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4282" r:id="rId2"/>
    <p:sldMasterId id="2147484294" r:id="rId3"/>
  </p:sldMasterIdLst>
  <p:notesMasterIdLst>
    <p:notesMasterId r:id="rId29"/>
  </p:notesMasterIdLst>
  <p:sldIdLst>
    <p:sldId id="264" r:id="rId4"/>
    <p:sldId id="269" r:id="rId5"/>
    <p:sldId id="267" r:id="rId6"/>
    <p:sldId id="318" r:id="rId7"/>
    <p:sldId id="319" r:id="rId8"/>
    <p:sldId id="320" r:id="rId9"/>
    <p:sldId id="266" r:id="rId10"/>
    <p:sldId id="271" r:id="rId11"/>
    <p:sldId id="272" r:id="rId12"/>
    <p:sldId id="273" r:id="rId13"/>
    <p:sldId id="276" r:id="rId14"/>
    <p:sldId id="278" r:id="rId15"/>
    <p:sldId id="274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31" r:id="rId25"/>
    <p:sldId id="329" r:id="rId26"/>
    <p:sldId id="330" r:id="rId27"/>
    <p:sldId id="332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E6A"/>
    <a:srgbClr val="003399"/>
    <a:srgbClr val="800000"/>
    <a:srgbClr val="465E46"/>
    <a:srgbClr val="FA7D00"/>
    <a:srgbClr val="921677"/>
    <a:srgbClr val="EE7700"/>
    <a:srgbClr val="E271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4" autoAdjust="0"/>
    <p:restoredTop sz="86380" autoAdjust="0"/>
  </p:normalViewPr>
  <p:slideViewPr>
    <p:cSldViewPr>
      <p:cViewPr>
        <p:scale>
          <a:sx n="70" d="100"/>
          <a:sy n="70" d="100"/>
        </p:scale>
        <p:origin x="-1368" y="-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FA3DFE6-258D-450A-A306-47C1D8CDE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2295525"/>
            <a:ext cx="6202362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Слайда-разделителя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086C7-54D3-4EAB-A651-4142DDD88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2D092-BB21-40AB-834B-F0E1E6FB5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897E432-748C-4D08-BDC7-996984BA0F03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FE8C630-D3F0-4896-B61F-BB7483BC84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C0B0D-5C48-4F2B-B5DC-39E1A0531D2E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6F8B2-4D65-46C6-BA5A-4E0BCC628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459F0C3-5BCA-4211-A516-C584E1A65D4F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FF4211-0079-4055-969B-C239A394A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276F3-D99A-4138-9DEC-F0E1DF19FF32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3C6F-9760-4781-B02C-FFC367B5A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8C5BF7-5EF9-4FB7-8F30-653E59A78D8E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C0264B8-F3D1-4629-8F34-629CB9973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23A38-81C7-4962-9F5B-9F9F98D00790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24628-2D59-4D31-ABD4-7DCA08F36D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69422-9769-4BAD-A26E-D33EB8A72259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A787E-4F2B-4B47-A2EC-DB4C48AEE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2AF72FE-CF1B-4593-980D-6FE8429002D2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3DB80F-257E-4A93-9101-56892A642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5878E-CC37-48C7-8612-EDCD3FE32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927026-621D-4D78-9E59-B21B47227991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B8494CC-E880-4B90-98C5-B7F7F976F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669F2-72D5-451F-964A-BD1A22FAB727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A0B0C-0D8C-4937-BF3E-9964B6B14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4EF91-12C3-4E07-B9AB-5780A4EDF805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742C9-E420-473A-B581-7F865B039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55D71-B17F-4236-BAB6-B25CDD4A0452}" type="datetimeFigureOut">
              <a:rPr lang="en-US"/>
              <a:pPr>
                <a:defRPr/>
              </a:pPr>
              <a:t>10/1/2014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86F8A-CC94-4A30-AA08-E3EA816BC398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5DF74-3803-4F60-814D-85F2CFC0DD02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A2BA7-1D2C-4148-9DF6-CBF82440F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CD4E-F720-449A-9FAA-EC042BAE3D30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1EE9B-6419-4514-996F-5BC4B7240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BC2EF-C9A0-4AA4-844B-51F27BDCF13B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302D3-944E-43C4-B1CF-0F7B69BC5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FF0B7-2296-4537-9626-8D3B2AA7DE91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018E8-E71A-46C0-9A3F-1222D42C2C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813D7-6F38-4366-88F4-21D426DB9B89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D302-FE3F-4E26-956D-510E7B20F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FC6AE-C0F2-4190-90AE-CDE842C7335F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7948D-B9CB-44C8-B9A5-092393D10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B442-ADEA-49A3-9494-3B9FF1557E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1CF8-15CE-495B-AD64-E261D4F7739D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5C68C-8003-482C-A251-FBC7C24B7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D8C73-7195-4F7B-9F52-40B79EB6BBFB}" type="datetimeFigureOut">
              <a:rPr lang="en-US"/>
              <a:pPr>
                <a:defRPr/>
              </a:pPr>
              <a:t>10/1/2014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7AD7-5FB5-4C1E-BDAB-3B6C8326E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16F5-4ACB-47D1-826D-CC42B7F0A420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8D2E9-7420-48E8-83EB-CA696DB60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5C0D7-48D5-4BFD-8EE7-0FB5B0CA8FBE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B41CC-2A1D-4F90-870E-2588FC66E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101D2-7B9F-4362-98DF-0562E9C7C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2911A-1A10-4D3F-919A-B1220A53D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7FCD7-EA95-413E-A08E-D1018AA37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B519F-13BC-4CEF-960B-C570DDB9B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8E39-5B17-43C0-815F-DF4C0506C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6B6E1-3D7E-436C-B2AC-B5A9B635B6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  <a:br>
              <a:rPr lang="ru-RU" smtClean="0"/>
            </a:br>
            <a:r>
              <a:rPr lang="ru-RU" smtClean="0"/>
              <a:t>Можно в две строки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088" y="6365875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BBD24063-E7D8-4D91-A325-4FAAD07ED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8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6E2980E-BC06-4B47-BF59-773B6988A2C1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729F124-F519-4E91-88D3-2FE69AE4C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498" r:id="rId2"/>
    <p:sldLayoutId id="2147484515" r:id="rId3"/>
    <p:sldLayoutId id="2147484499" r:id="rId4"/>
    <p:sldLayoutId id="2147484516" r:id="rId5"/>
    <p:sldLayoutId id="2147484500" r:id="rId6"/>
    <p:sldLayoutId id="2147484501" r:id="rId7"/>
    <p:sldLayoutId id="2147484517" r:id="rId8"/>
    <p:sldLayoutId id="2147484518" r:id="rId9"/>
    <p:sldLayoutId id="2147484502" r:id="rId10"/>
    <p:sldLayoutId id="21474845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100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10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00E4BD2-262C-47DC-B9FD-1F113F663E6D}" type="datetimeFigureOut">
              <a:rPr lang="en-US"/>
              <a:pPr>
                <a:defRPr/>
              </a:pPr>
              <a:t>10/1/2014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1A2A0A0-67A8-4208-AB63-B7E22B506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4105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04" r:id="rId2"/>
    <p:sldLayoutId id="2147484520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21" r:id="rId9"/>
    <p:sldLayoutId id="2147484510" r:id="rId10"/>
    <p:sldLayoutId id="214748451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Содержимое 4"/>
          <p:cNvSpPr>
            <a:spLocks noGrp="1"/>
          </p:cNvSpPr>
          <p:nvPr>
            <p:ph idx="1"/>
          </p:nvPr>
        </p:nvSpPr>
        <p:spPr>
          <a:xfrm>
            <a:off x="285750" y="1357313"/>
            <a:ext cx="8572500" cy="5000625"/>
          </a:xfrm>
        </p:spPr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400" b="1" dirty="0" smtClean="0">
                <a:latin typeface="Georgia" pitchFamily="18" charset="0"/>
                <a:cs typeface="Times New Roman" pitchFamily="18" charset="0"/>
              </a:rPr>
              <a:t>Улучшение финансового, нормативно-правового и информационного обеспечения;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400" b="1" dirty="0" smtClean="0">
              <a:latin typeface="Georgia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400" b="1" dirty="0" smtClean="0">
                <a:latin typeface="Georgia" pitchFamily="18" charset="0"/>
                <a:cs typeface="Times New Roman" pitchFamily="18" charset="0"/>
              </a:rPr>
              <a:t>Гармонизация взаимоотношений участников образовательного процесса;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400" b="1" dirty="0" smtClean="0">
              <a:latin typeface="Georgia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400" b="1" dirty="0" smtClean="0">
                <a:latin typeface="Georgia" pitchFamily="18" charset="0"/>
                <a:cs typeface="Times New Roman" pitchFamily="18" charset="0"/>
              </a:rPr>
              <a:t>Качество учебного процесса  и реализации образовательной программы,  внеурочной и внешкольной воспитательной работы;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400" b="1" dirty="0" smtClean="0">
              <a:latin typeface="Georgia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400" b="1" dirty="0" smtClean="0">
                <a:latin typeface="Georgia" pitchFamily="18" charset="0"/>
                <a:cs typeface="Times New Roman" pitchFamily="18" charset="0"/>
              </a:rPr>
              <a:t>Уровень </a:t>
            </a:r>
            <a:r>
              <a:rPr lang="ru-RU" sz="2400" b="1" dirty="0" err="1" smtClean="0">
                <a:latin typeface="Georgia" pitchFamily="18" charset="0"/>
                <a:cs typeface="Times New Roman" pitchFamily="18" charset="0"/>
              </a:rPr>
              <a:t>сформированности</a:t>
            </a:r>
            <a:r>
              <a:rPr lang="ru-RU" sz="2400" b="1" dirty="0" smtClean="0">
                <a:latin typeface="Georgia" pitchFamily="18" charset="0"/>
                <a:cs typeface="Times New Roman" pitchFamily="18" charset="0"/>
              </a:rPr>
              <a:t> компетентности учащихся и педагогов;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400" b="1" dirty="0" smtClean="0">
              <a:latin typeface="Georgia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400" b="1" dirty="0" smtClean="0">
                <a:latin typeface="Georgia" pitchFamily="18" charset="0"/>
                <a:cs typeface="Times New Roman" pitchFamily="18" charset="0"/>
              </a:rPr>
              <a:t>Создание общественно-активной школы.</a:t>
            </a:r>
          </a:p>
        </p:txBody>
      </p:sp>
      <p:sp>
        <p:nvSpPr>
          <p:cNvPr id="11268" name="Заголовок 5"/>
          <p:cNvSpPr>
            <a:spLocks noGrp="1"/>
          </p:cNvSpPr>
          <p:nvPr>
            <p:ph type="title"/>
          </p:nvPr>
        </p:nvSpPr>
        <p:spPr>
          <a:xfrm>
            <a:off x="571472" y="214290"/>
            <a:ext cx="7786687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2C4E6A"/>
                </a:solidFill>
                <a:effectLst/>
                <a:latin typeface="Times New Roman" pitchFamily="18" charset="0"/>
                <a:cs typeface="Times New Roman" pitchFamily="18" charset="0"/>
              </a:rPr>
              <a:t>Критериями эффективности государственно - общественного управления образования являются:</a:t>
            </a:r>
            <a:r>
              <a:rPr lang="ru-RU" sz="31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31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endParaRPr lang="ru-RU" sz="31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Зульфира\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481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AAD29DF-62C9-47BF-B176-55BFD2568201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1428750" y="214313"/>
            <a:ext cx="6503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Georgia" pitchFamily="18" charset="0"/>
              </a:rPr>
              <a:t>Лянторская городская больница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C:\Documents and Settings\Acer 1\Рабочий стол\DSC02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0"/>
            <a:ext cx="8858312" cy="6851672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Зульфира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789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41F6370-C84B-4982-A022-DEBE435D8DAB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2428875" y="214313"/>
            <a:ext cx="4243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Georgia" pitchFamily="18" charset="0"/>
              </a:rPr>
              <a:t>Конкурс строевой песни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Зульфира\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891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79A7692B-42D3-4A11-A711-04C75AA800DF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714375" y="0"/>
            <a:ext cx="8215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Georgia" pitchFamily="18" charset="0"/>
              </a:rPr>
              <a:t>Товарищеская встреча по волейболу: педагоги, обучающиеся, родители, участники локальных войн.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:\Documents and Settings\Учитель\Рабочий стол\1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0"/>
            <a:ext cx="9358346" cy="78579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Bookman Old Style" pitchFamily="18" charset="0"/>
              </a:rPr>
              <a:t/>
            </a:r>
            <a:br>
              <a:rPr lang="en-US" sz="2000" dirty="0" smtClean="0">
                <a:latin typeface="Bookman Old Style" pitchFamily="18" charset="0"/>
              </a:rPr>
            </a:br>
            <a:endParaRPr lang="ru-RU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285860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latin typeface="Bookman Old Style" pitchFamily="18" charset="0"/>
            </a:endParaRPr>
          </a:p>
          <a:p>
            <a:pPr algn="ctr"/>
            <a:endParaRPr lang="en-US" b="1" dirty="0" smtClean="0">
              <a:latin typeface="Bookman Old Style" pitchFamily="18" charset="0"/>
            </a:endParaRPr>
          </a:p>
        </p:txBody>
      </p:sp>
      <p:pic>
        <p:nvPicPr>
          <p:cNvPr id="6" name="Picture 1" descr="C:\Documents and Settings\Учитель\Рабочий стол\1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357167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Documents and Settings\Учитель\Рабочий стол\историки\DSC0145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00034" y="1500174"/>
            <a:ext cx="3524483" cy="264320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Documents and Settings\Учитель\Рабочий стол\фото мо\SV200492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143504" y="1500174"/>
            <a:ext cx="3486088" cy="261456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786710" y="214290"/>
            <a:ext cx="100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2007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2008 </a:t>
            </a:r>
            <a:endParaRPr lang="ru-RU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потрф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2714620"/>
            <a:ext cx="4786346" cy="37603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:\Documents and Settings\Учитель\Рабочий стол\1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0"/>
            <a:ext cx="9358346" cy="78579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Bookman Old Style" pitchFamily="18" charset="0"/>
              </a:rPr>
              <a:t/>
            </a:r>
            <a:br>
              <a:rPr lang="en-US" sz="2000" dirty="0" smtClean="0">
                <a:latin typeface="Bookman Old Style" pitchFamily="18" charset="0"/>
              </a:rPr>
            </a:br>
            <a:endParaRPr lang="ru-RU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285860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latin typeface="Bookman Old Style" pitchFamily="18" charset="0"/>
            </a:endParaRPr>
          </a:p>
          <a:p>
            <a:pPr algn="ctr"/>
            <a:endParaRPr lang="en-US" b="1" dirty="0" smtClean="0">
              <a:latin typeface="Bookman Old Style" pitchFamily="18" charset="0"/>
            </a:endParaRPr>
          </a:p>
        </p:txBody>
      </p:sp>
      <p:pic>
        <p:nvPicPr>
          <p:cNvPr id="6" name="Picture 1" descr="C:\Documents and Settings\Учитель\Рабочий стол\11111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357167"/>
            <a:ext cx="8143932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НАША НОВАЯ ШКОЛА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58148" y="214291"/>
            <a:ext cx="928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2010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2011 </a:t>
            </a:r>
            <a:endParaRPr lang="ru-RU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Учитель\Рабочий стол\Фото итоговая конференция наша новая школа 15.05.2010 сош32\CIMG4171.JPG"/>
          <p:cNvPicPr>
            <a:picLocks noChangeAspect="1" noChangeArrowheads="1"/>
          </p:cNvPicPr>
          <p:nvPr/>
        </p:nvPicPr>
        <p:blipFill>
          <a:blip r:embed="rId3" cstate="print"/>
          <a:srcRect t="12307"/>
          <a:stretch>
            <a:fillRect/>
          </a:stretch>
        </p:blipFill>
        <p:spPr bwMode="auto">
          <a:xfrm>
            <a:off x="4714876" y="1428736"/>
            <a:ext cx="3857652" cy="253714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Documents and Settings\Учитель\Рабочий стол\Фото итоговая конференция наша новая школа 15.05.2010 сош32\CIMG4182.JPG"/>
          <p:cNvPicPr>
            <a:picLocks noChangeAspect="1" noChangeArrowheads="1"/>
          </p:cNvPicPr>
          <p:nvPr/>
        </p:nvPicPr>
        <p:blipFill>
          <a:blip r:embed="rId4" cstate="print"/>
          <a:srcRect t="13423"/>
          <a:stretch>
            <a:fillRect/>
          </a:stretch>
        </p:blipFill>
        <p:spPr bwMode="auto">
          <a:xfrm>
            <a:off x="571473" y="1500174"/>
            <a:ext cx="3786214" cy="245849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Documents and Settings\Учитель\Рабочий стол\Фото итоговая конференция наша новая школа 15.05.2010 сош32\CIMG422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19565" r="15217"/>
          <a:stretch>
            <a:fillRect/>
          </a:stretch>
        </p:blipFill>
        <p:spPr bwMode="auto">
          <a:xfrm>
            <a:off x="5000628" y="4143380"/>
            <a:ext cx="3141339" cy="223518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Учитель\Рабочий стол\Фото итоговая конференция наша новая школа 15.05.2010 сош32\CIMG4230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1111" t="32276" r="20635"/>
          <a:stretch>
            <a:fillRect/>
          </a:stretch>
        </p:blipFill>
        <p:spPr bwMode="auto">
          <a:xfrm>
            <a:off x="928662" y="4143380"/>
            <a:ext cx="3071834" cy="2285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00298" y="642918"/>
            <a:ext cx="4071966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Общешкольная конференция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2357422" y="3571876"/>
            <a:ext cx="2286016" cy="928694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Совет старшеклассников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142844" y="2285992"/>
            <a:ext cx="2285984" cy="928694"/>
          </a:xfrm>
          <a:prstGeom prst="frame">
            <a:avLst/>
          </a:prstGeom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Общешкольный родительский комитет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4929190" y="2428868"/>
            <a:ext cx="2000264" cy="642942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Педагогический совет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4929190" y="3286124"/>
            <a:ext cx="1928826" cy="714380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Педагогический совет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2643174" y="2428868"/>
            <a:ext cx="1643074" cy="928694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Школьное объединение «Юность»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214282" y="928670"/>
            <a:ext cx="1571636" cy="571504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Учредитель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7286644" y="1000108"/>
            <a:ext cx="1500198" cy="500066"/>
          </a:xfrm>
          <a:prstGeom prst="fram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7143768" y="2285992"/>
            <a:ext cx="1785950" cy="714380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226157" y="5774765"/>
            <a:ext cx="1500198" cy="428628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142844" y="3500438"/>
            <a:ext cx="2000264" cy="928694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Родительский комитет классов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Рамка 14"/>
          <p:cNvSpPr/>
          <p:nvPr/>
        </p:nvSpPr>
        <p:spPr>
          <a:xfrm>
            <a:off x="214282" y="4857760"/>
            <a:ext cx="1785950" cy="642942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Родительское собрание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928926" y="1571612"/>
            <a:ext cx="3357586" cy="571504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Управляющий совет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мка 24"/>
          <p:cNvSpPr/>
          <p:nvPr/>
        </p:nvSpPr>
        <p:spPr>
          <a:xfrm>
            <a:off x="7215206" y="3286124"/>
            <a:ext cx="1643074" cy="1071570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Собрание трудового коллектива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Рамка 25"/>
          <p:cNvSpPr/>
          <p:nvPr/>
        </p:nvSpPr>
        <p:spPr>
          <a:xfrm>
            <a:off x="7215206" y="4572008"/>
            <a:ext cx="1643074" cy="428628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Профком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Рамка 26"/>
          <p:cNvSpPr/>
          <p:nvPr/>
        </p:nvSpPr>
        <p:spPr>
          <a:xfrm>
            <a:off x="4929190" y="4143380"/>
            <a:ext cx="1928826" cy="642942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Методический совет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Рамка 27"/>
          <p:cNvSpPr/>
          <p:nvPr/>
        </p:nvSpPr>
        <p:spPr>
          <a:xfrm>
            <a:off x="2428860" y="4857760"/>
            <a:ext cx="2214578" cy="785818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Собрание класса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Рамка 28"/>
          <p:cNvSpPr/>
          <p:nvPr/>
        </p:nvSpPr>
        <p:spPr>
          <a:xfrm>
            <a:off x="2571736" y="6072206"/>
            <a:ext cx="1785950" cy="428628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Обучающие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Рамка 29"/>
          <p:cNvSpPr/>
          <p:nvPr/>
        </p:nvSpPr>
        <p:spPr>
          <a:xfrm>
            <a:off x="7143768" y="5929330"/>
            <a:ext cx="1857388" cy="642942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Социальные службы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Рамка 30"/>
          <p:cNvSpPr/>
          <p:nvPr/>
        </p:nvSpPr>
        <p:spPr>
          <a:xfrm>
            <a:off x="7143768" y="5286388"/>
            <a:ext cx="1857388" cy="428628"/>
          </a:xfrm>
          <a:prstGeom prst="fram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Общественность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Рамка 31"/>
          <p:cNvSpPr/>
          <p:nvPr/>
        </p:nvSpPr>
        <p:spPr>
          <a:xfrm>
            <a:off x="4929190" y="5000636"/>
            <a:ext cx="1928826" cy="928694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Временные творческие группы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Рамка 32"/>
          <p:cNvSpPr/>
          <p:nvPr/>
        </p:nvSpPr>
        <p:spPr>
          <a:xfrm>
            <a:off x="5072066" y="6143644"/>
            <a:ext cx="1500198" cy="571504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 стрелкой 34"/>
          <p:cNvCxnSpPr>
            <a:endCxn id="4" idx="1"/>
          </p:cNvCxnSpPr>
          <p:nvPr/>
        </p:nvCxnSpPr>
        <p:spPr>
          <a:xfrm flipV="1">
            <a:off x="1714480" y="964389"/>
            <a:ext cx="785818" cy="10716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357290" y="1428736"/>
            <a:ext cx="1714512" cy="285752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endCxn id="4" idx="3"/>
          </p:cNvCxnSpPr>
          <p:nvPr/>
        </p:nvCxnSpPr>
        <p:spPr>
          <a:xfrm rot="10800000">
            <a:off x="6572264" y="964390"/>
            <a:ext cx="785818" cy="178597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6143636" y="1357298"/>
            <a:ext cx="1285884" cy="35719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24" idx="1"/>
            <a:endCxn id="6" idx="0"/>
          </p:cNvCxnSpPr>
          <p:nvPr/>
        </p:nvCxnSpPr>
        <p:spPr>
          <a:xfrm rot="10800000" flipV="1">
            <a:off x="1285836" y="1857364"/>
            <a:ext cx="1643090" cy="428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endCxn id="9" idx="0"/>
          </p:cNvCxnSpPr>
          <p:nvPr/>
        </p:nvCxnSpPr>
        <p:spPr>
          <a:xfrm rot="5400000">
            <a:off x="3411133" y="2196695"/>
            <a:ext cx="285752" cy="178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24" idx="3"/>
            <a:endCxn id="12" idx="0"/>
          </p:cNvCxnSpPr>
          <p:nvPr/>
        </p:nvCxnSpPr>
        <p:spPr>
          <a:xfrm>
            <a:off x="6286512" y="1857364"/>
            <a:ext cx="1750231" cy="428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16200000" flipH="1">
            <a:off x="5429256" y="2143116"/>
            <a:ext cx="285752" cy="285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rot="5400000">
            <a:off x="4322761" y="1463661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785786" y="3357562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>
            <a:off x="714348" y="4643446"/>
            <a:ext cx="42862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5400000">
            <a:off x="714348" y="5643578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>
            <a:off x="3178959" y="3464719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3107521" y="4679165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3071802" y="5857892"/>
            <a:ext cx="42862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rot="5400000">
            <a:off x="5607851" y="3178967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rot="5400000">
            <a:off x="5607851" y="4107661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5400000">
            <a:off x="5607851" y="4893479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rot="5400000">
            <a:off x="5572926" y="6071412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12" idx="2"/>
            <a:endCxn id="25" idx="0"/>
          </p:cNvCxnSpPr>
          <p:nvPr/>
        </p:nvCxnSpPr>
        <p:spPr>
          <a:xfrm rot="5400000">
            <a:off x="7893867" y="3143248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stCxn id="25" idx="2"/>
            <a:endCxn id="26" idx="0"/>
          </p:cNvCxnSpPr>
          <p:nvPr/>
        </p:nvCxnSpPr>
        <p:spPr>
          <a:xfrm rot="5400000">
            <a:off x="7929586" y="4464851"/>
            <a:ext cx="2143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 rot="5400000">
            <a:off x="7858942" y="5142718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rot="5400000">
            <a:off x="7858942" y="5857098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000232" y="0"/>
            <a:ext cx="514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Модель школьного само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управления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643174" y="142852"/>
            <a:ext cx="4000528" cy="357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Школьное объединение «Юность»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500042"/>
            <a:ext cx="2286016" cy="5000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 старшеклассников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00430" y="614854"/>
            <a:ext cx="2571768" cy="61485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 самоуправления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43768" y="500042"/>
            <a:ext cx="1857388" cy="5000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1-4 классы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stCxn id="7" idx="1"/>
          </p:cNvCxnSpPr>
          <p:nvPr/>
        </p:nvCxnSpPr>
        <p:spPr>
          <a:xfrm rot="10800000" flipV="1">
            <a:off x="1857356" y="321446"/>
            <a:ext cx="785818" cy="178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3"/>
          </p:cNvCxnSpPr>
          <p:nvPr/>
        </p:nvCxnSpPr>
        <p:spPr>
          <a:xfrm>
            <a:off x="6643702" y="321447"/>
            <a:ext cx="1071570" cy="178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4429124" y="571480"/>
            <a:ext cx="14287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14282" y="1071546"/>
            <a:ext cx="8786874" cy="142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607985" y="1393017"/>
            <a:ext cx="356396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85720" y="1571612"/>
            <a:ext cx="2214578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Комплексно-целевые программы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rot="5400000">
            <a:off x="535753" y="2321711"/>
            <a:ext cx="50006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85720" y="2571744"/>
            <a:ext cx="2214578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Школа-территория здоровья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00100" y="6286520"/>
            <a:ext cx="1785950" cy="3571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Вокруг тебя мир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4282" y="3357562"/>
            <a:ext cx="1071570" cy="3571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Патриот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2976" y="5786454"/>
            <a:ext cx="1214446" cy="3571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Интеллект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8596" y="5214950"/>
            <a:ext cx="1500198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Правильный выбор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8596" y="4572008"/>
            <a:ext cx="1071570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Зеленый свет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2844" y="3929066"/>
            <a:ext cx="1071570" cy="3571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rot="5400000">
            <a:off x="4251323" y="1393017"/>
            <a:ext cx="356396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357554" y="1571612"/>
            <a:ext cx="2714644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rot="5400000">
            <a:off x="7465239" y="1393017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6572264" y="1571612"/>
            <a:ext cx="2357454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Объединения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rot="5400000">
            <a:off x="4214810" y="2285992"/>
            <a:ext cx="42862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3143240" y="2500306"/>
            <a:ext cx="2643206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Социальные проекты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7072330" y="2071678"/>
            <a:ext cx="571504" cy="4278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2500298" y="3929066"/>
            <a:ext cx="1214446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вожатого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643174" y="5000636"/>
            <a:ext cx="1643074" cy="71438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Комната дорожной безопасности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857620" y="6000768"/>
            <a:ext cx="1643074" cy="71438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Мой школьный двор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786314" y="5000636"/>
            <a:ext cx="1214446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Твори добро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000628" y="3929066"/>
            <a:ext cx="1714512" cy="71438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Эколого-туристическая тропа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715272" y="3214686"/>
            <a:ext cx="1214446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ДЮП «Огонек»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715272" y="3929066"/>
            <a:ext cx="1214446" cy="3571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Краевед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429520" y="4500570"/>
            <a:ext cx="1500198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Волонтерское движение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143768" y="5214950"/>
            <a:ext cx="1785950" cy="3571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Журналист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858016" y="5715016"/>
            <a:ext cx="1714512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Лесничество «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Лянторец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072198" y="6286520"/>
            <a:ext cx="1357322" cy="3571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572396" y="2500306"/>
            <a:ext cx="1357322" cy="50006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ЮИД «Клаксон»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Прямая со стрелкой 69"/>
          <p:cNvCxnSpPr>
            <a:stCxn id="23" idx="2"/>
          </p:cNvCxnSpPr>
          <p:nvPr/>
        </p:nvCxnSpPr>
        <p:spPr>
          <a:xfrm rot="5400000">
            <a:off x="1052885" y="3018232"/>
            <a:ext cx="286546" cy="393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23" idx="2"/>
          </p:cNvCxnSpPr>
          <p:nvPr/>
        </p:nvCxnSpPr>
        <p:spPr>
          <a:xfrm rot="5400000">
            <a:off x="875084" y="3411141"/>
            <a:ext cx="857256" cy="178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23" idx="2"/>
          </p:cNvCxnSpPr>
          <p:nvPr/>
        </p:nvCxnSpPr>
        <p:spPr>
          <a:xfrm rot="16200000" flipH="1">
            <a:off x="660769" y="3804049"/>
            <a:ext cx="1500198" cy="35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stCxn id="23" idx="2"/>
          </p:cNvCxnSpPr>
          <p:nvPr/>
        </p:nvCxnSpPr>
        <p:spPr>
          <a:xfrm rot="16200000" flipH="1">
            <a:off x="482174" y="3982644"/>
            <a:ext cx="2143140" cy="3214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>
            <a:stCxn id="23" idx="2"/>
          </p:cNvCxnSpPr>
          <p:nvPr/>
        </p:nvCxnSpPr>
        <p:spPr>
          <a:xfrm rot="16200000" flipH="1">
            <a:off x="446455" y="4018363"/>
            <a:ext cx="3214712" cy="1321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23" idx="2"/>
          </p:cNvCxnSpPr>
          <p:nvPr/>
        </p:nvCxnSpPr>
        <p:spPr>
          <a:xfrm rot="16200000" flipH="1">
            <a:off x="410737" y="4054081"/>
            <a:ext cx="2714644" cy="7501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 rot="5400000">
            <a:off x="3321835" y="3036091"/>
            <a:ext cx="928694" cy="857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5400000">
            <a:off x="3071802" y="3786190"/>
            <a:ext cx="2000264" cy="428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>
            <a:stCxn id="46" idx="2"/>
          </p:cNvCxnSpPr>
          <p:nvPr/>
        </p:nvCxnSpPr>
        <p:spPr>
          <a:xfrm rot="16200000" flipH="1">
            <a:off x="2982504" y="4482710"/>
            <a:ext cx="3000396" cy="35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 rot="16200000" flipH="1">
            <a:off x="4607719" y="3036091"/>
            <a:ext cx="928694" cy="857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 rot="16200000" flipH="1">
            <a:off x="3750464" y="3821911"/>
            <a:ext cx="2000262" cy="357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rot="5400000">
            <a:off x="4679157" y="3893347"/>
            <a:ext cx="4214842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rot="5400000">
            <a:off x="5179223" y="3821909"/>
            <a:ext cx="3643338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/>
          <p:cNvCxnSpPr/>
          <p:nvPr/>
        </p:nvCxnSpPr>
        <p:spPr>
          <a:xfrm rot="16200000" flipH="1">
            <a:off x="5571338" y="3572670"/>
            <a:ext cx="3144066" cy="1420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/>
          <p:cNvCxnSpPr/>
          <p:nvPr/>
        </p:nvCxnSpPr>
        <p:spPr>
          <a:xfrm rot="16200000" flipH="1">
            <a:off x="6072198" y="3143248"/>
            <a:ext cx="2357454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 rot="16200000" flipH="1">
            <a:off x="6393669" y="2750339"/>
            <a:ext cx="1928826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>
            <a:endCxn id="60" idx="1"/>
          </p:cNvCxnSpPr>
          <p:nvPr/>
        </p:nvCxnSpPr>
        <p:spPr>
          <a:xfrm rot="16200000" flipH="1">
            <a:off x="6697281" y="2446727"/>
            <a:ext cx="1393041" cy="642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016" name="Picture 64" descr="Picture5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662" y="791835"/>
            <a:ext cx="8008883" cy="5845448"/>
          </a:xfrm>
          <a:prstGeom prst="rect">
            <a:avLst/>
          </a:prstGeom>
          <a:noFill/>
        </p:spPr>
      </p:pic>
      <p:sp>
        <p:nvSpPr>
          <p:cNvPr id="382012" name="AutoShape 60"/>
          <p:cNvSpPr>
            <a:spLocks noChangeArrowheads="1"/>
          </p:cNvSpPr>
          <p:nvPr/>
        </p:nvSpPr>
        <p:spPr bwMode="gray">
          <a:xfrm rot="5400000">
            <a:off x="4797644" y="1524329"/>
            <a:ext cx="2938298" cy="4903076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6699">
                  <a:alpha val="80000"/>
                </a:srgbClr>
              </a:gs>
              <a:gs pos="100000">
                <a:srgbClr val="666699">
                  <a:gamma/>
                  <a:shade val="56078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1996" name="AutoShape 44"/>
          <p:cNvSpPr>
            <a:spLocks noChangeArrowheads="1"/>
          </p:cNvSpPr>
          <p:nvPr/>
        </p:nvSpPr>
        <p:spPr bwMode="gray">
          <a:xfrm rot="16200000" flipV="1">
            <a:off x="1560541" y="793503"/>
            <a:ext cx="1271532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chemeClr val="hlink">
                  <a:gamma/>
                  <a:tint val="3529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81998" name="AutoShape 46"/>
          <p:cNvSpPr>
            <a:spLocks noChangeArrowheads="1"/>
          </p:cNvSpPr>
          <p:nvPr/>
        </p:nvSpPr>
        <p:spPr bwMode="gray">
          <a:xfrm rot="16200000" flipV="1">
            <a:off x="1526275" y="2593509"/>
            <a:ext cx="1340068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chemeClr val="accent2">
                  <a:gamma/>
                  <a:tint val="35294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81999" name="AutoShape 47"/>
          <p:cNvSpPr>
            <a:spLocks noChangeArrowheads="1"/>
          </p:cNvSpPr>
          <p:nvPr/>
        </p:nvSpPr>
        <p:spPr bwMode="gray">
          <a:xfrm rot="16200000" flipV="1">
            <a:off x="1600200" y="3439948"/>
            <a:ext cx="1192212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rgbClr val="C0C0C0">
                  <a:gamma/>
                  <a:tint val="35294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82000" name="Text Box 48"/>
          <p:cNvSpPr txBox="1">
            <a:spLocks noChangeArrowheads="1"/>
          </p:cNvSpPr>
          <p:nvPr/>
        </p:nvSpPr>
        <p:spPr bwMode="gray">
          <a:xfrm>
            <a:off x="1407182" y="1453877"/>
            <a:ext cx="137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20</a:t>
            </a:r>
            <a:r>
              <a:rPr lang="ru-RU" dirty="0" smtClean="0"/>
              <a:t>11-2012</a:t>
            </a:r>
            <a:endParaRPr lang="en-US" dirty="0"/>
          </a:p>
        </p:txBody>
      </p:sp>
      <p:sp>
        <p:nvSpPr>
          <p:cNvPr id="382001" name="Text Box 49"/>
          <p:cNvSpPr txBox="1">
            <a:spLocks noChangeArrowheads="1"/>
          </p:cNvSpPr>
          <p:nvPr/>
        </p:nvSpPr>
        <p:spPr bwMode="gray">
          <a:xfrm>
            <a:off x="1438713" y="2331436"/>
            <a:ext cx="137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2005 ~ 2004</a:t>
            </a:r>
          </a:p>
        </p:txBody>
      </p:sp>
      <p:sp>
        <p:nvSpPr>
          <p:cNvPr id="382002" name="Text Box 50"/>
          <p:cNvSpPr txBox="1">
            <a:spLocks noChangeArrowheads="1"/>
          </p:cNvSpPr>
          <p:nvPr/>
        </p:nvSpPr>
        <p:spPr bwMode="gray">
          <a:xfrm>
            <a:off x="1470245" y="3158632"/>
            <a:ext cx="137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20</a:t>
            </a:r>
            <a:r>
              <a:rPr lang="ru-RU" sz="1600" dirty="0" smtClean="0"/>
              <a:t>09</a:t>
            </a:r>
            <a:r>
              <a:rPr lang="en-US" sz="1600" dirty="0" smtClean="0"/>
              <a:t> </a:t>
            </a:r>
            <a:r>
              <a:rPr lang="en-US" sz="1600" dirty="0"/>
              <a:t>~ </a:t>
            </a:r>
            <a:r>
              <a:rPr lang="en-US" sz="1600" dirty="0" smtClean="0"/>
              <a:t>20</a:t>
            </a:r>
            <a:r>
              <a:rPr lang="ru-RU" sz="1600" dirty="0" smtClean="0"/>
              <a:t>10</a:t>
            </a:r>
            <a:endParaRPr lang="en-US" sz="1600" dirty="0"/>
          </a:p>
        </p:txBody>
      </p:sp>
      <p:sp>
        <p:nvSpPr>
          <p:cNvPr id="382003" name="Text Box 51"/>
          <p:cNvSpPr txBox="1">
            <a:spLocks noChangeArrowheads="1"/>
          </p:cNvSpPr>
          <p:nvPr/>
        </p:nvSpPr>
        <p:spPr bwMode="gray">
          <a:xfrm>
            <a:off x="1486008" y="4014075"/>
            <a:ext cx="137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200</a:t>
            </a:r>
            <a:r>
              <a:rPr lang="ru-RU" sz="1600" dirty="0" smtClean="0"/>
              <a:t>8</a:t>
            </a:r>
            <a:r>
              <a:rPr lang="en-US" sz="1600" dirty="0" smtClean="0"/>
              <a:t> </a:t>
            </a:r>
            <a:r>
              <a:rPr lang="en-US" sz="1600" dirty="0"/>
              <a:t>~ </a:t>
            </a:r>
            <a:r>
              <a:rPr lang="en-US" sz="1600" dirty="0" smtClean="0"/>
              <a:t>200</a:t>
            </a:r>
            <a:r>
              <a:rPr lang="ru-RU" sz="1600" dirty="0" smtClean="0"/>
              <a:t>9</a:t>
            </a:r>
            <a:endParaRPr lang="en-US" sz="1600" dirty="0"/>
          </a:p>
        </p:txBody>
      </p:sp>
      <p:sp>
        <p:nvSpPr>
          <p:cNvPr id="382005" name="Text Box 53"/>
          <p:cNvSpPr txBox="1">
            <a:spLocks noChangeArrowheads="1"/>
          </p:cNvSpPr>
          <p:nvPr/>
        </p:nvSpPr>
        <p:spPr bwMode="gray">
          <a:xfrm>
            <a:off x="3339718" y="6049744"/>
            <a:ext cx="451151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«ШКОЛА ВОЖАТОГО»</a:t>
            </a:r>
            <a:endParaRPr lang="en-US" sz="28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017" name="Rectangle 6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СОЦИАЛЬНЫЕ ПРОЕКТЫ</a:t>
            </a:r>
            <a:endParaRPr lang="en-US" dirty="0"/>
          </a:p>
        </p:txBody>
      </p:sp>
      <p:sp>
        <p:nvSpPr>
          <p:cNvPr id="23" name="AutoShape 44"/>
          <p:cNvSpPr>
            <a:spLocks noChangeArrowheads="1"/>
          </p:cNvSpPr>
          <p:nvPr/>
        </p:nvSpPr>
        <p:spPr bwMode="gray">
          <a:xfrm rot="16200000" flipV="1">
            <a:off x="1423688" y="5286677"/>
            <a:ext cx="1566259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chemeClr val="hlink">
                  <a:gamma/>
                  <a:tint val="3529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sp>
        <p:nvSpPr>
          <p:cNvPr id="24" name="Text Box 53"/>
          <p:cNvSpPr txBox="1">
            <a:spLocks noChangeArrowheads="1"/>
          </p:cNvSpPr>
          <p:nvPr/>
        </p:nvSpPr>
        <p:spPr bwMode="gray">
          <a:xfrm>
            <a:off x="3318697" y="3049041"/>
            <a:ext cx="37211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«МАСКА»</a:t>
            </a:r>
            <a:endParaRPr lang="en-US" sz="28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53"/>
          <p:cNvSpPr txBox="1">
            <a:spLocks noChangeArrowheads="1"/>
          </p:cNvSpPr>
          <p:nvPr/>
        </p:nvSpPr>
        <p:spPr bwMode="gray">
          <a:xfrm>
            <a:off x="3344972" y="2271273"/>
            <a:ext cx="37211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«ТВОРИ ДОБРО»</a:t>
            </a:r>
            <a:endParaRPr lang="en-US" sz="28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gray">
          <a:xfrm>
            <a:off x="3308187" y="1556571"/>
            <a:ext cx="522095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«МОЙ ШКОЛЬНЫЙ ДВОР»</a:t>
            </a:r>
            <a:endParaRPr lang="en-US" sz="28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53"/>
          <p:cNvSpPr txBox="1">
            <a:spLocks noChangeArrowheads="1"/>
          </p:cNvSpPr>
          <p:nvPr/>
        </p:nvSpPr>
        <p:spPr bwMode="gray">
          <a:xfrm>
            <a:off x="2869325" y="3884613"/>
            <a:ext cx="627467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«ЭКОЛОГО-ТУРИСТКАЯ ТРОПА»</a:t>
            </a:r>
            <a:endParaRPr lang="en-US" sz="28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gray">
          <a:xfrm>
            <a:off x="3137338" y="4546765"/>
            <a:ext cx="5439103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«КОМНАТА ДОРОЖНОЙ </a:t>
            </a:r>
          </a:p>
          <a:p>
            <a:pPr eaLnBrk="0" hangingPunct="0"/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БЕЗОПАСНОСТИ»</a:t>
            </a:r>
            <a:endParaRPr lang="en-US" sz="2800" b="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45"/>
          <p:cNvSpPr>
            <a:spLocks noChangeArrowheads="1"/>
          </p:cNvSpPr>
          <p:nvPr/>
        </p:nvSpPr>
        <p:spPr bwMode="gray">
          <a:xfrm rot="16200000" flipV="1">
            <a:off x="1502623" y="1702758"/>
            <a:ext cx="1387365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chemeClr val="folHlink">
                  <a:gamma/>
                  <a:tint val="35294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sp>
        <p:nvSpPr>
          <p:cNvPr id="31" name="AutoShape 45"/>
          <p:cNvSpPr>
            <a:spLocks noChangeArrowheads="1"/>
          </p:cNvSpPr>
          <p:nvPr/>
        </p:nvSpPr>
        <p:spPr bwMode="gray">
          <a:xfrm rot="16200000" flipV="1">
            <a:off x="1534155" y="4304068"/>
            <a:ext cx="1355835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chemeClr val="folHlink">
                  <a:gamma/>
                  <a:tint val="35294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4" name="Text Box 48"/>
          <p:cNvSpPr txBox="1">
            <a:spLocks noChangeArrowheads="1"/>
          </p:cNvSpPr>
          <p:nvPr/>
        </p:nvSpPr>
        <p:spPr bwMode="gray">
          <a:xfrm>
            <a:off x="1449223" y="2221132"/>
            <a:ext cx="137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20</a:t>
            </a:r>
            <a:r>
              <a:rPr lang="ru-RU" dirty="0" smtClean="0"/>
              <a:t>10</a:t>
            </a:r>
            <a:r>
              <a:rPr lang="en-US" dirty="0" smtClean="0"/>
              <a:t>~20</a:t>
            </a:r>
            <a:r>
              <a:rPr lang="ru-RU" dirty="0" smtClean="0"/>
              <a:t>11</a:t>
            </a:r>
            <a:endParaRPr lang="en-US" dirty="0"/>
          </a:p>
        </p:txBody>
      </p:sp>
      <p:sp>
        <p:nvSpPr>
          <p:cNvPr id="35" name="Text Box 48"/>
          <p:cNvSpPr txBox="1">
            <a:spLocks noChangeArrowheads="1"/>
          </p:cNvSpPr>
          <p:nvPr/>
        </p:nvSpPr>
        <p:spPr bwMode="gray">
          <a:xfrm>
            <a:off x="1528051" y="4838208"/>
            <a:ext cx="137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200</a:t>
            </a:r>
            <a:r>
              <a:rPr lang="ru-RU" dirty="0" smtClean="0"/>
              <a:t>7</a:t>
            </a:r>
            <a:r>
              <a:rPr lang="en-US" dirty="0" smtClean="0"/>
              <a:t>~200</a:t>
            </a:r>
            <a:r>
              <a:rPr lang="ru-RU" dirty="0" smtClean="0"/>
              <a:t>8</a:t>
            </a:r>
            <a:endParaRPr lang="en-US" dirty="0"/>
          </a:p>
        </p:txBody>
      </p:sp>
      <p:sp>
        <p:nvSpPr>
          <p:cNvPr id="36" name="Text Box 48"/>
          <p:cNvSpPr txBox="1">
            <a:spLocks noChangeArrowheads="1"/>
          </p:cNvSpPr>
          <p:nvPr/>
        </p:nvSpPr>
        <p:spPr bwMode="gray">
          <a:xfrm>
            <a:off x="1528051" y="5799904"/>
            <a:ext cx="137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20</a:t>
            </a:r>
            <a:r>
              <a:rPr lang="ru-RU" dirty="0" smtClean="0"/>
              <a:t>06</a:t>
            </a:r>
            <a:r>
              <a:rPr lang="en-US" dirty="0" smtClean="0"/>
              <a:t>~200</a:t>
            </a:r>
            <a:r>
              <a:rPr lang="ru-RU" dirty="0" smtClean="0"/>
              <a:t>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Admin\Рабочий стол\Выставка Шаг в Будущее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533400" y="304800"/>
            <a:ext cx="4110608" cy="60960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pPr defTabSz="9137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</a:endParaRPr>
          </a:p>
          <a:p>
            <a:pPr defTabSz="9137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</a:endParaRPr>
          </a:p>
          <a:p>
            <a:pPr defTabSz="9137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</a:endParaRPr>
          </a:p>
          <a:p>
            <a:pPr defTabSz="9137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</a:endParaRPr>
          </a:p>
          <a:p>
            <a:pPr defTabSz="9137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</a:endParaRPr>
          </a:p>
          <a:p>
            <a:pPr defTabSz="9137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</a:endParaRPr>
          </a:p>
          <a:p>
            <a:pPr defTabSz="9137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</a:rPr>
              <a:t>«Ведущие образовательные учреждения России» </a:t>
            </a:r>
            <a:endParaRPr lang="ru-RU" sz="28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 descr="C:\Documents and Settings\Acer 1\Рабочий стол\грамоты для стенда ГОУ\Ольга Влад\гр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151" y="304800"/>
            <a:ext cx="3870081" cy="6096000"/>
          </a:xfrm>
          <a:prstGeom prst="rect">
            <a:avLst/>
          </a:prstGeom>
          <a:noFill/>
        </p:spPr>
      </p:pic>
      <p:pic>
        <p:nvPicPr>
          <p:cNvPr id="4099" name="Picture 3" descr="C:\Documents and Settings\Acer 1\Рабочий стол\logoтип нац.реест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57199"/>
            <a:ext cx="3124200" cy="2756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3571868" y="357166"/>
            <a:ext cx="2039938" cy="71438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«Строитель»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«Нефтяник»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«Юбилейный»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285852" y="1000108"/>
            <a:ext cx="1643074" cy="428609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ФОК «Олимп»</a:t>
            </a: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4071934" y="5572140"/>
            <a:ext cx="1643062" cy="785799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Центр детского творчества</a:t>
            </a:r>
          </a:p>
          <a:p>
            <a:pPr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214282" y="2071678"/>
            <a:ext cx="2071687" cy="500066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spcAft>
                <a:spcPts val="0"/>
              </a:spcAft>
              <a:defRPr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6858000" y="2071688"/>
            <a:ext cx="2071688" cy="928687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Отдел полиции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ГИБДД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Пожарная часть-35, 66  </a:t>
            </a:r>
          </a:p>
          <a:p>
            <a:pPr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21" name="Oval 8"/>
          <p:cNvSpPr>
            <a:spLocks noChangeArrowheads="1"/>
          </p:cNvSpPr>
          <p:nvPr/>
        </p:nvSpPr>
        <p:spPr bwMode="auto">
          <a:xfrm>
            <a:off x="2500298" y="2571744"/>
            <a:ext cx="4143404" cy="135732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600" b="1" dirty="0">
                <a:solidFill>
                  <a:srgbClr val="800000"/>
                </a:solidFill>
                <a:latin typeface="Georgia" pitchFamily="18" charset="0"/>
              </a:rPr>
              <a:t>Общественно-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800000"/>
                </a:solidFill>
                <a:latin typeface="Georgia" pitchFamily="18" charset="0"/>
              </a:rPr>
              <a:t>активная     школа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МБОУ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«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Лянторская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СОШ №3»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 rot="14600065">
            <a:off x="2507456" y="2029620"/>
            <a:ext cx="860425" cy="252412"/>
          </a:xfrm>
          <a:prstGeom prst="rightArrow">
            <a:avLst>
              <a:gd name="adj1" fmla="val 50000"/>
              <a:gd name="adj2" fmla="val 157625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 rot="18204995">
            <a:off x="5953030" y="2043288"/>
            <a:ext cx="908050" cy="222592"/>
          </a:xfrm>
          <a:prstGeom prst="rightArrow">
            <a:avLst>
              <a:gd name="adj1" fmla="val 50000"/>
              <a:gd name="adj2" fmla="val 14594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 rot="16200000">
            <a:off x="4357688" y="1785938"/>
            <a:ext cx="785812" cy="214312"/>
          </a:xfrm>
          <a:prstGeom prst="rightArrow">
            <a:avLst>
              <a:gd name="adj1" fmla="val 50000"/>
              <a:gd name="adj2" fmla="val 16948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 rot="-7763144">
            <a:off x="7500937" y="2917826"/>
            <a:ext cx="403225" cy="1301750"/>
          </a:xfrm>
          <a:prstGeom prst="curvedRightArrow">
            <a:avLst>
              <a:gd name="adj1" fmla="val 82951"/>
              <a:gd name="adj2" fmla="val 145933"/>
              <a:gd name="adj3" fmla="val 3333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326" name="AutoShape 13"/>
          <p:cNvSpPr>
            <a:spLocks noChangeArrowheads="1"/>
          </p:cNvSpPr>
          <p:nvPr/>
        </p:nvSpPr>
        <p:spPr bwMode="auto">
          <a:xfrm rot="8397677" flipH="1">
            <a:off x="1117600" y="2790825"/>
            <a:ext cx="452438" cy="1195388"/>
          </a:xfrm>
          <a:prstGeom prst="curvedRightArrow">
            <a:avLst>
              <a:gd name="adj1" fmla="val 73649"/>
              <a:gd name="adj2" fmla="val 147309"/>
              <a:gd name="adj3" fmla="val 3333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571472" y="4143380"/>
            <a:ext cx="1643074" cy="71438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6715125" y="4214818"/>
            <a:ext cx="1643089" cy="785818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Клуб «Лидер» «Ровесник»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«Эрудит»</a:t>
            </a:r>
          </a:p>
          <a:p>
            <a:pPr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1571604" y="5500702"/>
            <a:ext cx="1571636" cy="57150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 algn="just">
              <a:spcAft>
                <a:spcPts val="1000"/>
              </a:spcAft>
              <a:defRPr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6500826" y="928670"/>
            <a:ext cx="1714512" cy="50008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spcAft>
                <a:spcPts val="1000"/>
              </a:spcAft>
              <a:defRPr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6429388" y="5500702"/>
            <a:ext cx="1500198" cy="571518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 algn="ctr">
              <a:spcAft>
                <a:spcPts val="0"/>
              </a:spcAft>
              <a:defRPr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 rot="7298387" flipV="1">
            <a:off x="2421732" y="4758531"/>
            <a:ext cx="1085850" cy="255587"/>
          </a:xfrm>
          <a:prstGeom prst="rightArrow">
            <a:avLst>
              <a:gd name="adj1" fmla="val 50000"/>
              <a:gd name="adj2" fmla="val 168583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 rot="5400000">
            <a:off x="4321969" y="4750594"/>
            <a:ext cx="928688" cy="285750"/>
          </a:xfrm>
          <a:prstGeom prst="rightArrow">
            <a:avLst>
              <a:gd name="adj1" fmla="val 50000"/>
              <a:gd name="adj2" fmla="val 16948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 rot="3475261">
            <a:off x="5858669" y="4664869"/>
            <a:ext cx="1019175" cy="227013"/>
          </a:xfrm>
          <a:prstGeom prst="rightArrow">
            <a:avLst>
              <a:gd name="adj1" fmla="val 50000"/>
              <a:gd name="adj2" fmla="val 16948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57188" y="2071688"/>
            <a:ext cx="17510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Администрация</a:t>
            </a:r>
          </a:p>
          <a:p>
            <a:pP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города, района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43688" y="5572125"/>
            <a:ext cx="11112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ДШИ№1</a:t>
            </a:r>
          </a:p>
          <a:p>
            <a:pP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ДШИ №2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00813" y="1000125"/>
            <a:ext cx="17526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НОУ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Амикаро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14500" y="5572125"/>
            <a:ext cx="13414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Городские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библиотеки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2938" y="4143375"/>
            <a:ext cx="1517650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Пимское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лесничество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МУК «ЛХЭМ»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Игорь\Рабочий стол\Новая папка\вечер\1290752162_abstractstarsl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143999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62000"/>
          </a:xfrm>
          <a:prstGeom prst="round2DiagRect">
            <a:avLst/>
          </a:prstGeom>
          <a:solidFill>
            <a:srgbClr val="FFFFC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>
            <a:normAutofit fontScale="90000"/>
          </a:bodyPr>
          <a:lstStyle/>
          <a:p>
            <a:pPr algn="ctr" defTabSz="9137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  <a:t>Всероссийская специализированная энциклопедия</a:t>
            </a:r>
          </a:p>
          <a:p>
            <a:pPr algn="ctr" defTabSz="9137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  <a:t>«Золотой фонд кадров Родины»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914400" y="1524000"/>
            <a:ext cx="7467600" cy="4953000"/>
          </a:xfrm>
          <a:prstGeom prst="round2DiagRect">
            <a:avLst/>
          </a:prstGeom>
          <a:solidFill>
            <a:srgbClr val="FFFFCC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pPr defTabSz="9137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Impact" pitchFamily="34" charset="0"/>
            </a:endParaRPr>
          </a:p>
        </p:txBody>
      </p:sp>
      <p:pic>
        <p:nvPicPr>
          <p:cNvPr id="13" name="Picture 4" descr="F:\картинки на през\Изображение 005.jpg"/>
          <p:cNvPicPr>
            <a:picLocks noChangeAspect="1" noChangeArrowheads="1"/>
          </p:cNvPicPr>
          <p:nvPr/>
        </p:nvPicPr>
        <p:blipFill>
          <a:blip r:embed="rId3" cstate="print"/>
          <a:srcRect r="4832"/>
          <a:stretch>
            <a:fillRect/>
          </a:stretch>
        </p:blipFill>
        <p:spPr bwMode="auto">
          <a:xfrm>
            <a:off x="1676400" y="1479897"/>
            <a:ext cx="3328960" cy="484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5" name="Picture 3" descr="F:\картинки на през\Изображение 0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684" r="4984"/>
          <a:stretch>
            <a:fillRect/>
          </a:stretch>
        </p:blipFill>
        <p:spPr bwMode="auto">
          <a:xfrm>
            <a:off x="4800601" y="1524000"/>
            <a:ext cx="3280411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Admin\Рабочий стол\Выставка Шаг в Будущее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3938590" cy="128586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r>
              <a:rPr lang="ru-RU" sz="2000" b="1" spc="-150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Энциклопедия «Лучшие люди России»</a:t>
            </a:r>
          </a:p>
          <a:p>
            <a:r>
              <a:rPr lang="ru-RU" sz="2000" b="1" spc="-150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За проявленный талант и успехи в изучении наук</a:t>
            </a: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61442" name="Picture 2" descr="C:\Documents and Settings\Acer 1\Рабочий стол\грамоты\Изобра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28736"/>
            <a:ext cx="3857620" cy="3214710"/>
          </a:xfrm>
          <a:prstGeom prst="rect">
            <a:avLst/>
          </a:prstGeom>
          <a:noFill/>
        </p:spPr>
      </p:pic>
      <p:pic>
        <p:nvPicPr>
          <p:cNvPr id="61443" name="Picture 3" descr="C:\Documents and Settings\Acer 1\Рабочий стол\грамоты\Изображение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839589"/>
            <a:ext cx="3714776" cy="3018411"/>
          </a:xfrm>
          <a:prstGeom prst="rect">
            <a:avLst/>
          </a:prstGeom>
          <a:noFill/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929190" y="0"/>
            <a:ext cx="4000528" cy="128586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r>
              <a:rPr lang="ru-RU" sz="2000" b="1" spc="-15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Энциклопедия </a:t>
            </a:r>
            <a:r>
              <a:rPr lang="ru-RU" sz="2000" b="1" spc="-150" dirty="0" smtClean="0">
                <a:solidFill>
                  <a:schemeClr val="accent1">
                    <a:lumMod val="10000"/>
                  </a:schemeClr>
                </a:solidFill>
                <a:latin typeface="Georgia" pitchFamily="18" charset="0"/>
                <a:cs typeface="Times New Roman" pitchFamily="18" charset="0"/>
              </a:rPr>
              <a:t>«Интеллектуально-творческий потенциал России»</a:t>
            </a:r>
          </a:p>
        </p:txBody>
      </p:sp>
      <p:pic>
        <p:nvPicPr>
          <p:cNvPr id="1026" name="Picture 2" descr="C:\Documents and Settings\Acer 1\Рабочий стол\левчик.jpg"/>
          <p:cNvPicPr>
            <a:picLocks noChangeAspect="1" noChangeArrowheads="1"/>
          </p:cNvPicPr>
          <p:nvPr/>
        </p:nvPicPr>
        <p:blipFill>
          <a:blip r:embed="rId5" cstate="print"/>
          <a:srcRect l="2875" r="3778" b="505"/>
          <a:stretch>
            <a:fillRect/>
          </a:stretch>
        </p:blipFill>
        <p:spPr bwMode="auto">
          <a:xfrm>
            <a:off x="4929190" y="1500173"/>
            <a:ext cx="2214577" cy="3261679"/>
          </a:xfrm>
          <a:prstGeom prst="rect">
            <a:avLst/>
          </a:prstGeom>
          <a:noFill/>
        </p:spPr>
      </p:pic>
      <p:pic>
        <p:nvPicPr>
          <p:cNvPr id="1027" name="Picture 3" descr="C:\Documents and Settings\Acer 1\Рабочий стол\левик книг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6611" y="3089286"/>
            <a:ext cx="2727389" cy="3768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Admin\Рабочий стол\Выставка Шаг в Будущее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11" y="1371601"/>
            <a:ext cx="2497975" cy="29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обложки\сканирование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752600"/>
            <a:ext cx="2362200" cy="3048000"/>
          </a:xfrm>
          <a:prstGeom prst="rect">
            <a:avLst/>
          </a:prstGeom>
          <a:noFill/>
        </p:spPr>
      </p:pic>
      <p:pic>
        <p:nvPicPr>
          <p:cNvPr id="10" name="Picture 4" descr="G:\обложки\сканирование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981200"/>
            <a:ext cx="2362200" cy="3200400"/>
          </a:xfrm>
          <a:prstGeom prst="rect">
            <a:avLst/>
          </a:prstGeom>
          <a:noFill/>
        </p:spPr>
      </p:pic>
      <p:pic>
        <p:nvPicPr>
          <p:cNvPr id="11" name="Picture 3" descr="G:\обложки\сканирование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2286000"/>
            <a:ext cx="2362200" cy="32766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81000" y="5638808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Горбунова А.В., Ващенко Г.А.,  </a:t>
            </a:r>
            <a:r>
              <a:rPr lang="ru-RU" sz="1600" dirty="0" err="1" smtClean="0">
                <a:latin typeface="Georgia" pitchFamily="18" charset="0"/>
                <a:cs typeface="Times New Roman" pitchFamily="18" charset="0"/>
              </a:rPr>
              <a:t>Пасиченко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Т.А., </a:t>
            </a:r>
            <a:r>
              <a:rPr lang="ru-RU" sz="1600" dirty="0" err="1" smtClean="0">
                <a:latin typeface="Georgia" pitchFamily="18" charset="0"/>
                <a:cs typeface="Times New Roman" pitchFamily="18" charset="0"/>
              </a:rPr>
              <a:t>Абрамовская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Л.Н., Некрасова О.В., Гороховик Т.Г., Воробьева С.В., </a:t>
            </a:r>
            <a:r>
              <a:rPr lang="ru-RU" sz="1600" dirty="0" err="1" smtClean="0">
                <a:latin typeface="Georgia" pitchFamily="18" charset="0"/>
                <a:cs typeface="Times New Roman" pitchFamily="18" charset="0"/>
              </a:rPr>
              <a:t>Тремасова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 Н.В., </a:t>
            </a:r>
            <a:endParaRPr lang="ru-RU" sz="1600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0"/>
            <a:ext cx="1981200" cy="18067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Admin\Рабочий стол\Выставка Шаг в Будущее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838200" y="228600"/>
            <a:ext cx="7543800" cy="914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Школьный научно-методический журнал «Ступени»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Documents and Settings\Acer 1\Рабочий стол\сканер\фон прозрачный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1600" cy="6810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Admin\Рабочий стол\Выставка Шаг в Будущее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990600" y="304800"/>
            <a:ext cx="7467600" cy="60960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" name="Picture 2" descr="C:\Documents and Settings\Acer 1\Рабочий стол\демен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57200"/>
            <a:ext cx="4978399" cy="5694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Admin\Рабочий стол\Выставка Шаг в Будущее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00100" y="214290"/>
            <a:ext cx="7467600" cy="571504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Энциклопедия «Одаренные дети»</a:t>
            </a:r>
          </a:p>
          <a:p>
            <a:r>
              <a:rPr lang="ru-RU" sz="2000" b="1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За проявленный талант и успехи в изучении наук</a:t>
            </a: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85720" y="1071546"/>
            <a:ext cx="1857388" cy="221457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cer 1\Мои документы\энциклопедия одар дети\Чукалин\IMG_2760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4721" b="13033"/>
          <a:stretch>
            <a:fillRect/>
          </a:stretch>
        </p:blipFill>
        <p:spPr bwMode="auto">
          <a:xfrm>
            <a:off x="500034" y="1142984"/>
            <a:ext cx="1428760" cy="2024103"/>
          </a:xfrm>
          <a:prstGeom prst="rect">
            <a:avLst/>
          </a:prstGeom>
          <a:noFill/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929454" y="4000504"/>
            <a:ext cx="1714512" cy="228601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4714876" y="4000504"/>
            <a:ext cx="1714512" cy="221457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428860" y="4000504"/>
            <a:ext cx="1928826" cy="221457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500298" y="1071546"/>
            <a:ext cx="1857388" cy="221457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714876" y="1071546"/>
            <a:ext cx="1785950" cy="221457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000892" y="1071546"/>
            <a:ext cx="1714512" cy="2214578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Acer 1\Мои документы\энциклопедия одар дети\новоселов\DSC07842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r="-3611" b="12704"/>
          <a:stretch>
            <a:fillRect/>
          </a:stretch>
        </p:blipFill>
        <p:spPr bwMode="auto">
          <a:xfrm>
            <a:off x="7072330" y="1142984"/>
            <a:ext cx="1571636" cy="1928826"/>
          </a:xfrm>
          <a:prstGeom prst="rect">
            <a:avLst/>
          </a:prstGeom>
          <a:noFill/>
        </p:spPr>
      </p:pic>
      <p:pic>
        <p:nvPicPr>
          <p:cNvPr id="1027" name="Picture 3" descr="C:\Documents and Settings\Acer 1\Мои документы\энциклопедия одар дети\кудакаев\S7002432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22297" r="23226" b="1126"/>
          <a:stretch>
            <a:fillRect/>
          </a:stretch>
        </p:blipFill>
        <p:spPr bwMode="auto">
          <a:xfrm>
            <a:off x="4857752" y="1142984"/>
            <a:ext cx="1477094" cy="2010668"/>
          </a:xfrm>
          <a:prstGeom prst="rect">
            <a:avLst/>
          </a:prstGeom>
          <a:noFill/>
        </p:spPr>
      </p:pic>
      <p:pic>
        <p:nvPicPr>
          <p:cNvPr id="1031" name="Picture 7" descr="C:\Documents and Settings\Acer 1\Мои документы\энциклопедия одар дети\Фото учеников МБОУ ЛСОШ №3\Деменева К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23090" t="86" r="14192" b="39873"/>
          <a:stretch>
            <a:fillRect/>
          </a:stretch>
        </p:blipFill>
        <p:spPr bwMode="auto">
          <a:xfrm>
            <a:off x="2714612" y="1142984"/>
            <a:ext cx="1492469" cy="2071726"/>
          </a:xfrm>
          <a:prstGeom prst="rect">
            <a:avLst/>
          </a:prstGeom>
          <a:noFill/>
        </p:spPr>
      </p:pic>
      <p:pic>
        <p:nvPicPr>
          <p:cNvPr id="1032" name="Picture 8" descr="C:\Documents and Settings\Acer 1\Мои документы\энциклопедия одар дети\Фото учеников МБОУ ЛСОШ №3\Байгускарова А 3.jpg"/>
          <p:cNvPicPr>
            <a:picLocks noChangeAspect="1" noChangeArrowheads="1"/>
          </p:cNvPicPr>
          <p:nvPr/>
        </p:nvPicPr>
        <p:blipFill>
          <a:blip r:embed="rId7" cstate="print"/>
          <a:srcRect l="21362" r="21313" b="39315"/>
          <a:stretch>
            <a:fillRect/>
          </a:stretch>
        </p:blipFill>
        <p:spPr bwMode="auto">
          <a:xfrm>
            <a:off x="2643174" y="4071942"/>
            <a:ext cx="1428760" cy="2038057"/>
          </a:xfrm>
          <a:prstGeom prst="rect">
            <a:avLst/>
          </a:prstGeom>
          <a:noFill/>
        </p:spPr>
      </p:pic>
      <p:pic>
        <p:nvPicPr>
          <p:cNvPr id="13" name="Рисунок 12" descr="E:\IMG_109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4071942"/>
            <a:ext cx="1410507" cy="199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Documents and Settings\Acer 1\Мои документы\энциклопедия одар дети\Попова Ю\Попова Юля 2.JPG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 l="25029" r="24479" b="334"/>
          <a:stretch>
            <a:fillRect/>
          </a:stretch>
        </p:blipFill>
        <p:spPr bwMode="auto">
          <a:xfrm>
            <a:off x="7072330" y="4071942"/>
            <a:ext cx="1434948" cy="2071702"/>
          </a:xfrm>
          <a:prstGeom prst="rect">
            <a:avLst/>
          </a:prstGeom>
          <a:noFill/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285720" y="4000504"/>
            <a:ext cx="1928826" cy="228601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Documents and Settings\Acer 1\Мои документы\энциклопедия одар дети\Фото учеников МБОУ ЛСОШ №3\Добрянский В.jpg"/>
          <p:cNvPicPr>
            <a:picLocks noChangeAspect="1" noChangeArrowheads="1"/>
          </p:cNvPicPr>
          <p:nvPr/>
        </p:nvPicPr>
        <p:blipFill>
          <a:blip r:embed="rId10" cstate="print">
            <a:lum bright="20000"/>
          </a:blip>
          <a:srcRect l="21834" r="25329" b="3125"/>
          <a:stretch>
            <a:fillRect/>
          </a:stretch>
        </p:blipFill>
        <p:spPr bwMode="auto">
          <a:xfrm>
            <a:off x="428596" y="4071942"/>
            <a:ext cx="1643074" cy="2082364"/>
          </a:xfrm>
          <a:prstGeom prst="rect">
            <a:avLst/>
          </a:prstGeom>
          <a:noFill/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3357562"/>
            <a:ext cx="8786842" cy="35719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pPr algn="l"/>
            <a:endParaRPr lang="ru-RU" sz="800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pPr algn="l"/>
            <a:endParaRPr lang="ru-RU" sz="800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pPr algn="l"/>
            <a:r>
              <a:rPr lang="ru-RU" sz="1600" dirty="0" err="1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Чукалин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 Андрей               Деменева Катя                </a:t>
            </a:r>
            <a:r>
              <a:rPr lang="ru-RU" sz="1600" dirty="0" err="1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Кудакаев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 Артур           Новоселов Павел  </a:t>
            </a:r>
          </a:p>
          <a:p>
            <a:endPara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0" y="6429396"/>
            <a:ext cx="8786842" cy="428604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74" tIns="45690" rIns="91374" bIns="45690" anchor="ctr"/>
          <a:lstStyle/>
          <a:p>
            <a:pPr algn="l"/>
            <a:r>
              <a:rPr lang="ru-RU" sz="1600" dirty="0" err="1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Добрянский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 Виталий    </a:t>
            </a:r>
            <a:r>
              <a:rPr lang="ru-RU" sz="1600" dirty="0" err="1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Байгускарова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Альмира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    </a:t>
            </a:r>
            <a:r>
              <a:rPr lang="ru-RU" sz="1600" dirty="0" err="1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Хайдарова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Рената</a:t>
            </a:r>
            <a:r>
              <a:rPr lang="ru-RU" sz="1600" dirty="0" smtClean="0">
                <a:solidFill>
                  <a:schemeClr val="accent1">
                    <a:lumMod val="25000"/>
                  </a:schemeClr>
                </a:solidFill>
                <a:latin typeface="Georgia" pitchFamily="18" charset="0"/>
                <a:cs typeface="Times New Roman" pitchFamily="18" charset="0"/>
              </a:rPr>
              <a:t>       Попова Юлия</a:t>
            </a:r>
            <a:endParaRPr lang="ru-RU" sz="1600" dirty="0">
              <a:solidFill>
                <a:schemeClr val="accent1">
                  <a:lumMod val="2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42844" y="1785926"/>
            <a:ext cx="3214697" cy="107157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МБОУ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Лянторская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СОШ №5»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  <a:cs typeface="Arial" pitchFamily="34" charset="0"/>
              </a:rPr>
              <a:t>Спортивно - туристическое направление, профильное обучение</a:t>
            </a:r>
          </a:p>
          <a:p>
            <a:pPr>
              <a:defRPr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5429256" y="1785926"/>
            <a:ext cx="34290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lvl="1"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МБОУ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Лянторская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 СОШ №6»</a:t>
            </a:r>
          </a:p>
          <a:p>
            <a:pPr marL="0" lvl="1" algn="ctr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  <a:cs typeface="Arial" pitchFamily="34" charset="0"/>
              </a:rPr>
              <a:t>Сетевое взаимодействие, профильное, </a:t>
            </a:r>
          </a:p>
          <a:p>
            <a:pPr marL="0" lvl="1" algn="ctr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  <a:cs typeface="Arial" pitchFamily="34" charset="0"/>
              </a:rPr>
              <a:t>дистанционное обучение, повышение квалификации</a:t>
            </a:r>
          </a:p>
          <a:p>
            <a:pPr algn="ctr">
              <a:defRPr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AutoShape 6"/>
          <p:cNvSpPr>
            <a:spLocks noChangeArrowheads="1"/>
          </p:cNvSpPr>
          <p:nvPr/>
        </p:nvSpPr>
        <p:spPr bwMode="auto">
          <a:xfrm rot="1504090">
            <a:off x="1841500" y="681038"/>
            <a:ext cx="466725" cy="1143000"/>
          </a:xfrm>
          <a:prstGeom prst="curvedRightArrow">
            <a:avLst>
              <a:gd name="adj1" fmla="val 53946"/>
              <a:gd name="adj2" fmla="val 107891"/>
              <a:gd name="adj3" fmla="val 3333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342" name="AutoShape 7"/>
          <p:cNvSpPr>
            <a:spLocks noChangeArrowheads="1"/>
          </p:cNvSpPr>
          <p:nvPr/>
        </p:nvSpPr>
        <p:spPr bwMode="auto">
          <a:xfrm rot="9119114">
            <a:off x="6172200" y="538163"/>
            <a:ext cx="450850" cy="1144587"/>
          </a:xfrm>
          <a:prstGeom prst="curvedRightArrow">
            <a:avLst>
              <a:gd name="adj1" fmla="val 50775"/>
              <a:gd name="adj2" fmla="val 101549"/>
              <a:gd name="adj3" fmla="val 3333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 rot="16200000">
            <a:off x="3792529" y="1993893"/>
            <a:ext cx="1143012" cy="441325"/>
          </a:xfrm>
          <a:prstGeom prst="rightArrow">
            <a:avLst>
              <a:gd name="adj1" fmla="val 50000"/>
              <a:gd name="adj2" fmla="val 12455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 rot="13893141">
            <a:off x="2012950" y="3035300"/>
            <a:ext cx="523875" cy="441325"/>
          </a:xfrm>
          <a:prstGeom prst="rightArrow">
            <a:avLst>
              <a:gd name="adj1" fmla="val 50000"/>
              <a:gd name="adj2" fmla="val 3893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 rot="18300195">
            <a:off x="6297613" y="3109913"/>
            <a:ext cx="500062" cy="385762"/>
          </a:xfrm>
          <a:prstGeom prst="rightArrow">
            <a:avLst>
              <a:gd name="adj1" fmla="val 50000"/>
              <a:gd name="adj2" fmla="val 3893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346" name="Oval 11"/>
          <p:cNvSpPr>
            <a:spLocks noChangeArrowheads="1"/>
          </p:cNvSpPr>
          <p:nvPr/>
        </p:nvSpPr>
        <p:spPr bwMode="auto">
          <a:xfrm>
            <a:off x="2357422" y="3143248"/>
            <a:ext cx="4071966" cy="11430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МБОУ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Лянторская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СОШ №3»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</a:rPr>
              <a:t>Общественно-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</a:rPr>
              <a:t>активная     школа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 rot="7389269">
            <a:off x="2169319" y="4264819"/>
            <a:ext cx="700087" cy="441325"/>
          </a:xfrm>
          <a:prstGeom prst="rightArrow">
            <a:avLst>
              <a:gd name="adj1" fmla="val 50000"/>
              <a:gd name="adj2" fmla="val 71133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 rot="3435215">
            <a:off x="6024563" y="4268788"/>
            <a:ext cx="708025" cy="441325"/>
          </a:xfrm>
          <a:prstGeom prst="rightArrow">
            <a:avLst>
              <a:gd name="adj1" fmla="val 50000"/>
              <a:gd name="adj2" fmla="val 6537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3143240" y="5786454"/>
            <a:ext cx="2428875" cy="85727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</a:t>
            </a:r>
          </a:p>
          <a:p>
            <a:pPr algn="ctr"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Arial" pitchFamily="34" charset="0"/>
            </a:endParaRPr>
          </a:p>
          <a:p>
            <a:pPr lvl="1" algn="ctr">
              <a:spcAft>
                <a:spcPts val="1000"/>
              </a:spcAft>
              <a:defRPr/>
            </a:pPr>
            <a:endParaRPr lang="ru-RU" sz="2600" b="1" i="1" dirty="0">
              <a:solidFill>
                <a:srgbClr val="C00000"/>
              </a:solidFill>
              <a:latin typeface="Times New Roman" pitchFamily="18" charset="0"/>
              <a:cs typeface="Arial" pitchFamily="34" charset="0"/>
            </a:endParaRPr>
          </a:p>
          <a:p>
            <a:pPr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142844" y="4857750"/>
            <a:ext cx="3000395" cy="71439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5715008" y="4857751"/>
            <a:ext cx="3286148" cy="785828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МАОУ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Лянторская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СОШ №7»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  <a:cs typeface="Arial" pitchFamily="34" charset="0"/>
              </a:rPr>
              <a:t>ФГОС, международное сотрудничество</a:t>
            </a:r>
          </a:p>
          <a:p>
            <a:pPr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93" name="TextBox 17"/>
          <p:cNvSpPr txBox="1">
            <a:spLocks noChangeArrowheads="1"/>
          </p:cNvSpPr>
          <p:nvPr/>
        </p:nvSpPr>
        <p:spPr bwMode="auto">
          <a:xfrm>
            <a:off x="857250" y="0"/>
            <a:ext cx="7715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800000"/>
                </a:solidFill>
                <a:latin typeface="Georgia" pitchFamily="18" charset="0"/>
                <a:cs typeface="Times New Roman" pitchFamily="18" charset="0"/>
              </a:rPr>
              <a:t>Социальное партнерство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2571736" y="571480"/>
            <a:ext cx="3357593" cy="71437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МБОУ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Лянторская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 СОШ №4»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  <a:cs typeface="Arial" pitchFamily="34" charset="0"/>
              </a:rPr>
              <a:t>Одарённые дети, новые технологии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 rot="16200000" flipH="1">
            <a:off x="3863968" y="4851408"/>
            <a:ext cx="1143015" cy="441325"/>
          </a:xfrm>
          <a:prstGeom prst="rightArrow">
            <a:avLst>
              <a:gd name="adj1" fmla="val 50000"/>
              <a:gd name="adj2" fmla="val 12455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14313" y="4929188"/>
            <a:ext cx="30718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МБОУ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Лянторская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СОШ№1»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</a:rPr>
              <a:t>Новые технологии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71813" y="5842000"/>
            <a:ext cx="27146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«Теремок», «Ромашка»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  <a:cs typeface="Arial" pitchFamily="34" charset="0"/>
              </a:rPr>
              <a:t>ФГОС, новые технологии,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800000"/>
                </a:solidFill>
                <a:latin typeface="Georgia" pitchFamily="18" charset="0"/>
                <a:cs typeface="Arial" pitchFamily="34" charset="0"/>
              </a:rPr>
              <a:t>мониторинг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 descr="C:\Documents and Settings\Психолог\Рабочий стол\Дирек\CIMG0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20000"/>
          </a:blip>
          <a:srcRect l="4878" t="8800"/>
          <a:stretch>
            <a:fillRect/>
          </a:stretch>
        </p:blipFill>
        <p:spPr>
          <a:xfrm>
            <a:off x="15538" y="0"/>
            <a:ext cx="8985618" cy="6858000"/>
          </a:xfrm>
          <a:effectLst>
            <a:softEdge rad="112500"/>
          </a:effectLst>
        </p:spPr>
      </p:pic>
      <p:sp>
        <p:nvSpPr>
          <p:cNvPr id="20482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8259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  <a:latin typeface="Georgia" pitchFamily="18" charset="0"/>
              </a:rPr>
              <a:t>Песня – верный соратник победы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Маржанат Лесничество\IMG_00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284" t="12962" r="4938" b="-1"/>
          <a:stretch>
            <a:fillRect/>
          </a:stretch>
        </p:blipFill>
        <p:spPr>
          <a:xfrm>
            <a:off x="28724" y="0"/>
            <a:ext cx="8972432" cy="6858000"/>
          </a:xfrm>
          <a:effectLst>
            <a:softEdge rad="112500"/>
          </a:effectLst>
        </p:spPr>
      </p:pic>
      <p:sp>
        <p:nvSpPr>
          <p:cNvPr id="21506" name="Заголовок 4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43956" cy="71438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Подписание договора о совместной деятельности с </a:t>
            </a:r>
            <a:r>
              <a:rPr lang="ru-RU" sz="2800" dirty="0" err="1" smtClean="0">
                <a:solidFill>
                  <a:schemeClr val="tx1"/>
                </a:solidFill>
                <a:latin typeface="Georgia" pitchFamily="18" charset="0"/>
              </a:rPr>
              <a:t>Пимским</a:t>
            </a:r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 лесничеством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 marR="0" algn="ctr" eaLnBrk="1" hangingPunct="1">
              <a:buClr>
                <a:srgbClr val="FEB80A"/>
              </a:buClr>
            </a:pPr>
            <a:r>
              <a:rPr lang="ru-RU" sz="2800" b="1" smtClean="0"/>
              <a:t>География социального партнерства с  учебными заведениями</a:t>
            </a:r>
          </a:p>
        </p:txBody>
      </p:sp>
      <p:pic>
        <p:nvPicPr>
          <p:cNvPr id="4" name="Picture 3" descr="D:\Documents\Мои рисунки\hjccbz.g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0" y="0"/>
            <a:ext cx="9144000" cy="664371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5-конечная звезда 4"/>
          <p:cNvSpPr/>
          <p:nvPr/>
        </p:nvSpPr>
        <p:spPr>
          <a:xfrm>
            <a:off x="857250" y="2357438"/>
            <a:ext cx="285750" cy="42862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5" name="Прямоугольник 16"/>
          <p:cNvSpPr>
            <a:spLocks noChangeArrowheads="1"/>
          </p:cNvSpPr>
          <p:nvPr/>
        </p:nvSpPr>
        <p:spPr bwMode="auto">
          <a:xfrm>
            <a:off x="1143000" y="2214563"/>
            <a:ext cx="1454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Санкт-Петербург</a:t>
            </a:r>
          </a:p>
        </p:txBody>
      </p:sp>
      <p:sp>
        <p:nvSpPr>
          <p:cNvPr id="30726" name="Прямоугольник 18"/>
          <p:cNvSpPr>
            <a:spLocks noChangeArrowheads="1"/>
          </p:cNvSpPr>
          <p:nvPr/>
        </p:nvSpPr>
        <p:spPr bwMode="auto">
          <a:xfrm>
            <a:off x="3214688" y="4286250"/>
            <a:ext cx="800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Тюмень</a:t>
            </a:r>
          </a:p>
        </p:txBody>
      </p:sp>
      <p:sp>
        <p:nvSpPr>
          <p:cNvPr id="30727" name="Прямоугольник 17"/>
          <p:cNvSpPr>
            <a:spLocks noChangeArrowheads="1"/>
          </p:cNvSpPr>
          <p:nvPr/>
        </p:nvSpPr>
        <p:spPr bwMode="auto">
          <a:xfrm>
            <a:off x="3357563" y="3786188"/>
            <a:ext cx="669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Franklin Gothic Book" pitchFamily="34" charset="0"/>
              </a:rPr>
              <a:t>Сургут</a:t>
            </a:r>
          </a:p>
        </p:txBody>
      </p:sp>
      <p:sp>
        <p:nvSpPr>
          <p:cNvPr id="30728" name="Прямоугольник 17"/>
          <p:cNvSpPr>
            <a:spLocks noChangeArrowheads="1"/>
          </p:cNvSpPr>
          <p:nvPr/>
        </p:nvSpPr>
        <p:spPr bwMode="auto">
          <a:xfrm>
            <a:off x="3071813" y="3429000"/>
            <a:ext cx="722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FF0000"/>
                </a:solidFill>
                <a:latin typeface="Franklin Gothic Book" pitchFamily="34" charset="0"/>
              </a:rPr>
              <a:t>Лянтор</a:t>
            </a:r>
          </a:p>
        </p:txBody>
      </p:sp>
      <p:sp>
        <p:nvSpPr>
          <p:cNvPr id="10" name="5-конечная звезда 9"/>
          <p:cNvSpPr/>
          <p:nvPr/>
        </p:nvSpPr>
        <p:spPr>
          <a:xfrm>
            <a:off x="2786063" y="4357688"/>
            <a:ext cx="285750" cy="35718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071813" y="4714875"/>
            <a:ext cx="285750" cy="285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143250" y="4500563"/>
            <a:ext cx="214313" cy="285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3071813" y="3714750"/>
            <a:ext cx="285750" cy="3571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857500" y="3429000"/>
            <a:ext cx="285750" cy="285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2928938" y="4643438"/>
            <a:ext cx="214312" cy="285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071563" y="3071813"/>
            <a:ext cx="428625" cy="35718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1500188" y="3500438"/>
            <a:ext cx="357187" cy="285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37" name="Прямоугольник 17"/>
          <p:cNvSpPr>
            <a:spLocks noChangeArrowheads="1"/>
          </p:cNvSpPr>
          <p:nvPr/>
        </p:nvSpPr>
        <p:spPr bwMode="auto">
          <a:xfrm>
            <a:off x="3143250" y="4429125"/>
            <a:ext cx="1358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Петропавловск</a:t>
            </a:r>
          </a:p>
        </p:txBody>
      </p:sp>
      <p:sp>
        <p:nvSpPr>
          <p:cNvPr id="19" name="5-конечная звезда 18"/>
          <p:cNvSpPr/>
          <p:nvPr/>
        </p:nvSpPr>
        <p:spPr>
          <a:xfrm>
            <a:off x="2928938" y="4214813"/>
            <a:ext cx="285750" cy="285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39" name="Прямоугольник 19"/>
          <p:cNvSpPr>
            <a:spLocks noChangeArrowheads="1"/>
          </p:cNvSpPr>
          <p:nvPr/>
        </p:nvSpPr>
        <p:spPr bwMode="auto">
          <a:xfrm>
            <a:off x="1357313" y="3929063"/>
            <a:ext cx="1230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Екатеринбург</a:t>
            </a:r>
          </a:p>
        </p:txBody>
      </p:sp>
      <p:sp>
        <p:nvSpPr>
          <p:cNvPr id="30740" name="Прямоугольник 20"/>
          <p:cNvSpPr>
            <a:spLocks noChangeArrowheads="1"/>
          </p:cNvSpPr>
          <p:nvPr/>
        </p:nvSpPr>
        <p:spPr bwMode="auto">
          <a:xfrm>
            <a:off x="3286125" y="4714875"/>
            <a:ext cx="712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Астана</a:t>
            </a:r>
          </a:p>
        </p:txBody>
      </p:sp>
      <p:sp>
        <p:nvSpPr>
          <p:cNvPr id="30741" name="Прямоугольник 21"/>
          <p:cNvSpPr>
            <a:spLocks noChangeArrowheads="1"/>
          </p:cNvSpPr>
          <p:nvPr/>
        </p:nvSpPr>
        <p:spPr bwMode="auto">
          <a:xfrm>
            <a:off x="2500313" y="5000625"/>
            <a:ext cx="904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Кокчетав</a:t>
            </a:r>
          </a:p>
        </p:txBody>
      </p:sp>
      <p:sp>
        <p:nvSpPr>
          <p:cNvPr id="23" name="5-конечная звезда 22"/>
          <p:cNvSpPr/>
          <p:nvPr/>
        </p:nvSpPr>
        <p:spPr>
          <a:xfrm>
            <a:off x="2571750" y="4143375"/>
            <a:ext cx="285750" cy="285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43" name="Прямоугольник 13"/>
          <p:cNvSpPr>
            <a:spLocks noChangeArrowheads="1"/>
          </p:cNvSpPr>
          <p:nvPr/>
        </p:nvSpPr>
        <p:spPr bwMode="auto">
          <a:xfrm>
            <a:off x="1428750" y="2857500"/>
            <a:ext cx="928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МОСКВА</a:t>
            </a:r>
          </a:p>
        </p:txBody>
      </p:sp>
      <p:sp>
        <p:nvSpPr>
          <p:cNvPr id="30744" name="Прямоугольник 18"/>
          <p:cNvSpPr>
            <a:spLocks noChangeArrowheads="1"/>
          </p:cNvSpPr>
          <p:nvPr/>
        </p:nvSpPr>
        <p:spPr bwMode="auto">
          <a:xfrm>
            <a:off x="1785938" y="4500563"/>
            <a:ext cx="984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Шадринск</a:t>
            </a:r>
          </a:p>
        </p:txBody>
      </p:sp>
      <p:sp>
        <p:nvSpPr>
          <p:cNvPr id="26" name="5-конечная звезда 25"/>
          <p:cNvSpPr/>
          <p:nvPr/>
        </p:nvSpPr>
        <p:spPr>
          <a:xfrm>
            <a:off x="4000500" y="4214813"/>
            <a:ext cx="285750" cy="285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46" name="Прямоугольник 26"/>
          <p:cNvSpPr>
            <a:spLocks noChangeArrowheads="1"/>
          </p:cNvSpPr>
          <p:nvPr/>
        </p:nvSpPr>
        <p:spPr bwMode="auto">
          <a:xfrm>
            <a:off x="4357688" y="4214813"/>
            <a:ext cx="590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Омск</a:t>
            </a:r>
          </a:p>
        </p:txBody>
      </p:sp>
      <p:sp>
        <p:nvSpPr>
          <p:cNvPr id="30747" name="Прямоугольник 27"/>
          <p:cNvSpPr>
            <a:spLocks noChangeArrowheads="1"/>
          </p:cNvSpPr>
          <p:nvPr/>
        </p:nvSpPr>
        <p:spPr bwMode="auto">
          <a:xfrm>
            <a:off x="1785938" y="3571875"/>
            <a:ext cx="81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Franklin Gothic Book" pitchFamily="34" charset="0"/>
              </a:rPr>
              <a:t>Саратов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F:\Зульфира\01 Сотрудничество с Сургутским лесничеством - руководитель Продан М.Ханты - Мансийски экологический слет 2008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501188" cy="6858000"/>
          </a:xfrm>
          <a:noFill/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0" y="1428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Georgia" pitchFamily="18" charset="0"/>
              </a:rPr>
              <a:t>Социальные партнеры. Пимское лесничество.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Зульфира\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 t="12500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5FC00DF-5A88-4CD5-A2FE-746764B98BB5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1285875" y="142875"/>
            <a:ext cx="7232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Georgia" pitchFamily="18" charset="0"/>
              </a:rPr>
              <a:t>Рекламное агентство «Статус Плюс»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Зульфира\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379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38E0A8FF-7D56-4729-B25D-83B73600CB73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3071813" y="214313"/>
            <a:ext cx="2487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Georgia" pitchFamily="18" charset="0"/>
              </a:rPr>
              <a:t>СУМР- 3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35dbffaf68719ea1bc647cdc3fe526dfe5fa8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ткрыт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1567</TotalTime>
  <Words>527</Words>
  <Application>Microsoft Office PowerPoint</Application>
  <PresentationFormat>Экран (4:3)</PresentationFormat>
  <Paragraphs>184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1_Оформление по умолчанию</vt:lpstr>
      <vt:lpstr>Открытая</vt:lpstr>
      <vt:lpstr>Поток</vt:lpstr>
      <vt:lpstr> Критериями эффективности государственно - общественного управления образования являются: </vt:lpstr>
      <vt:lpstr>Слайд 2</vt:lpstr>
      <vt:lpstr>Слайд 3</vt:lpstr>
      <vt:lpstr>Песня – верный соратник победы</vt:lpstr>
      <vt:lpstr>Подписание договора о совместной деятельности с Пимским лесничеством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</vt:lpstr>
      <vt:lpstr> </vt:lpstr>
      <vt:lpstr>Слайд 16</vt:lpstr>
      <vt:lpstr>Слайд 17</vt:lpstr>
      <vt:lpstr>СОЦИАЛЬНЫЕ ПРОЕКТЫ</vt:lpstr>
      <vt:lpstr>Слайд 19</vt:lpstr>
      <vt:lpstr>Всероссийская специализированная энциклопедия «Золотой фонд кадров Родины»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zenich.nj</dc:creator>
  <cp:lastModifiedBy>ivc</cp:lastModifiedBy>
  <cp:revision>162</cp:revision>
  <dcterms:created xsi:type="dcterms:W3CDTF">2011-03-09T14:02:33Z</dcterms:created>
  <dcterms:modified xsi:type="dcterms:W3CDTF">2014-10-01T11:04:31Z</dcterms:modified>
</cp:coreProperties>
</file>