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handoutMasterIdLst>
    <p:handoutMasterId r:id="rId28"/>
  </p:handoutMasterIdLst>
  <p:sldIdLst>
    <p:sldId id="261" r:id="rId2"/>
    <p:sldId id="322" r:id="rId3"/>
    <p:sldId id="288" r:id="rId4"/>
    <p:sldId id="273" r:id="rId5"/>
    <p:sldId id="333" r:id="rId6"/>
    <p:sldId id="310" r:id="rId7"/>
    <p:sldId id="339" r:id="rId8"/>
    <p:sldId id="312" r:id="rId9"/>
    <p:sldId id="309" r:id="rId10"/>
    <p:sldId id="337" r:id="rId11"/>
    <p:sldId id="335" r:id="rId12"/>
    <p:sldId id="316" r:id="rId13"/>
    <p:sldId id="320" r:id="rId14"/>
    <p:sldId id="300" r:id="rId15"/>
    <p:sldId id="319" r:id="rId16"/>
    <p:sldId id="318" r:id="rId17"/>
    <p:sldId id="327" r:id="rId18"/>
    <p:sldId id="328" r:id="rId19"/>
    <p:sldId id="331" r:id="rId20"/>
    <p:sldId id="329" r:id="rId21"/>
    <p:sldId id="330" r:id="rId22"/>
    <p:sldId id="326" r:id="rId23"/>
    <p:sldId id="332" r:id="rId24"/>
    <p:sldId id="338" r:id="rId25"/>
    <p:sldId id="303" r:id="rId26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B3D9FF"/>
    <a:srgbClr val="CCECFF"/>
    <a:srgbClr val="99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Светлый стиль 1 - акцент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ED083AE6-46FA-4A59-8FB0-9F97EB10719F}" styleName="Светлый стиль 3 -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793D81CF-94F2-401A-BA57-92F5A7B2D0C5}" styleName="Средний стиль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B301B821-A1FF-4177-AEE7-76D212191A09}" styleName="Средний стиль 1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Средний стиль 1 - акцент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Средний стиль 1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Средний стиль 1 -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Средний стиль 1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74C1A8A3-306A-4EB7-A6B1-4F7E0EB9C5D6}" styleName="Средний стиль 3 - акцент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E25E649-3F16-4E02-A733-19D2CDBF48F0}" styleName="Средний стиль 3 - акцент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Средний стиль 3 - акцент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344D84-9AFB-497E-A393-DC336BA19D2E}" styleName="Средний стиль 3 - акцент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EB9631B5-78F2-41C9-869B-9F39066F8104}" styleName="Средний стиль 3 - акцент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6D9F66E-5EB9-4882-86FB-DCBF35E3C3E4}" styleName="Средний стиль 4 -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968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6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72271863-C820-4172-B2E4-9A9296378CE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3682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27652" name="Rectangle 4"/>
          <p:cNvSpPr>
            <a:spLocks noRo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pPr>
              <a:defRPr/>
            </a:pPr>
            <a:fld id="{F991DFD9-4EA1-4F87-8F18-D0F28B517CD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93214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E39FB640-2307-40FB-8720-FD87881C7768}" type="slidenum">
              <a:rPr lang="ru-RU" smtClean="0"/>
              <a:pPr eaLnBrk="1" hangingPunct="1"/>
              <a:t>1</a:t>
            </a:fld>
            <a:endParaRPr lang="ru-RU" smtClean="0"/>
          </a:p>
        </p:txBody>
      </p:sp>
      <p:sp>
        <p:nvSpPr>
          <p:cNvPr id="28675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9699" name="Заметки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smtClean="0"/>
          </a:p>
        </p:txBody>
      </p:sp>
      <p:sp>
        <p:nvSpPr>
          <p:cNvPr id="29700" name="Номер слайда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fld id="{5AB00136-C263-43C8-84E1-7BE68C628D4A}" type="slidenum">
              <a:rPr lang="ru-RU" smtClean="0"/>
              <a:pPr eaLnBrk="1" hangingPunct="1"/>
              <a:t>15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721DF3-8664-4B91-8F2F-DA08B7EF647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65611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64594FA-1347-4854-9BEA-7601EF33A0B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48752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B134AE6-AA6F-4943-BD75-F2CC70CF7C7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499432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31F073-EDF7-46F2-9B51-AA580C04B93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759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F135830-7079-4CC2-B670-D92C0772BC27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8331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57152-4D0A-48C1-9502-CF32C3DB90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78718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5AADDA-4C77-444D-B2A9-85033AAEF82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0866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EA1E4C-970B-43BE-92D0-54560E2407F5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720419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A9211C6-54D2-418E-8882-B1E0C2EC7A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18625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9F8344-8A6C-45BA-A11C-6AFF3BFE98C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594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5221330-F277-43DD-A1FD-EC1707A5080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11966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DA30AC-36A0-4608-BA28-9C16788C85C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7683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99CCFF"/>
            </a:gs>
            <a:gs pos="100000">
              <a:schemeClr val="accent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8D571AD8-E492-47F1-8F78-39FD7D24CB3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jpeg"/><Relationship Id="rId3" Type="http://schemas.openxmlformats.org/officeDocument/2006/relationships/image" Target="../media/image22.jpeg"/><Relationship Id="rId7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7" Type="http://schemas.openxmlformats.org/officeDocument/2006/relationships/image" Target="../media/image3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1.jpeg"/><Relationship Id="rId5" Type="http://schemas.openxmlformats.org/officeDocument/2006/relationships/image" Target="../media/image30.jpe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9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43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jpeg"/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jpeg"/><Relationship Id="rId4" Type="http://schemas.openxmlformats.org/officeDocument/2006/relationships/image" Target="../media/image54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1.jpeg"/><Relationship Id="rId5" Type="http://schemas.openxmlformats.org/officeDocument/2006/relationships/image" Target="../media/image60.png"/><Relationship Id="rId4" Type="http://schemas.openxmlformats.org/officeDocument/2006/relationships/image" Target="../media/image59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5.png"/><Relationship Id="rId4" Type="http://schemas.openxmlformats.org/officeDocument/2006/relationships/image" Target="../media/image64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7.jpeg"/><Relationship Id="rId4" Type="http://schemas.openxmlformats.org/officeDocument/2006/relationships/image" Target="../media/image66.emf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Line 3"/>
          <p:cNvSpPr>
            <a:spLocks noChangeShapeType="1"/>
          </p:cNvSpPr>
          <p:nvPr/>
        </p:nvSpPr>
        <p:spPr bwMode="auto">
          <a:xfrm>
            <a:off x="696913" y="549275"/>
            <a:ext cx="1511300" cy="0"/>
          </a:xfrm>
          <a:prstGeom prst="line">
            <a:avLst/>
          </a:prstGeom>
          <a:noFill/>
          <a:ln w="76200">
            <a:solidFill>
              <a:srgbClr val="99CC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75" name="Line 4"/>
          <p:cNvSpPr>
            <a:spLocks noChangeShapeType="1"/>
          </p:cNvSpPr>
          <p:nvPr/>
        </p:nvSpPr>
        <p:spPr bwMode="auto">
          <a:xfrm>
            <a:off x="684213" y="476250"/>
            <a:ext cx="1366837" cy="0"/>
          </a:xfrm>
          <a:prstGeom prst="line">
            <a:avLst/>
          </a:prstGeom>
          <a:noFill/>
          <a:ln w="762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pic>
        <p:nvPicPr>
          <p:cNvPr id="3076" name="Picture 5" descr="лого4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750" y="6021388"/>
            <a:ext cx="12192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077" name="Group 12"/>
          <p:cNvGrpSpPr>
            <a:grpSpLocks/>
          </p:cNvGrpSpPr>
          <p:nvPr/>
        </p:nvGrpSpPr>
        <p:grpSpPr bwMode="auto">
          <a:xfrm>
            <a:off x="977900" y="6413500"/>
            <a:ext cx="6350000" cy="76200"/>
            <a:chOff x="616" y="4040"/>
            <a:chExt cx="4000" cy="48"/>
          </a:xfrm>
        </p:grpSpPr>
        <p:sp>
          <p:nvSpPr>
            <p:cNvPr id="3084" name="Line 2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3085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1271" name="Rectangle 7"/>
          <p:cNvSpPr>
            <a:spLocks noChangeArrowheads="1"/>
          </p:cNvSpPr>
          <p:nvPr/>
        </p:nvSpPr>
        <p:spPr bwMode="auto">
          <a:xfrm>
            <a:off x="1428750" y="214313"/>
            <a:ext cx="7488238" cy="3533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>
              <a:lnSpc>
                <a:spcPct val="130000"/>
              </a:lnSpc>
            </a:pPr>
            <a:endParaRPr lang="ru-RU" sz="1200" b="1"/>
          </a:p>
          <a:p>
            <a:pPr algn="ctr">
              <a:lnSpc>
                <a:spcPct val="130000"/>
              </a:lnSpc>
            </a:pPr>
            <a:r>
              <a:rPr lang="ru-RU" sz="2800" b="1">
                <a:solidFill>
                  <a:srgbClr val="000099"/>
                </a:solidFill>
              </a:rPr>
              <a:t>Психолого-педагогическое сопровождение </a:t>
            </a:r>
          </a:p>
          <a:p>
            <a:pPr algn="ctr">
              <a:lnSpc>
                <a:spcPct val="130000"/>
              </a:lnSpc>
            </a:pPr>
            <a:r>
              <a:rPr lang="ru-RU" sz="2800" b="1">
                <a:solidFill>
                  <a:srgbClr val="000099"/>
                </a:solidFill>
              </a:rPr>
              <a:t>профессионального самоопределения учащихся </a:t>
            </a:r>
          </a:p>
          <a:p>
            <a:pPr algn="ctr">
              <a:lnSpc>
                <a:spcPct val="130000"/>
              </a:lnSpc>
            </a:pPr>
            <a:r>
              <a:rPr lang="ru-RU" sz="2800" b="1">
                <a:solidFill>
                  <a:srgbClr val="000099"/>
                </a:solidFill>
              </a:rPr>
              <a:t>на всех этапах школьного обучения</a:t>
            </a:r>
            <a:endParaRPr lang="ru-RU" sz="2800">
              <a:solidFill>
                <a:srgbClr val="000099"/>
              </a:solidFill>
            </a:endParaRPr>
          </a:p>
          <a:p>
            <a:pPr algn="ctr">
              <a:lnSpc>
                <a:spcPct val="130000"/>
              </a:lnSpc>
            </a:pPr>
            <a:r>
              <a:rPr lang="ru-RU" sz="2000">
                <a:solidFill>
                  <a:srgbClr val="000099"/>
                </a:solidFill>
              </a:rPr>
              <a:t>(из опыта  работы МОУ «Средняя школа №2)</a:t>
            </a:r>
          </a:p>
        </p:txBody>
      </p:sp>
      <p:sp>
        <p:nvSpPr>
          <p:cNvPr id="3079" name="Rectangle 8"/>
          <p:cNvSpPr>
            <a:spLocks noChangeArrowheads="1"/>
          </p:cNvSpPr>
          <p:nvPr/>
        </p:nvSpPr>
        <p:spPr bwMode="auto">
          <a:xfrm>
            <a:off x="323850" y="0"/>
            <a:ext cx="1035050" cy="6858000"/>
          </a:xfrm>
          <a:prstGeom prst="rect">
            <a:avLst/>
          </a:prstGeom>
          <a:solidFill>
            <a:srgbClr val="000066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ru-RU"/>
          </a:p>
        </p:txBody>
      </p:sp>
      <p:sp>
        <p:nvSpPr>
          <p:cNvPr id="3080" name="Freeform 9"/>
          <p:cNvSpPr>
            <a:spLocks/>
          </p:cNvSpPr>
          <p:nvPr/>
        </p:nvSpPr>
        <p:spPr bwMode="auto">
          <a:xfrm>
            <a:off x="0" y="2082800"/>
            <a:ext cx="1092200" cy="4775200"/>
          </a:xfrm>
          <a:custGeom>
            <a:avLst/>
            <a:gdLst>
              <a:gd name="T0" fmla="*/ 2147483647 w 752"/>
              <a:gd name="T1" fmla="*/ 2147483647 h 2304"/>
              <a:gd name="T2" fmla="*/ 0 w 752"/>
              <a:gd name="T3" fmla="*/ 2147483647 h 2304"/>
              <a:gd name="T4" fmla="*/ 0 w 752"/>
              <a:gd name="T5" fmla="*/ 0 h 2304"/>
              <a:gd name="T6" fmla="*/ 2147483647 w 752"/>
              <a:gd name="T7" fmla="*/ 2147483647 h 2304"/>
              <a:gd name="T8" fmla="*/ 2147483647 w 752"/>
              <a:gd name="T9" fmla="*/ 2147483647 h 230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752"/>
              <a:gd name="T16" fmla="*/ 0 h 2304"/>
              <a:gd name="T17" fmla="*/ 752 w 752"/>
              <a:gd name="T18" fmla="*/ 2304 h 230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752" h="2304">
                <a:moveTo>
                  <a:pt x="752" y="2304"/>
                </a:moveTo>
                <a:lnTo>
                  <a:pt x="0" y="2304"/>
                </a:lnTo>
                <a:lnTo>
                  <a:pt x="0" y="0"/>
                </a:lnTo>
                <a:lnTo>
                  <a:pt x="736" y="736"/>
                </a:lnTo>
                <a:lnTo>
                  <a:pt x="752" y="2304"/>
                </a:lnTo>
                <a:close/>
              </a:path>
            </a:pathLst>
          </a:custGeom>
          <a:solidFill>
            <a:srgbClr val="99CC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3081" name="Line 10"/>
          <p:cNvSpPr>
            <a:spLocks noChangeShapeType="1"/>
          </p:cNvSpPr>
          <p:nvPr/>
        </p:nvSpPr>
        <p:spPr bwMode="auto">
          <a:xfrm>
            <a:off x="-25400" y="2425700"/>
            <a:ext cx="1130300" cy="1574800"/>
          </a:xfrm>
          <a:prstGeom prst="line">
            <a:avLst/>
          </a:prstGeom>
          <a:noFill/>
          <a:ln w="38100">
            <a:solidFill>
              <a:srgbClr val="000066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1275" name="Rectangle 11"/>
          <p:cNvSpPr>
            <a:spLocks noChangeArrowheads="1"/>
          </p:cNvSpPr>
          <p:nvPr/>
        </p:nvSpPr>
        <p:spPr bwMode="auto">
          <a:xfrm>
            <a:off x="285750" y="428625"/>
            <a:ext cx="163195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sz="2400" i="1" dirty="0">
                <a:solidFill>
                  <a:srgbClr val="66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 </a:t>
            </a:r>
            <a:r>
              <a:rPr lang="ru-RU" sz="2400" i="1" dirty="0">
                <a:solidFill>
                  <a:srgbClr val="66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сентябрь</a:t>
            </a:r>
            <a:endParaRPr lang="ru-RU" sz="2400" i="1" dirty="0">
              <a:solidFill>
                <a:srgbClr val="6699FF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defRPr/>
            </a:pPr>
            <a:r>
              <a:rPr lang="ru-RU" sz="2400" i="1" dirty="0">
                <a:solidFill>
                  <a:srgbClr val="6699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itchFamily="18" charset="0"/>
              </a:rPr>
              <a:t>201</a:t>
            </a:r>
            <a:r>
              <a:rPr lang="ru-RU" sz="2400" i="1" dirty="0">
                <a:solidFill>
                  <a:srgbClr val="6699FF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6</a:t>
            </a:r>
          </a:p>
        </p:txBody>
      </p:sp>
      <p:sp>
        <p:nvSpPr>
          <p:cNvPr id="3083" name="Подзаголовок 13"/>
          <p:cNvSpPr>
            <a:spLocks noGrp="1"/>
          </p:cNvSpPr>
          <p:nvPr>
            <p:ph type="subTitle" idx="1"/>
          </p:nvPr>
        </p:nvSpPr>
        <p:spPr>
          <a:xfrm>
            <a:off x="3643313" y="4643438"/>
            <a:ext cx="5286375" cy="852487"/>
          </a:xfrm>
        </p:spPr>
        <p:txBody>
          <a:bodyPr/>
          <a:lstStyle/>
          <a:p>
            <a:pPr algn="r"/>
            <a:endParaRPr lang="ru-RU" sz="2400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12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12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71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Заголовок 1"/>
          <p:cNvSpPr>
            <a:spLocks noGrp="1"/>
          </p:cNvSpPr>
          <p:nvPr>
            <p:ph type="title"/>
          </p:nvPr>
        </p:nvSpPr>
        <p:spPr>
          <a:xfrm>
            <a:off x="0" y="260350"/>
            <a:ext cx="9396413" cy="215900"/>
          </a:xfrm>
        </p:spPr>
        <p:txBody>
          <a:bodyPr/>
          <a:lstStyle/>
          <a:p>
            <a:r>
              <a:rPr lang="ru-RU" sz="2800" b="1" smtClean="0">
                <a:solidFill>
                  <a:srgbClr val="000099"/>
                </a:solidFill>
              </a:rPr>
              <a:t>Индивидуальный образовательный маршрут</a:t>
            </a:r>
          </a:p>
        </p:txBody>
      </p:sp>
      <p:pic>
        <p:nvPicPr>
          <p:cNvPr id="12291" name="Picture 3" descr="C:\Users\егор\Documents\Bluetooth Folder\ШКОЛА\ПРОФОРИЕНТАЦИЯ\20150616_135644.jpg"/>
          <p:cNvPicPr>
            <a:picLocks noChangeAspect="1" noChangeArrowheads="1"/>
          </p:cNvPicPr>
          <p:nvPr/>
        </p:nvPicPr>
        <p:blipFill>
          <a:blip r:embed="rId2" cstate="email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85813"/>
            <a:ext cx="8210550" cy="428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12292" name="Group 4"/>
          <p:cNvGrpSpPr>
            <a:grpSpLocks/>
          </p:cNvGrpSpPr>
          <p:nvPr/>
        </p:nvGrpSpPr>
        <p:grpSpPr bwMode="auto">
          <a:xfrm>
            <a:off x="0" y="642938"/>
            <a:ext cx="6350000" cy="76200"/>
            <a:chOff x="616" y="4040"/>
            <a:chExt cx="4000" cy="48"/>
          </a:xfrm>
        </p:grpSpPr>
        <p:sp>
          <p:nvSpPr>
            <p:cNvPr id="12295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2296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0" name="Picture 3" descr="C:\Users\егор\Documents\Bluetooth Folder\ШКОЛА\ПРОФОРИЕНТАЦИЯ\20150616_135644.jpg"/>
          <p:cNvPicPr>
            <a:picLocks noChangeAspect="1" noChangeArrowheads="1"/>
          </p:cNvPicPr>
          <p:nvPr/>
        </p:nvPicPr>
        <p:blipFill>
          <a:blip r:embed="rId3" cstate="email">
            <a:lum brigh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24163" y="2643188"/>
            <a:ext cx="6319837" cy="4214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857375" y="1714500"/>
            <a:ext cx="4214813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Заголовок 1"/>
          <p:cNvSpPr>
            <a:spLocks noGrp="1"/>
          </p:cNvSpPr>
          <p:nvPr>
            <p:ph type="title"/>
          </p:nvPr>
        </p:nvSpPr>
        <p:spPr>
          <a:xfrm>
            <a:off x="0" y="142875"/>
            <a:ext cx="9396413" cy="215900"/>
          </a:xfrm>
        </p:spPr>
        <p:txBody>
          <a:bodyPr/>
          <a:lstStyle/>
          <a:p>
            <a:pPr algn="l"/>
            <a:r>
              <a:rPr lang="ru-RU" sz="2800" b="1" smtClean="0">
                <a:solidFill>
                  <a:srgbClr val="000099"/>
                </a:solidFill>
              </a:rPr>
              <a:t>План проекта:</a:t>
            </a:r>
          </a:p>
        </p:txBody>
      </p:sp>
      <p:grpSp>
        <p:nvGrpSpPr>
          <p:cNvPr id="13315" name="Group 4"/>
          <p:cNvGrpSpPr>
            <a:grpSpLocks/>
          </p:cNvGrpSpPr>
          <p:nvPr/>
        </p:nvGrpSpPr>
        <p:grpSpPr bwMode="auto">
          <a:xfrm>
            <a:off x="0" y="500063"/>
            <a:ext cx="6350000" cy="76200"/>
            <a:chOff x="616" y="4040"/>
            <a:chExt cx="4000" cy="48"/>
          </a:xfrm>
        </p:grpSpPr>
        <p:sp>
          <p:nvSpPr>
            <p:cNvPr id="13318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3319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3316" name="Содержимое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smtClean="0"/>
          </a:p>
        </p:txBody>
      </p:sp>
      <p:pic>
        <p:nvPicPr>
          <p:cNvPr id="13317" name="Picture 3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90575"/>
            <a:ext cx="9093200" cy="5853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Заголовок 1"/>
          <p:cNvSpPr>
            <a:spLocks noGrp="1"/>
          </p:cNvSpPr>
          <p:nvPr>
            <p:ph type="title"/>
          </p:nvPr>
        </p:nvSpPr>
        <p:spPr>
          <a:xfrm>
            <a:off x="428625" y="214313"/>
            <a:ext cx="7686675" cy="225425"/>
          </a:xfrm>
        </p:spPr>
        <p:txBody>
          <a:bodyPr/>
          <a:lstStyle/>
          <a:p>
            <a:r>
              <a:rPr lang="ru-RU" sz="2000" b="1" smtClean="0">
                <a:solidFill>
                  <a:srgbClr val="000099"/>
                </a:solidFill>
              </a:rPr>
              <a:t>Сопровождение профессионального самоопределения</a:t>
            </a:r>
            <a:r>
              <a:rPr lang="ru-RU" sz="2000" smtClean="0">
                <a:solidFill>
                  <a:srgbClr val="000099"/>
                </a:solidFill>
              </a:rPr>
              <a:t>:</a:t>
            </a:r>
            <a:endParaRPr lang="ru-RU" sz="2000" smtClean="0"/>
          </a:p>
        </p:txBody>
      </p:sp>
      <p:graphicFrame>
        <p:nvGraphicFramePr>
          <p:cNvPr id="7202" name="Group 34"/>
          <p:cNvGraphicFramePr>
            <a:graphicFrameLocks noGrp="1"/>
          </p:cNvGraphicFramePr>
          <p:nvPr>
            <p:ph idx="1"/>
          </p:nvPr>
        </p:nvGraphicFramePr>
        <p:xfrm>
          <a:off x="285750" y="571500"/>
          <a:ext cx="8858250" cy="2887663"/>
        </p:xfrm>
        <a:graphic>
          <a:graphicData uri="http://schemas.openxmlformats.org/drawingml/2006/table">
            <a:tbl>
              <a:tblPr/>
              <a:tblGrid>
                <a:gridCol w="1012324"/>
                <a:gridCol w="3162465"/>
                <a:gridCol w="4683461"/>
              </a:tblGrid>
              <a:tr h="357268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III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этап: ПРОФИЛЬНЫЙ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53039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10-11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классы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Профессиональное самоопределение;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Проектирование проф. карьеры.</a:t>
                      </a: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профильное обучение: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Информационно-математический профиль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Физико-математический профиль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Социально-гуманитарный профиль;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Химико-биологический профиль.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pitchFamily="34" charset="0"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индивидуальное консультирование;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Информирование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Курс «Социальные практики» (10 класс)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730" marB="45730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14351" name="Group 4"/>
          <p:cNvGrpSpPr>
            <a:grpSpLocks/>
          </p:cNvGrpSpPr>
          <p:nvPr/>
        </p:nvGrpSpPr>
        <p:grpSpPr bwMode="auto">
          <a:xfrm>
            <a:off x="0" y="500063"/>
            <a:ext cx="6350000" cy="76200"/>
            <a:chOff x="616" y="4040"/>
            <a:chExt cx="4000" cy="48"/>
          </a:xfrm>
        </p:grpSpPr>
        <p:sp>
          <p:nvSpPr>
            <p:cNvPr id="14354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4355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8" name="Picture 15" descr="C:\Users\егор\Documents\Bluetooth Folder\20141125_155439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406" y="2518166"/>
            <a:ext cx="4357718" cy="32682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Picture 16" descr="C:\Users\егор\Documents\Bluetooth Folder\20141125_15225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310062" y="3357562"/>
            <a:ext cx="4667252" cy="350043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C:\Users\777\Desktop\Розина\ФОТО 2\2015-03-21 10.00.21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489840">
            <a:off x="4024313" y="974725"/>
            <a:ext cx="4975225" cy="2708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363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142875"/>
            <a:ext cx="8964612" cy="346075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solidFill>
                  <a:srgbClr val="000099"/>
                </a:solidFill>
              </a:rPr>
              <a:t>Дни успешных людей</a:t>
            </a:r>
          </a:p>
        </p:txBody>
      </p:sp>
      <p:grpSp>
        <p:nvGrpSpPr>
          <p:cNvPr id="15364" name="Group 4"/>
          <p:cNvGrpSpPr>
            <a:grpSpLocks/>
          </p:cNvGrpSpPr>
          <p:nvPr/>
        </p:nvGrpSpPr>
        <p:grpSpPr bwMode="auto">
          <a:xfrm>
            <a:off x="0" y="500063"/>
            <a:ext cx="7786688" cy="142875"/>
            <a:chOff x="616" y="4040"/>
            <a:chExt cx="4000" cy="48"/>
          </a:xfrm>
        </p:grpSpPr>
        <p:sp>
          <p:nvSpPr>
            <p:cNvPr id="15368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5369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5365" name="Rectangle 2"/>
          <p:cNvSpPr>
            <a:spLocks noChangeArrowheads="1"/>
          </p:cNvSpPr>
          <p:nvPr/>
        </p:nvSpPr>
        <p:spPr bwMode="auto">
          <a:xfrm>
            <a:off x="179388" y="4365625"/>
            <a:ext cx="39608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 sz="1000" b="1">
              <a:solidFill>
                <a:srgbClr val="000099"/>
              </a:solidFill>
            </a:endParaRPr>
          </a:p>
        </p:txBody>
      </p:sp>
      <p:pic>
        <p:nvPicPr>
          <p:cNvPr id="15366" name="Picture 3" descr="C:\Users\777\Downloads\20150321_120605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75" y="642938"/>
            <a:ext cx="4300538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67" name="Picture 4" descr="C:\Users\777\Desktop\Посадскова\9 Д\Фото 8Д\DSC0911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71625" y="3790950"/>
            <a:ext cx="5286375" cy="3067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42875"/>
            <a:ext cx="8964612" cy="346075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solidFill>
                  <a:srgbClr val="000099"/>
                </a:solidFill>
              </a:rPr>
              <a:t>Палитра мастеров</a:t>
            </a:r>
          </a:p>
        </p:txBody>
      </p:sp>
      <p:grpSp>
        <p:nvGrpSpPr>
          <p:cNvPr id="16387" name="Group 4"/>
          <p:cNvGrpSpPr>
            <a:grpSpLocks/>
          </p:cNvGrpSpPr>
          <p:nvPr/>
        </p:nvGrpSpPr>
        <p:grpSpPr bwMode="auto">
          <a:xfrm>
            <a:off x="0" y="500063"/>
            <a:ext cx="6350000" cy="76200"/>
            <a:chOff x="616" y="4040"/>
            <a:chExt cx="4000" cy="48"/>
          </a:xfrm>
        </p:grpSpPr>
        <p:sp>
          <p:nvSpPr>
            <p:cNvPr id="16398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9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16388" name="Group 7"/>
          <p:cNvGrpSpPr>
            <a:grpSpLocks/>
          </p:cNvGrpSpPr>
          <p:nvPr/>
        </p:nvGrpSpPr>
        <p:grpSpPr bwMode="auto">
          <a:xfrm>
            <a:off x="6372225" y="6500813"/>
            <a:ext cx="2771775" cy="73025"/>
            <a:chOff x="616" y="4040"/>
            <a:chExt cx="4000" cy="48"/>
          </a:xfrm>
        </p:grpSpPr>
        <p:sp>
          <p:nvSpPr>
            <p:cNvPr id="16396" name="Line 8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6397" name="Line 9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6389" name="Picture 10" descr="лого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00938" y="6191250"/>
            <a:ext cx="12192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8" name="Picture 16" descr="C:\Users\егор\фото\масленица\P118011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625079" y="1339435"/>
            <a:ext cx="5000636" cy="37504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9" name="Picture 17" descr="C:\Users\егор\фото\масленица\P118013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2432182" y="4068596"/>
            <a:ext cx="3286148" cy="229266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13" name="Picture 21" descr="C:\Users\егор\фото\масленица\P118009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047890">
            <a:off x="5468124" y="674573"/>
            <a:ext cx="4197151" cy="31478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206" name="Picture 14" descr="C:\Users\егор\фото\масленица\P118013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91129" y="3893347"/>
            <a:ext cx="3952871" cy="29646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48131" name="Picture 3" descr="C:\Users\егор\фото\масленица\P1180143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721857">
            <a:off x="3248819" y="862806"/>
            <a:ext cx="3094038" cy="2320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3" name="Picture 5" descr="C:\Users\егор\фото\масленица\20150220_121135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596" y="489787"/>
            <a:ext cx="8491550" cy="6368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1000"/>
                                        <p:tgtEl>
                                          <p:spTgt spid="8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1000"/>
                                        <p:tgtEl>
                                          <p:spTgt spid="82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4" dur="1000"/>
                                        <p:tgtEl>
                                          <p:spTgt spid="8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8" dur="1000"/>
                                        <p:tgtEl>
                                          <p:spTgt spid="48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0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1000"/>
                                        <p:tgtEl>
                                          <p:spTgt spid="8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1000"/>
                                        <p:tgtEl>
                                          <p:spTgt spid="481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7" name="Picture 5" descr="http://gazgroup.ru/data/images/3-Liniya-sborki-golovki-cilindrov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r="68009" b="74156"/>
          <a:stretch>
            <a:fillRect/>
          </a:stretch>
        </p:blipFill>
        <p:spPr bwMode="auto">
          <a:xfrm>
            <a:off x="-285784" y="4714860"/>
            <a:ext cx="2812872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11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0"/>
            <a:ext cx="8964612" cy="346075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solidFill>
                  <a:srgbClr val="000099"/>
                </a:solidFill>
              </a:rPr>
              <a:t>Интерактивные прфориентационные экскурсии:</a:t>
            </a:r>
          </a:p>
        </p:txBody>
      </p:sp>
      <p:grpSp>
        <p:nvGrpSpPr>
          <p:cNvPr id="17412" name="Group 4"/>
          <p:cNvGrpSpPr>
            <a:grpSpLocks/>
          </p:cNvGrpSpPr>
          <p:nvPr/>
        </p:nvGrpSpPr>
        <p:grpSpPr bwMode="auto">
          <a:xfrm>
            <a:off x="0" y="357188"/>
            <a:ext cx="7643813" cy="142875"/>
            <a:chOff x="616" y="4040"/>
            <a:chExt cx="4000" cy="48"/>
          </a:xfrm>
        </p:grpSpPr>
        <p:sp>
          <p:nvSpPr>
            <p:cNvPr id="17422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7423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7413" name="Rectangle 2"/>
          <p:cNvSpPr>
            <a:spLocks noChangeArrowheads="1"/>
          </p:cNvSpPr>
          <p:nvPr/>
        </p:nvSpPr>
        <p:spPr bwMode="auto">
          <a:xfrm>
            <a:off x="179388" y="4365625"/>
            <a:ext cx="39608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 sz="1000" b="1">
              <a:solidFill>
                <a:srgbClr val="000099"/>
              </a:solidFill>
            </a:endParaRPr>
          </a:p>
        </p:txBody>
      </p:sp>
      <p:sp>
        <p:nvSpPr>
          <p:cNvPr id="17414" name="Rectangle 19"/>
          <p:cNvSpPr>
            <a:spLocks noChangeArrowheads="1"/>
          </p:cNvSpPr>
          <p:nvPr/>
        </p:nvSpPr>
        <p:spPr bwMode="auto">
          <a:xfrm>
            <a:off x="4143375" y="2857500"/>
            <a:ext cx="350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>
                <a:solidFill>
                  <a:srgbClr val="000099"/>
                </a:solidFill>
              </a:rPr>
              <a:t>Ярмолпрод</a:t>
            </a:r>
            <a:endParaRPr lang="ru-RU" sz="2400">
              <a:solidFill>
                <a:srgbClr val="000099"/>
              </a:solidFill>
            </a:endParaRPr>
          </a:p>
        </p:txBody>
      </p:sp>
      <p:sp>
        <p:nvSpPr>
          <p:cNvPr id="17415" name="Rectangle 19"/>
          <p:cNvSpPr>
            <a:spLocks noChangeArrowheads="1"/>
          </p:cNvSpPr>
          <p:nvPr/>
        </p:nvSpPr>
        <p:spPr bwMode="auto">
          <a:xfrm>
            <a:off x="1928813" y="5929313"/>
            <a:ext cx="3429000" cy="7080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000" b="1">
                <a:solidFill>
                  <a:srgbClr val="000099"/>
                </a:solidFill>
              </a:rPr>
              <a:t>Автодизель </a:t>
            </a:r>
          </a:p>
          <a:p>
            <a:pPr algn="ctr" eaLnBrk="0" hangingPunct="0"/>
            <a:r>
              <a:rPr lang="ru-RU" sz="2000" b="1">
                <a:solidFill>
                  <a:srgbClr val="000099"/>
                </a:solidFill>
              </a:rPr>
              <a:t>ЯМЗ-530</a:t>
            </a:r>
            <a:endParaRPr lang="ru-RU" sz="2000">
              <a:solidFill>
                <a:srgbClr val="000099"/>
              </a:solidFill>
            </a:endParaRPr>
          </a:p>
        </p:txBody>
      </p:sp>
      <p:pic>
        <p:nvPicPr>
          <p:cNvPr id="33794" name="Picture 2" descr="C:\Users\егор\Documents\Bluetooth Folder\image-78b041d51f07ede27c39ac97d709bdc3bb117bd6f96bab7426cbd39cc99c73eb-V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1480"/>
            <a:ext cx="4929190" cy="328614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5" name="Picture 3" descr="C:\Users\егор\Documents\Bluetooth Folder\image-3157593b06f54a5d5488bc5f738e6a3e5524a2ead7c27a9ed922f5c3e8057dd9-V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714356"/>
            <a:ext cx="3760866" cy="22860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" name="Picture 5" descr="http://gazgroup.ru/data/images/3-Liniya-sborki-golovki-cilindrov.gif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33514" r="34495" b="74156"/>
          <a:stretch>
            <a:fillRect/>
          </a:stretch>
        </p:blipFill>
        <p:spPr bwMode="auto">
          <a:xfrm>
            <a:off x="2143108" y="3857628"/>
            <a:ext cx="2719076" cy="20716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3798" name="Picture 6" descr="C:\Users\егор\Documents\Bluetooth Folder\image-d7d29ae50c31f4484a8f0cc4e2d0b8e1dd68b02800609abcad698eb27894263d-V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427477">
            <a:off x="7408437" y="275013"/>
            <a:ext cx="1999226" cy="133229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" name="Picture 14" descr="C:\Users\егор\Documents\Bluetooth Folder\ШКОЛА\завод\20140506_12024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3482169"/>
            <a:ext cx="4500562" cy="33758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7421" name="Rectangle 19"/>
          <p:cNvSpPr>
            <a:spLocks noChangeArrowheads="1"/>
          </p:cNvSpPr>
          <p:nvPr/>
        </p:nvSpPr>
        <p:spPr bwMode="auto">
          <a:xfrm>
            <a:off x="4143375" y="2857500"/>
            <a:ext cx="350043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>
                <a:solidFill>
                  <a:srgbClr val="000099"/>
                </a:solidFill>
              </a:rPr>
              <a:t>Ярмолпрод</a:t>
            </a:r>
            <a:endParaRPr lang="ru-RU" sz="24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12" name="Picture 20" descr="C:\Users\егор\Documents\Bluetooth Folder\ШКОЛА\ПРОФОРИЕНТАЦИЯ\20151124_15274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2066" y="214290"/>
            <a:ext cx="3929058" cy="294679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5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179388" y="0"/>
            <a:ext cx="8964612" cy="346075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solidFill>
                  <a:srgbClr val="000099"/>
                </a:solidFill>
              </a:rPr>
              <a:t>Социальные профессиональные пробы:</a:t>
            </a:r>
          </a:p>
        </p:txBody>
      </p:sp>
      <p:grpSp>
        <p:nvGrpSpPr>
          <p:cNvPr id="18436" name="Group 4"/>
          <p:cNvGrpSpPr>
            <a:grpSpLocks/>
          </p:cNvGrpSpPr>
          <p:nvPr/>
        </p:nvGrpSpPr>
        <p:grpSpPr bwMode="auto">
          <a:xfrm>
            <a:off x="0" y="428625"/>
            <a:ext cx="6350000" cy="76200"/>
            <a:chOff x="616" y="4040"/>
            <a:chExt cx="4000" cy="48"/>
          </a:xfrm>
        </p:grpSpPr>
        <p:sp>
          <p:nvSpPr>
            <p:cNvPr id="18445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8446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3807" name="Picture 15" descr="2015-10-15 17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428604"/>
            <a:ext cx="5008156" cy="302101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38" name="Rectangle 2"/>
          <p:cNvSpPr>
            <a:spLocks noChangeArrowheads="1"/>
          </p:cNvSpPr>
          <p:nvPr/>
        </p:nvSpPr>
        <p:spPr bwMode="auto">
          <a:xfrm>
            <a:off x="179388" y="4365625"/>
            <a:ext cx="3960812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ru-RU" sz="1000" b="1">
              <a:solidFill>
                <a:srgbClr val="000099"/>
              </a:solidFill>
            </a:endParaRPr>
          </a:p>
        </p:txBody>
      </p:sp>
      <p:sp>
        <p:nvSpPr>
          <p:cNvPr id="18439" name="Rectangle 19"/>
          <p:cNvSpPr>
            <a:spLocks noChangeArrowheads="1"/>
          </p:cNvSpPr>
          <p:nvPr/>
        </p:nvSpPr>
        <p:spPr bwMode="auto">
          <a:xfrm>
            <a:off x="5643563" y="3000375"/>
            <a:ext cx="3076575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400" b="1">
                <a:solidFill>
                  <a:srgbClr val="000099"/>
                </a:solidFill>
              </a:rPr>
              <a:t>Северный банк Сбербанка России</a:t>
            </a:r>
            <a:endParaRPr lang="ru-RU" sz="1400">
              <a:solidFill>
                <a:srgbClr val="000099"/>
              </a:solidFill>
            </a:endParaRPr>
          </a:p>
        </p:txBody>
      </p:sp>
      <p:pic>
        <p:nvPicPr>
          <p:cNvPr id="33813" name="Picture 21" descr="C:\Users\егор\Documents\Bluetooth Folder\ШКОЛА\ПРОФОРИЕНТАЦИЯ\20151119_120947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85786" y="3929066"/>
            <a:ext cx="4109442" cy="27247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41" name="Rectangle 19"/>
          <p:cNvSpPr>
            <a:spLocks noChangeArrowheads="1"/>
          </p:cNvSpPr>
          <p:nvPr/>
        </p:nvSpPr>
        <p:spPr bwMode="auto">
          <a:xfrm>
            <a:off x="500063" y="6550025"/>
            <a:ext cx="52197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400" b="1">
                <a:solidFill>
                  <a:srgbClr val="000099"/>
                </a:solidFill>
              </a:rPr>
              <a:t>Знакомство  с работой  повара-кондитера</a:t>
            </a:r>
            <a:endParaRPr lang="ru-RU" sz="1400">
              <a:solidFill>
                <a:srgbClr val="000099"/>
              </a:solidFill>
            </a:endParaRPr>
          </a:p>
        </p:txBody>
      </p:sp>
      <p:sp>
        <p:nvSpPr>
          <p:cNvPr id="18442" name="Rectangle 19"/>
          <p:cNvSpPr>
            <a:spLocks noChangeArrowheads="1"/>
          </p:cNvSpPr>
          <p:nvPr/>
        </p:nvSpPr>
        <p:spPr bwMode="auto">
          <a:xfrm>
            <a:off x="6500813" y="6550025"/>
            <a:ext cx="30765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400" b="1">
                <a:solidFill>
                  <a:srgbClr val="000099"/>
                </a:solidFill>
              </a:rPr>
              <a:t>Чемпионат  </a:t>
            </a:r>
            <a:r>
              <a:rPr lang="en-US" sz="1400" b="1">
                <a:solidFill>
                  <a:srgbClr val="000099"/>
                </a:solidFill>
              </a:rPr>
              <a:t>Worldskills</a:t>
            </a:r>
            <a:endParaRPr lang="ru-RU" sz="1400">
              <a:solidFill>
                <a:srgbClr val="000099"/>
              </a:solidFill>
            </a:endParaRPr>
          </a:p>
        </p:txBody>
      </p:sp>
      <p:pic>
        <p:nvPicPr>
          <p:cNvPr id="15" name="Picture 17" descr="C:\Users\егор\Documents\Bluetooth Folder\20141125_145140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929322" y="3429000"/>
            <a:ext cx="2571736" cy="32253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8444" name="Rectangle 19"/>
          <p:cNvSpPr>
            <a:spLocks noChangeArrowheads="1"/>
          </p:cNvSpPr>
          <p:nvPr/>
        </p:nvSpPr>
        <p:spPr bwMode="auto">
          <a:xfrm>
            <a:off x="0" y="3289300"/>
            <a:ext cx="5357813" cy="73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1400" b="1">
                <a:solidFill>
                  <a:srgbClr val="000099"/>
                </a:solidFill>
              </a:rPr>
              <a:t>«Театральное закулисье»</a:t>
            </a:r>
          </a:p>
          <a:p>
            <a:pPr algn="ctr" eaLnBrk="0" hangingPunct="0"/>
            <a:r>
              <a:rPr lang="ru-RU" sz="1400" b="1">
                <a:solidFill>
                  <a:srgbClr val="000099"/>
                </a:solidFill>
              </a:rPr>
              <a:t> (мастер-классы «Актёрское мастерство»</a:t>
            </a:r>
          </a:p>
          <a:p>
            <a:pPr algn="ctr" eaLnBrk="0" hangingPunct="0"/>
            <a:r>
              <a:rPr lang="ru-RU" sz="1400" b="1">
                <a:solidFill>
                  <a:srgbClr val="000099"/>
                </a:solidFill>
              </a:rPr>
              <a:t> «Волшебство грима»,  знакомство с работой осветителя)</a:t>
            </a:r>
            <a:r>
              <a:rPr lang="ru-RU" sz="1400">
                <a:solidFill>
                  <a:srgbClr val="000099"/>
                </a:solidFill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8964613" cy="346075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solidFill>
                  <a:srgbClr val="000099"/>
                </a:solidFill>
              </a:rPr>
              <a:t>Профориентационная квест-игра «ПРОФИБУРГ - 2016»</a:t>
            </a:r>
          </a:p>
        </p:txBody>
      </p:sp>
      <p:grpSp>
        <p:nvGrpSpPr>
          <p:cNvPr id="19459" name="Group 4"/>
          <p:cNvGrpSpPr>
            <a:grpSpLocks/>
          </p:cNvGrpSpPr>
          <p:nvPr/>
        </p:nvGrpSpPr>
        <p:grpSpPr bwMode="auto">
          <a:xfrm>
            <a:off x="0" y="500063"/>
            <a:ext cx="8501063" cy="214312"/>
            <a:chOff x="616" y="4040"/>
            <a:chExt cx="4000" cy="48"/>
          </a:xfrm>
        </p:grpSpPr>
        <p:sp>
          <p:nvSpPr>
            <p:cNvPr id="19464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9465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9460" name="Рисунок 1" descr="вв1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85875" y="4429125"/>
            <a:ext cx="2428875" cy="2428875"/>
          </a:xfrm>
          <a:prstGeom prst="rect">
            <a:avLst/>
          </a:prstGeom>
          <a:solidFill>
            <a:srgbClr val="3184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61" name="Rectangle 19"/>
          <p:cNvSpPr>
            <a:spLocks noChangeArrowheads="1"/>
          </p:cNvSpPr>
          <p:nvPr/>
        </p:nvSpPr>
        <p:spPr bwMode="auto">
          <a:xfrm>
            <a:off x="5072063" y="2500313"/>
            <a:ext cx="4071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r" eaLnBrk="0" hangingPunct="0"/>
            <a:r>
              <a:rPr lang="ru-RU" sz="3200" b="1">
                <a:solidFill>
                  <a:srgbClr val="000099"/>
                </a:solidFill>
              </a:rPr>
              <a:t>БИЗНЕС - ЦЕНТР</a:t>
            </a:r>
            <a:endParaRPr lang="ru-RU" sz="3200">
              <a:solidFill>
                <a:srgbClr val="000099"/>
              </a:solidFill>
            </a:endParaRPr>
          </a:p>
        </p:txBody>
      </p:sp>
      <p:pic>
        <p:nvPicPr>
          <p:cNvPr id="37891" name="Рисунок 19" descr="C:\Users\егор\фото\ПРОФИБУРГ 16\P1200408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2918"/>
            <a:ext cx="5357818" cy="371098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7892" name="Рисунок 18" descr="C:\Users\егор\фото\ПРОФИБУРГ 16\PROFIBURG\JZ1A005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4712" y="3238475"/>
            <a:ext cx="5429288" cy="36195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2" name="Group 4"/>
          <p:cNvGrpSpPr>
            <a:grpSpLocks/>
          </p:cNvGrpSpPr>
          <p:nvPr/>
        </p:nvGrpSpPr>
        <p:grpSpPr bwMode="auto">
          <a:xfrm>
            <a:off x="0" y="428625"/>
            <a:ext cx="7572375" cy="71438"/>
            <a:chOff x="616" y="4040"/>
            <a:chExt cx="4000" cy="48"/>
          </a:xfrm>
        </p:grpSpPr>
        <p:sp>
          <p:nvSpPr>
            <p:cNvPr id="20488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0489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6868" name="Picture 4" descr="C:\Users\егор\фото\ПРОФИБУРГ 16\P120049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20434267">
            <a:off x="309648" y="861478"/>
            <a:ext cx="3649868" cy="24866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048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8964613" cy="346075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solidFill>
                  <a:srgbClr val="000099"/>
                </a:solidFill>
              </a:rPr>
              <a:t>Студия ландшафтного дизайна «МилоВид»</a:t>
            </a:r>
            <a:br>
              <a:rPr lang="ru-RU" sz="2400" b="1" smtClean="0">
                <a:solidFill>
                  <a:srgbClr val="000099"/>
                </a:solidFill>
              </a:rPr>
            </a:br>
            <a:endParaRPr lang="ru-RU" sz="2400" b="1" smtClean="0">
              <a:solidFill>
                <a:srgbClr val="000099"/>
              </a:solidFill>
            </a:endParaRPr>
          </a:p>
        </p:txBody>
      </p:sp>
      <p:pic>
        <p:nvPicPr>
          <p:cNvPr id="36865" name="Рисунок 17" descr="C:\Users\егор\фото\ПРОФИБУРГ 16\P120041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033211" y="1977888"/>
            <a:ext cx="5506734" cy="38576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6866" name="Рисунок 20" descr="C:\Users\егор\фото\ПРОФИБУРГ 16\P120041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86100"/>
            <a:ext cx="4753581" cy="35719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7" name="Рисунок 1" descr="вв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813" y="0"/>
            <a:ext cx="1627187" cy="1627188"/>
          </a:xfrm>
          <a:prstGeom prst="rect">
            <a:avLst/>
          </a:prstGeom>
          <a:solidFill>
            <a:srgbClr val="3184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8964613" cy="346075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solidFill>
                  <a:srgbClr val="000099"/>
                </a:solidFill>
              </a:rPr>
              <a:t>Профориентационная квест-игра «ПРОФИБУРГ»</a:t>
            </a:r>
          </a:p>
        </p:txBody>
      </p:sp>
      <p:grpSp>
        <p:nvGrpSpPr>
          <p:cNvPr id="21507" name="Group 4"/>
          <p:cNvGrpSpPr>
            <a:grpSpLocks/>
          </p:cNvGrpSpPr>
          <p:nvPr/>
        </p:nvGrpSpPr>
        <p:grpSpPr bwMode="auto">
          <a:xfrm>
            <a:off x="0" y="500063"/>
            <a:ext cx="7572375" cy="142875"/>
            <a:chOff x="616" y="4040"/>
            <a:chExt cx="4000" cy="48"/>
          </a:xfrm>
        </p:grpSpPr>
        <p:sp>
          <p:nvSpPr>
            <p:cNvPr id="21514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1515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0" name="Рисунок 5" descr="C:\Users\егор\фото\ПРОФИБУРГ 16\PROFIBURG\JZ1A003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2844" y="571480"/>
            <a:ext cx="4705732" cy="31432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5297" name="Picture 1" descr="C:\Users\егор\фото\ПРОФИБУРГ 16\P120046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-119095" y="3762377"/>
            <a:ext cx="3238523" cy="2428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1510" name="Rectangle 19"/>
          <p:cNvSpPr>
            <a:spLocks noChangeArrowheads="1"/>
          </p:cNvSpPr>
          <p:nvPr/>
        </p:nvSpPr>
        <p:spPr bwMode="auto">
          <a:xfrm>
            <a:off x="0" y="6396038"/>
            <a:ext cx="50006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ctr" eaLnBrk="0" hangingPunct="0"/>
            <a:r>
              <a:rPr lang="ru-RU" sz="2400" b="1">
                <a:solidFill>
                  <a:srgbClr val="000099"/>
                </a:solidFill>
              </a:rPr>
              <a:t>Отделение МЧС</a:t>
            </a:r>
            <a:endParaRPr lang="ru-RU" sz="2400">
              <a:solidFill>
                <a:srgbClr val="000099"/>
              </a:solidFill>
            </a:endParaRPr>
          </a:p>
        </p:txBody>
      </p:sp>
      <p:pic>
        <p:nvPicPr>
          <p:cNvPr id="55298" name="Рисунок 9" descr="C:\Users\егор\фото\ПРОФИБУРГ 16\P1200412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275921" y="1581938"/>
            <a:ext cx="5307064" cy="40005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12" name="Рисунок 1" descr="вв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813" y="0"/>
            <a:ext cx="1627187" cy="1627188"/>
          </a:xfrm>
          <a:prstGeom prst="rect">
            <a:avLst/>
          </a:prstGeom>
          <a:solidFill>
            <a:srgbClr val="3184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13" name="Rectangle 19"/>
          <p:cNvSpPr>
            <a:spLocks noChangeArrowheads="1"/>
          </p:cNvSpPr>
          <p:nvPr/>
        </p:nvSpPr>
        <p:spPr bwMode="auto">
          <a:xfrm>
            <a:off x="4143375" y="6143625"/>
            <a:ext cx="5000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r"/>
            <a:r>
              <a:rPr lang="ru-RU" sz="2400" b="1">
                <a:solidFill>
                  <a:srgbClr val="000099"/>
                </a:solidFill>
              </a:rPr>
              <a:t>Фитнес – центр «Заряжайся!»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612313" cy="863600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rgbClr val="000099"/>
                </a:solidFill>
              </a:rPr>
              <a:t>Цель сопровождения</a:t>
            </a:r>
            <a:br>
              <a:rPr lang="ru-RU" sz="2400" b="1" smtClean="0">
                <a:solidFill>
                  <a:srgbClr val="000099"/>
                </a:solidFill>
              </a:rPr>
            </a:br>
            <a:r>
              <a:rPr lang="ru-RU" sz="2400" b="1" smtClean="0">
                <a:solidFill>
                  <a:srgbClr val="000099"/>
                </a:solidFill>
              </a:rPr>
              <a:t> профессионального самоопределения:</a:t>
            </a:r>
          </a:p>
        </p:txBody>
      </p:sp>
      <p:grpSp>
        <p:nvGrpSpPr>
          <p:cNvPr id="4099" name="Group 4"/>
          <p:cNvGrpSpPr>
            <a:grpSpLocks/>
          </p:cNvGrpSpPr>
          <p:nvPr/>
        </p:nvGrpSpPr>
        <p:grpSpPr bwMode="auto">
          <a:xfrm>
            <a:off x="0" y="928688"/>
            <a:ext cx="6350000" cy="76200"/>
            <a:chOff x="616" y="4040"/>
            <a:chExt cx="4000" cy="48"/>
          </a:xfrm>
        </p:grpSpPr>
        <p:sp>
          <p:nvSpPr>
            <p:cNvPr id="4101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4102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4100" name="Содержимое 7"/>
          <p:cNvSpPr>
            <a:spLocks noGrp="1"/>
          </p:cNvSpPr>
          <p:nvPr>
            <p:ph idx="1"/>
          </p:nvPr>
        </p:nvSpPr>
        <p:spPr>
          <a:xfrm>
            <a:off x="214313" y="1071563"/>
            <a:ext cx="8643937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ru-RU" smtClean="0">
                <a:solidFill>
                  <a:srgbClr val="000099"/>
                </a:solidFill>
              </a:rPr>
              <a:t>создать в рамках ситуации школьного обучения условия для формирования  готовности учащихся к обоснованному  выбору своего образовательного маршрута, а в дальнейшем выбору профессии   в соответствии со своими  личными  интересами, склонностями, индивидуальными  особенностями и способностями, состоянием здоровья, с учетом потребностей  рынка труда в специалистах.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8964613" cy="346075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rgbClr val="000099"/>
                </a:solidFill>
              </a:rPr>
              <a:t>Инновационный центр «Робототехника»</a:t>
            </a:r>
          </a:p>
        </p:txBody>
      </p:sp>
      <p:grpSp>
        <p:nvGrpSpPr>
          <p:cNvPr id="22531" name="Group 4"/>
          <p:cNvGrpSpPr>
            <a:grpSpLocks/>
          </p:cNvGrpSpPr>
          <p:nvPr/>
        </p:nvGrpSpPr>
        <p:grpSpPr bwMode="auto">
          <a:xfrm>
            <a:off x="0" y="500063"/>
            <a:ext cx="7572375" cy="71437"/>
            <a:chOff x="616" y="4040"/>
            <a:chExt cx="4000" cy="48"/>
          </a:xfrm>
        </p:grpSpPr>
        <p:sp>
          <p:nvSpPr>
            <p:cNvPr id="22538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2539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3252" name="Рисунок 10" descr="C:\Users\егор\фото\ПРОФИБУРГ 16\PROFIBURG\JZ1A0064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9019" y="3071810"/>
            <a:ext cx="4494981" cy="300037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1" name="Рисунок 7" descr="C:\Users\егор\фото\ПРОФИБУРГ 16\PROFIBURG\JZ1A0067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57554" y="642918"/>
            <a:ext cx="4187847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3" name="Picture 5" descr="C:\Users\егор\фото\ПРОФИБУРГ 16\P1200443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625053" y="3589733"/>
            <a:ext cx="4143382" cy="31075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0" name="Рисунок 6" descr="C:\Users\егор\фото\ПРОФИБУРГ 16\PROFIBURG\JZ1A0062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71480"/>
            <a:ext cx="3286148" cy="28718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3254" name="Picture 6" descr="C:\Users\егор\фото\ПРОФИБУРГ 16\PROFIBURG\JZ1A0085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667"/>
          <a:stretch>
            <a:fillRect/>
          </a:stretch>
        </p:blipFill>
        <p:spPr bwMode="auto">
          <a:xfrm>
            <a:off x="0" y="571500"/>
            <a:ext cx="8215313" cy="6286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537" name="Рисунок 1" descr="вв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16813" y="0"/>
            <a:ext cx="1627187" cy="1627188"/>
          </a:xfrm>
          <a:prstGeom prst="rect">
            <a:avLst/>
          </a:prstGeom>
          <a:solidFill>
            <a:srgbClr val="3184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32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613" cy="346075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rgbClr val="000099"/>
                </a:solidFill>
              </a:rPr>
              <a:t>Профориентационная квест-игра «ПРОФИБУРГ»</a:t>
            </a:r>
            <a:endParaRPr lang="ru-RU" sz="2400" b="1" i="1" smtClean="0">
              <a:solidFill>
                <a:srgbClr val="000099"/>
              </a:solidFill>
            </a:endParaRPr>
          </a:p>
        </p:txBody>
      </p:sp>
      <p:grpSp>
        <p:nvGrpSpPr>
          <p:cNvPr id="23555" name="Group 4"/>
          <p:cNvGrpSpPr>
            <a:grpSpLocks/>
          </p:cNvGrpSpPr>
          <p:nvPr/>
        </p:nvGrpSpPr>
        <p:grpSpPr bwMode="auto">
          <a:xfrm>
            <a:off x="0" y="428625"/>
            <a:ext cx="8143875" cy="71438"/>
            <a:chOff x="616" y="4040"/>
            <a:chExt cx="4000" cy="48"/>
          </a:xfrm>
        </p:grpSpPr>
        <p:sp>
          <p:nvSpPr>
            <p:cNvPr id="23564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3565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4274" name="Рисунок 12" descr="C:\Users\егор\фото\ПРОФИБУРГ 16\P1200460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642918"/>
            <a:ext cx="4714876" cy="354623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5" name="Рисунок 13" descr="C:\Users\егор\фото\ПРОФИБУРГ 16\P1200461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0034" y="3857604"/>
            <a:ext cx="3573710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58" name="Rectangle 19"/>
          <p:cNvSpPr>
            <a:spLocks noChangeArrowheads="1"/>
          </p:cNvSpPr>
          <p:nvPr/>
        </p:nvSpPr>
        <p:spPr bwMode="auto">
          <a:xfrm>
            <a:off x="0" y="6457950"/>
            <a:ext cx="50006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sz="2400" b="1">
                <a:solidFill>
                  <a:srgbClr val="000099"/>
                </a:solidFill>
              </a:rPr>
              <a:t>Студия «Уютный дом»</a:t>
            </a:r>
            <a:endParaRPr lang="ru-RU" sz="2400">
              <a:solidFill>
                <a:srgbClr val="000099"/>
              </a:solidFill>
            </a:endParaRPr>
          </a:p>
        </p:txBody>
      </p:sp>
      <p:pic>
        <p:nvPicPr>
          <p:cNvPr id="54278" name="Рисунок 14" descr="C:\Users\егор\AppData\Local\Microsoft\Windows\Temporary Internet Files\Content.Word\P1200469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428604"/>
            <a:ext cx="3286148" cy="299577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60" name="Rectangle 19"/>
          <p:cNvSpPr>
            <a:spLocks noChangeArrowheads="1"/>
          </p:cNvSpPr>
          <p:nvPr/>
        </p:nvSpPr>
        <p:spPr bwMode="auto">
          <a:xfrm>
            <a:off x="5000625" y="3143250"/>
            <a:ext cx="4143375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r" eaLnBrk="0" hangingPunct="0"/>
            <a:r>
              <a:rPr lang="ru-RU" sz="2300" b="1">
                <a:solidFill>
                  <a:srgbClr val="000099"/>
                </a:solidFill>
              </a:rPr>
              <a:t>Фотоателье «Инстаграм»</a:t>
            </a:r>
          </a:p>
          <a:p>
            <a:pPr algn="r" eaLnBrk="0" hangingPunct="0"/>
            <a:endParaRPr lang="ru-RU" sz="2400">
              <a:solidFill>
                <a:srgbClr val="000099"/>
              </a:solidFill>
            </a:endParaRPr>
          </a:p>
        </p:txBody>
      </p:sp>
      <p:pic>
        <p:nvPicPr>
          <p:cNvPr id="19468" name="Рисунок 1" descr="C:\Users\егор\фото\ПРОФИБУРГ 16\PROFIBURG\JZ1A0008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00562" y="3571876"/>
            <a:ext cx="3929090" cy="2625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3562" name="Rectangle 19"/>
          <p:cNvSpPr>
            <a:spLocks noChangeArrowheads="1"/>
          </p:cNvSpPr>
          <p:nvPr/>
        </p:nvSpPr>
        <p:spPr bwMode="auto">
          <a:xfrm>
            <a:off x="4143375" y="6027738"/>
            <a:ext cx="5000625" cy="768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algn="r"/>
            <a:r>
              <a:rPr lang="ru-RU" sz="2400" b="1">
                <a:solidFill>
                  <a:srgbClr val="000099"/>
                </a:solidFill>
              </a:rPr>
              <a:t>Юридическая консультация </a:t>
            </a:r>
          </a:p>
          <a:p>
            <a:pPr algn="r"/>
            <a:r>
              <a:rPr lang="ru-RU" sz="2000" b="1">
                <a:solidFill>
                  <a:srgbClr val="000099"/>
                </a:solidFill>
              </a:rPr>
              <a:t>«Защити себя САМ!»</a:t>
            </a:r>
          </a:p>
        </p:txBody>
      </p:sp>
      <p:pic>
        <p:nvPicPr>
          <p:cNvPr id="23563" name="Рисунок 1" descr="вв1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2438" y="0"/>
            <a:ext cx="1071562" cy="1071563"/>
          </a:xfrm>
          <a:prstGeom prst="rect">
            <a:avLst/>
          </a:prstGeom>
          <a:solidFill>
            <a:srgbClr val="3184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8964613" cy="346075"/>
          </a:xfrm>
        </p:spPr>
        <p:txBody>
          <a:bodyPr/>
          <a:lstStyle/>
          <a:p>
            <a:pPr algn="l" eaLnBrk="1" hangingPunct="1"/>
            <a:r>
              <a:rPr lang="ru-RU" sz="2400" b="1" smtClean="0">
                <a:solidFill>
                  <a:srgbClr val="000099"/>
                </a:solidFill>
              </a:rPr>
              <a:t>Профориентационная квест-игра «ПРОФИБУРГ»</a:t>
            </a:r>
          </a:p>
        </p:txBody>
      </p:sp>
      <p:grpSp>
        <p:nvGrpSpPr>
          <p:cNvPr id="24579" name="Group 4"/>
          <p:cNvGrpSpPr>
            <a:grpSpLocks/>
          </p:cNvGrpSpPr>
          <p:nvPr/>
        </p:nvGrpSpPr>
        <p:grpSpPr bwMode="auto">
          <a:xfrm>
            <a:off x="0" y="428625"/>
            <a:ext cx="7572375" cy="142875"/>
            <a:chOff x="616" y="4040"/>
            <a:chExt cx="4000" cy="48"/>
          </a:xfrm>
        </p:grpSpPr>
        <p:sp>
          <p:nvSpPr>
            <p:cNvPr id="24586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4587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5845" name="Рисунок 4" descr="C:\Users\егор\фото\ПРОФИБУРГ 16\P120039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1" y="642918"/>
            <a:ext cx="4643439" cy="34793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6" name="Рисунок 3" descr="C:\Users\егор\фото\ПРОФИБУРГ 16\P120039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4027606" y="1044436"/>
            <a:ext cx="4402591" cy="331380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5847" name="Picture 7" descr="C:\Users\егор\фото\ПРОФИБУРГ 16\P1200396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3804024"/>
            <a:ext cx="4071967" cy="30539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4583" name="Рисунок 1" descr="вв1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6688" y="0"/>
            <a:ext cx="1357312" cy="1357313"/>
          </a:xfrm>
          <a:prstGeom prst="rect">
            <a:avLst/>
          </a:prstGeom>
          <a:solidFill>
            <a:srgbClr val="31849B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8" name="Picture 8" descr="C:\Users\егор\фото\ПРОФИБУРГ 16\P1200486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191230" y="4214818"/>
            <a:ext cx="2952770" cy="22145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585" name="Rectangle 19"/>
          <p:cNvSpPr>
            <a:spLocks noChangeArrowheads="1"/>
          </p:cNvSpPr>
          <p:nvPr/>
        </p:nvSpPr>
        <p:spPr bwMode="auto">
          <a:xfrm>
            <a:off x="4357688" y="6286500"/>
            <a:ext cx="5000625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/>
          <a:p>
            <a:pPr eaLnBrk="0" hangingPunct="0"/>
            <a:r>
              <a:rPr lang="ru-RU" sz="2000" b="1">
                <a:solidFill>
                  <a:srgbClr val="000099"/>
                </a:solidFill>
              </a:rPr>
              <a:t>Школьное кафе «Сытный дворик»</a:t>
            </a:r>
            <a:endParaRPr lang="ru-RU" sz="200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8964613" cy="500062"/>
          </a:xfrm>
        </p:spPr>
        <p:txBody>
          <a:bodyPr/>
          <a:lstStyle/>
          <a:p>
            <a:pPr algn="l" eaLnBrk="1" hangingPunct="1"/>
            <a:r>
              <a:rPr lang="ru-RU" sz="2800" b="1" smtClean="0">
                <a:solidFill>
                  <a:srgbClr val="000099"/>
                </a:solidFill>
              </a:rPr>
              <a:t>Профнавигатор</a:t>
            </a:r>
            <a:br>
              <a:rPr lang="ru-RU" sz="2800" b="1" smtClean="0">
                <a:solidFill>
                  <a:srgbClr val="000099"/>
                </a:solidFill>
              </a:rPr>
            </a:br>
            <a:endParaRPr lang="ru-RU" sz="2800" b="1" smtClean="0">
              <a:solidFill>
                <a:srgbClr val="000099"/>
              </a:solidFill>
            </a:endParaRPr>
          </a:p>
        </p:txBody>
      </p:sp>
      <p:grpSp>
        <p:nvGrpSpPr>
          <p:cNvPr id="25603" name="Group 4"/>
          <p:cNvGrpSpPr>
            <a:grpSpLocks/>
          </p:cNvGrpSpPr>
          <p:nvPr/>
        </p:nvGrpSpPr>
        <p:grpSpPr bwMode="auto">
          <a:xfrm>
            <a:off x="0" y="500063"/>
            <a:ext cx="7572375" cy="142875"/>
            <a:chOff x="616" y="4040"/>
            <a:chExt cx="4000" cy="48"/>
          </a:xfrm>
        </p:grpSpPr>
        <p:sp>
          <p:nvSpPr>
            <p:cNvPr id="25608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5609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39938" name="Рисунок 21" descr="C:\Users\егор\фото\ПРОФИБУРГ 16\P1200478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6314" y="1"/>
            <a:ext cx="4357685" cy="334089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0" name="Picture 4" descr="C:\Users\егор\фото\ПРОФИБУРГ 16\P1200476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5400000">
            <a:off x="-717351" y="1836541"/>
            <a:ext cx="5738810" cy="430410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39941" name="Picture 5" descr="C:\Users\егор\фото\ПРОФИБУРГ 16\P1200471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6248" y="3375421"/>
            <a:ext cx="4643437" cy="348257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0488" name="Рисунок 1" descr="вв1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00364" y="0"/>
            <a:ext cx="1984377" cy="198437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7" name="Group 4"/>
          <p:cNvGrpSpPr>
            <a:grpSpLocks/>
          </p:cNvGrpSpPr>
          <p:nvPr/>
        </p:nvGrpSpPr>
        <p:grpSpPr bwMode="auto">
          <a:xfrm>
            <a:off x="0" y="500063"/>
            <a:ext cx="6350000" cy="76200"/>
            <a:chOff x="616" y="4040"/>
            <a:chExt cx="4000" cy="48"/>
          </a:xfrm>
        </p:grpSpPr>
        <p:sp>
          <p:nvSpPr>
            <p:cNvPr id="1032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33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sp>
        <p:nvSpPr>
          <p:cNvPr id="1028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sp>
        <p:nvSpPr>
          <p:cNvPr id="1029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/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357188" y="957263"/>
          <a:ext cx="8335962" cy="59007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4" name="Диаграмма" r:id="rId3" imgW="5838945" imgH="4343304" progId="MSGraph.Chart.8">
                  <p:embed/>
                </p:oleObj>
              </mc:Choice>
              <mc:Fallback>
                <p:oleObj name="Диаграмма" r:id="rId3" imgW="5838945" imgH="4343304" progId="MSGraph.Chart.8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7188" y="957263"/>
                        <a:ext cx="8335962" cy="590073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030" name="Picture 10" descr="лого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6191250"/>
            <a:ext cx="12192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14313"/>
            <a:ext cx="8964613" cy="500062"/>
          </a:xfrm>
        </p:spPr>
        <p:txBody>
          <a:bodyPr/>
          <a:lstStyle/>
          <a:p>
            <a:pPr algn="l" eaLnBrk="1" hangingPunct="1"/>
            <a:r>
              <a:rPr lang="ru-RU" sz="2800" b="1" smtClean="0">
                <a:solidFill>
                  <a:srgbClr val="000099"/>
                </a:solidFill>
              </a:rPr>
              <a:t>Готовность к выбору профессии</a:t>
            </a:r>
            <a:br>
              <a:rPr lang="ru-RU" sz="2800" b="1" smtClean="0">
                <a:solidFill>
                  <a:srgbClr val="000099"/>
                </a:solidFill>
              </a:rPr>
            </a:br>
            <a:endParaRPr lang="ru-RU" sz="2800" b="1" smtClean="0">
              <a:solidFill>
                <a:srgbClr val="000099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180975" y="981075"/>
            <a:ext cx="9217025" cy="5084763"/>
          </a:xfrm>
        </p:spPr>
        <p:txBody>
          <a:bodyPr/>
          <a:lstStyle/>
          <a:p>
            <a:pPr marL="720725" indent="-277813" algn="ctr" eaLnBrk="1" hangingPunct="1">
              <a:buFont typeface="Wingdings" pitchFamily="2" charset="2"/>
              <a:buNone/>
            </a:pPr>
            <a:r>
              <a:rPr lang="ru-RU" sz="4400" b="1" smtClean="0">
                <a:solidFill>
                  <a:srgbClr val="000099"/>
                </a:solidFill>
                <a:latin typeface="Times New Roman" pitchFamily="18" charset="0"/>
              </a:rPr>
              <a:t>Я интересуюсь своим будущим, потому что </a:t>
            </a:r>
          </a:p>
          <a:p>
            <a:pPr marL="720725" indent="-277813" algn="ctr" eaLnBrk="1" hangingPunct="1">
              <a:buFont typeface="Wingdings" pitchFamily="2" charset="2"/>
              <a:buNone/>
            </a:pPr>
            <a:r>
              <a:rPr lang="ru-RU" sz="4400" b="1" smtClean="0">
                <a:solidFill>
                  <a:srgbClr val="000099"/>
                </a:solidFill>
                <a:latin typeface="Times New Roman" pitchFamily="18" charset="0"/>
              </a:rPr>
              <a:t> собираюсь провести в нём </a:t>
            </a:r>
          </a:p>
          <a:p>
            <a:pPr marL="720725" indent="-277813" algn="ctr" eaLnBrk="1" hangingPunct="1">
              <a:buFont typeface="Wingdings" pitchFamily="2" charset="2"/>
              <a:buNone/>
            </a:pPr>
            <a:r>
              <a:rPr lang="ru-RU" sz="4400" b="1" smtClean="0">
                <a:solidFill>
                  <a:srgbClr val="000099"/>
                </a:solidFill>
                <a:latin typeface="Times New Roman" pitchFamily="18" charset="0"/>
              </a:rPr>
              <a:t>всю свою оставшуюся жизнь…</a:t>
            </a:r>
          </a:p>
          <a:p>
            <a:pPr marL="720725" indent="-277813" algn="r" eaLnBrk="1" hangingPunct="1">
              <a:buFont typeface="Wingdings" pitchFamily="2" charset="2"/>
              <a:buNone/>
            </a:pPr>
            <a:endParaRPr lang="ru-RU" sz="280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720725" indent="-277813" algn="r" eaLnBrk="1" hangingPunct="1">
              <a:buFont typeface="Wingdings" pitchFamily="2" charset="2"/>
              <a:buNone/>
            </a:pPr>
            <a:r>
              <a:rPr lang="ru-RU" sz="3600" smtClean="0">
                <a:solidFill>
                  <a:srgbClr val="000099"/>
                </a:solidFill>
                <a:latin typeface="Times New Roman" pitchFamily="18" charset="0"/>
              </a:rPr>
              <a:t>Чарльз Кеттерлинг</a:t>
            </a:r>
          </a:p>
          <a:p>
            <a:pPr marL="720725" indent="-277813" algn="r" eaLnBrk="1" hangingPunct="1">
              <a:buFont typeface="Wingdings" pitchFamily="2" charset="2"/>
              <a:buNone/>
            </a:pPr>
            <a:endParaRPr lang="en-US" sz="360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grpSp>
        <p:nvGrpSpPr>
          <p:cNvPr id="26627" name="Group 4"/>
          <p:cNvGrpSpPr>
            <a:grpSpLocks/>
          </p:cNvGrpSpPr>
          <p:nvPr/>
        </p:nvGrpSpPr>
        <p:grpSpPr bwMode="auto">
          <a:xfrm>
            <a:off x="0" y="285750"/>
            <a:ext cx="6350000" cy="76200"/>
            <a:chOff x="616" y="4040"/>
            <a:chExt cx="4000" cy="48"/>
          </a:xfrm>
        </p:grpSpPr>
        <p:sp>
          <p:nvSpPr>
            <p:cNvPr id="26632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33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26628" name="Group 7"/>
          <p:cNvGrpSpPr>
            <a:grpSpLocks/>
          </p:cNvGrpSpPr>
          <p:nvPr/>
        </p:nvGrpSpPr>
        <p:grpSpPr bwMode="auto">
          <a:xfrm>
            <a:off x="6372225" y="6308725"/>
            <a:ext cx="2771775" cy="73025"/>
            <a:chOff x="616" y="4040"/>
            <a:chExt cx="4000" cy="48"/>
          </a:xfrm>
        </p:grpSpPr>
        <p:sp>
          <p:nvSpPr>
            <p:cNvPr id="26630" name="Line 8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26631" name="Line 9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26629" name="Picture 10" descr="лого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4750" y="6021388"/>
            <a:ext cx="12192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274638"/>
            <a:ext cx="8640762" cy="346075"/>
          </a:xfrm>
        </p:spPr>
        <p:txBody>
          <a:bodyPr/>
          <a:lstStyle/>
          <a:p>
            <a:pPr algn="l" eaLnBrk="1" hangingPunct="1"/>
            <a:r>
              <a:rPr lang="ru-RU" sz="3200" b="1" smtClean="0">
                <a:solidFill>
                  <a:srgbClr val="000099"/>
                </a:solidFill>
                <a:latin typeface="Times New Roman" pitchFamily="18" charset="0"/>
              </a:rPr>
              <a:t>Цель проекта: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-252413" y="1773238"/>
            <a:ext cx="9217026" cy="5084762"/>
          </a:xfrm>
        </p:spPr>
        <p:txBody>
          <a:bodyPr/>
          <a:lstStyle/>
          <a:p>
            <a:pPr marL="720725" indent="-277813" algn="ctr" eaLnBrk="1" hangingPunct="1">
              <a:buFont typeface="Wingdings" pitchFamily="2" charset="2"/>
              <a:buNone/>
            </a:pPr>
            <a:r>
              <a:rPr lang="ru-RU" sz="4000" smtClean="0">
                <a:solidFill>
                  <a:srgbClr val="000099"/>
                </a:solidFill>
                <a:latin typeface="Times New Roman" pitchFamily="18" charset="0"/>
              </a:rPr>
              <a:t>Создать систему сопровождения профессионального самоопределения учащихся  </a:t>
            </a:r>
          </a:p>
          <a:p>
            <a:pPr marL="720725" indent="-277813" algn="ctr" eaLnBrk="1" hangingPunct="1">
              <a:buFont typeface="Wingdings" pitchFamily="2" charset="2"/>
              <a:buNone/>
            </a:pPr>
            <a:r>
              <a:rPr lang="ru-RU" sz="4000" smtClean="0">
                <a:solidFill>
                  <a:srgbClr val="000099"/>
                </a:solidFill>
                <a:latin typeface="Times New Roman" pitchFamily="18" charset="0"/>
              </a:rPr>
              <a:t>отвечающую требованиям ФГОС</a:t>
            </a:r>
            <a:endParaRPr lang="en-US" sz="400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grpSp>
        <p:nvGrpSpPr>
          <p:cNvPr id="5124" name="Group 4"/>
          <p:cNvGrpSpPr>
            <a:grpSpLocks/>
          </p:cNvGrpSpPr>
          <p:nvPr/>
        </p:nvGrpSpPr>
        <p:grpSpPr bwMode="auto">
          <a:xfrm>
            <a:off x="0" y="692150"/>
            <a:ext cx="6350000" cy="76200"/>
            <a:chOff x="616" y="4040"/>
            <a:chExt cx="4000" cy="48"/>
          </a:xfrm>
        </p:grpSpPr>
        <p:sp>
          <p:nvSpPr>
            <p:cNvPr id="5129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30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grpSp>
        <p:nvGrpSpPr>
          <p:cNvPr id="5125" name="Group 7"/>
          <p:cNvGrpSpPr>
            <a:grpSpLocks/>
          </p:cNvGrpSpPr>
          <p:nvPr/>
        </p:nvGrpSpPr>
        <p:grpSpPr bwMode="auto">
          <a:xfrm>
            <a:off x="6372225" y="6308725"/>
            <a:ext cx="2771775" cy="73025"/>
            <a:chOff x="616" y="4040"/>
            <a:chExt cx="4000" cy="48"/>
          </a:xfrm>
        </p:grpSpPr>
        <p:sp>
          <p:nvSpPr>
            <p:cNvPr id="5127" name="Line 8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5128" name="Line 9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126" name="Picture 10" descr="лого4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524750" y="6021388"/>
            <a:ext cx="1219200" cy="666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507412" cy="215900"/>
          </a:xfrm>
        </p:spPr>
        <p:txBody>
          <a:bodyPr/>
          <a:lstStyle/>
          <a:p>
            <a:pPr algn="l" eaLnBrk="1" hangingPunct="1"/>
            <a:r>
              <a:rPr lang="ru-RU" sz="2600" b="1" smtClean="0">
                <a:solidFill>
                  <a:srgbClr val="000099"/>
                </a:solidFill>
              </a:rPr>
              <a:t>Задачи проекта:</a:t>
            </a:r>
            <a:r>
              <a:rPr lang="ru-RU" sz="4000" b="1" smtClean="0"/>
              <a:t> 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765175"/>
            <a:ext cx="8820150" cy="5589588"/>
          </a:xfrm>
        </p:spPr>
        <p:txBody>
          <a:bodyPr/>
          <a:lstStyle/>
          <a:p>
            <a:pPr marL="446088" indent="-446088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Формирование  школьной профориентационной   образовательной среды, являющейся основой   овладения ключевыми профориентационными  компетенциями:</a:t>
            </a:r>
          </a:p>
          <a:p>
            <a:pPr marL="446088" indent="-446088" eaLnBrk="1" hangingPunct="1">
              <a:lnSpc>
                <a:spcPct val="80000"/>
              </a:lnSpc>
              <a:buFontTx/>
              <a:buBlip>
                <a:blip r:embed="rId2"/>
              </a:buBlip>
            </a:pPr>
            <a:endParaRPr lang="ru-RU" sz="1200" smtClean="0">
              <a:solidFill>
                <a:srgbClr val="000099"/>
              </a:solidFill>
              <a:latin typeface="Calibri" pitchFamily="34" charset="0"/>
              <a:cs typeface="Times New Roman" pitchFamily="18" charset="0"/>
            </a:endParaRPr>
          </a:p>
          <a:p>
            <a:pPr marL="446088" indent="-446088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 компетенция ориентировки (готовность самостоятельно ориентироваться в профориентационно значимом информационном поле),    </a:t>
            </a:r>
            <a:endParaRPr lang="ru-RU" sz="1100" smtClean="0">
              <a:solidFill>
                <a:srgbClr val="000099"/>
              </a:solidFill>
              <a:latin typeface="Calibri" pitchFamily="34" charset="0"/>
              <a:cs typeface="Times New Roman" pitchFamily="18" charset="0"/>
            </a:endParaRPr>
          </a:p>
          <a:p>
            <a:pPr marL="446088" indent="-446088" eaLnBrk="1" hangingPunct="1">
              <a:lnSpc>
                <a:spcPct val="80000"/>
              </a:lnSpc>
              <a:buFontTx/>
              <a:buNone/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 </a:t>
            </a:r>
          </a:p>
          <a:p>
            <a:pPr marL="446088" lvl="1" indent="-446088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компетенция выбора (готовность совершать самостоятельный, осознанный и ответственный профессиональный выбор и воплощать его),  </a:t>
            </a:r>
            <a:endParaRPr lang="ru-RU" sz="1100" smtClean="0">
              <a:solidFill>
                <a:srgbClr val="000099"/>
              </a:solidFill>
              <a:latin typeface="Calibri" pitchFamily="34" charset="0"/>
              <a:cs typeface="Times New Roman" pitchFamily="18" charset="0"/>
            </a:endParaRPr>
          </a:p>
          <a:p>
            <a:pPr marL="446088" lvl="1" indent="-446088" eaLnBrk="1" hangingPunct="1">
              <a:lnSpc>
                <a:spcPct val="80000"/>
              </a:lnSpc>
              <a:buFontTx/>
              <a:buNone/>
            </a:pPr>
            <a:endParaRPr lang="ru-RU" sz="2400" smtClean="0">
              <a:solidFill>
                <a:srgbClr val="000099"/>
              </a:solidFill>
              <a:latin typeface="Calibri" pitchFamily="34" charset="0"/>
              <a:cs typeface="Times New Roman" pitchFamily="18" charset="0"/>
            </a:endParaRPr>
          </a:p>
          <a:p>
            <a:pPr marL="446088" lvl="1" indent="-446088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 компетенция проектирования  (готовность совершать самостоятельный, осознанный и ответственный профессиональный выбор и воплощать его), </a:t>
            </a:r>
            <a:endParaRPr lang="ru-RU" sz="1100" smtClean="0">
              <a:solidFill>
                <a:srgbClr val="000099"/>
              </a:solidFill>
              <a:latin typeface="Calibri" pitchFamily="34" charset="0"/>
              <a:cs typeface="Times New Roman" pitchFamily="18" charset="0"/>
            </a:endParaRPr>
          </a:p>
          <a:p>
            <a:pPr marL="446088" lvl="1" indent="-446088" eaLnBrk="1" hangingPunct="1">
              <a:lnSpc>
                <a:spcPct val="80000"/>
              </a:lnSpc>
              <a:buFontTx/>
              <a:buNone/>
            </a:pPr>
            <a:endParaRPr lang="ru-RU" sz="2400" smtClean="0">
              <a:solidFill>
                <a:srgbClr val="000099"/>
              </a:solidFill>
              <a:latin typeface="Calibri" pitchFamily="34" charset="0"/>
              <a:cs typeface="Times New Roman" pitchFamily="18" charset="0"/>
            </a:endParaRPr>
          </a:p>
          <a:p>
            <a:pPr marL="446088" lvl="1" indent="-446088" eaLnBrk="1" hangingPunct="1">
              <a:lnSpc>
                <a:spcPct val="80000"/>
              </a:lnSpc>
              <a:buFont typeface="Wingdings" pitchFamily="2" charset="2"/>
              <a:buChar char="ü"/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 компетенция самосовершенствования  (готовность совершать самостоятельный, осознанный и ответственный профессиональный выбор и воплощать его).</a:t>
            </a:r>
          </a:p>
          <a:p>
            <a:pPr marL="446088" indent="-446088" eaLnBrk="1" hangingPunct="1">
              <a:lnSpc>
                <a:spcPct val="80000"/>
              </a:lnSpc>
              <a:buFontTx/>
              <a:buNone/>
            </a:pPr>
            <a:endParaRPr lang="ru-RU" sz="2400" smtClean="0">
              <a:solidFill>
                <a:srgbClr val="000099"/>
              </a:solidFill>
              <a:latin typeface="Calibri" pitchFamily="34" charset="0"/>
              <a:cs typeface="Times New Roman" pitchFamily="18" charset="0"/>
            </a:endParaRPr>
          </a:p>
          <a:p>
            <a:pPr marL="446088" indent="-446088" eaLnBrk="1" hangingPunct="1">
              <a:lnSpc>
                <a:spcPct val="80000"/>
              </a:lnSpc>
              <a:buFontTx/>
              <a:buNone/>
            </a:pPr>
            <a:endParaRPr lang="ru-RU" sz="1400" smtClean="0">
              <a:solidFill>
                <a:srgbClr val="000099"/>
              </a:solidFill>
              <a:latin typeface="Times New Roman" pitchFamily="18" charset="0"/>
            </a:endParaRPr>
          </a:p>
        </p:txBody>
      </p:sp>
      <p:grpSp>
        <p:nvGrpSpPr>
          <p:cNvPr id="6148" name="Group 4"/>
          <p:cNvGrpSpPr>
            <a:grpSpLocks/>
          </p:cNvGrpSpPr>
          <p:nvPr/>
        </p:nvGrpSpPr>
        <p:grpSpPr bwMode="auto">
          <a:xfrm>
            <a:off x="0" y="549275"/>
            <a:ext cx="6350000" cy="76200"/>
            <a:chOff x="616" y="4040"/>
            <a:chExt cx="4000" cy="48"/>
          </a:xfrm>
        </p:grpSpPr>
        <p:sp>
          <p:nvSpPr>
            <p:cNvPr id="6149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6150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>
          <a:xfrm>
            <a:off x="179388" y="188913"/>
            <a:ext cx="8507412" cy="215900"/>
          </a:xfrm>
        </p:spPr>
        <p:txBody>
          <a:bodyPr/>
          <a:lstStyle/>
          <a:p>
            <a:pPr algn="l" eaLnBrk="1" hangingPunct="1"/>
            <a:r>
              <a:rPr lang="ru-RU" sz="2600" b="1" smtClean="0">
                <a:solidFill>
                  <a:srgbClr val="000099"/>
                </a:solidFill>
              </a:rPr>
              <a:t>Задачи проекта:</a:t>
            </a:r>
            <a:r>
              <a:rPr lang="ru-RU" sz="4000" b="1" smtClean="0"/>
              <a:t> 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23850" y="571500"/>
            <a:ext cx="8820150" cy="5589588"/>
          </a:xfrm>
        </p:spPr>
        <p:txBody>
          <a:bodyPr/>
          <a:lstStyle/>
          <a:p>
            <a:pPr marL="446088" indent="-446088" eaLnBrk="1" hangingPunct="1">
              <a:lnSpc>
                <a:spcPct val="80000"/>
              </a:lnSpc>
              <a:buFontTx/>
              <a:buNone/>
            </a:pPr>
            <a:endParaRPr lang="ru-RU" sz="1400" smtClean="0">
              <a:solidFill>
                <a:srgbClr val="000099"/>
              </a:solidFill>
              <a:latin typeface="Times New Roman" pitchFamily="18" charset="0"/>
            </a:endParaRPr>
          </a:p>
          <a:p>
            <a:pPr marL="446088" indent="-446088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  <a:cs typeface="Times New Roman" pitchFamily="18" charset="0"/>
              </a:rPr>
              <a:t>Выявление и развитие интересов и возможностей учащихся, создание условий для приобретение опыта поисково-аналитической  и практической  преобразовательной  деятельности, создание личностно значимых образовательных продуктов на всех этапах школьного обучения.</a:t>
            </a:r>
          </a:p>
          <a:p>
            <a:pPr marL="446088" indent="-446088" eaLnBrk="1" hangingPunct="1">
              <a:lnSpc>
                <a:spcPct val="80000"/>
              </a:lnSpc>
              <a:buFontTx/>
              <a:buBlip>
                <a:blip r:embed="rId2"/>
              </a:buBlip>
            </a:pPr>
            <a:endParaRPr lang="ru-RU" sz="1200" smtClean="0">
              <a:solidFill>
                <a:srgbClr val="000099"/>
              </a:solidFill>
              <a:latin typeface="Calibri" pitchFamily="34" charset="0"/>
            </a:endParaRPr>
          </a:p>
          <a:p>
            <a:pPr marL="446088" indent="-446088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</a:rPr>
              <a:t>Разработка и реализация моделей  социальных профессиональных проб</a:t>
            </a:r>
            <a:r>
              <a:rPr lang="ru-RU" sz="2400" b="1" smtClean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ru-RU" sz="2400" smtClean="0">
                <a:solidFill>
                  <a:srgbClr val="000099"/>
                </a:solidFill>
                <a:latin typeface="Calibri" pitchFamily="34" charset="0"/>
              </a:rPr>
              <a:t>для учащихся  школы на всех этапах школьного обучения.</a:t>
            </a:r>
          </a:p>
          <a:p>
            <a:pPr marL="446088" indent="-446088" eaLnBrk="1" hangingPunct="1">
              <a:lnSpc>
                <a:spcPct val="80000"/>
              </a:lnSpc>
              <a:buFontTx/>
              <a:buNone/>
            </a:pPr>
            <a:endParaRPr lang="ru-RU" sz="1200" smtClean="0">
              <a:solidFill>
                <a:srgbClr val="000099"/>
              </a:solidFill>
              <a:latin typeface="Calibri" pitchFamily="34" charset="0"/>
            </a:endParaRPr>
          </a:p>
          <a:p>
            <a:pPr marL="446088" indent="-446088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</a:rPr>
              <a:t>Методическая разработка цикла психолого-педагогических занятий, отвечающих требованиям ФГОС, направленных на формирование  у учащихся готовности к саморазвитию и самоопределению. </a:t>
            </a:r>
          </a:p>
          <a:p>
            <a:pPr marL="446088" indent="-446088" eaLnBrk="1" hangingPunct="1">
              <a:lnSpc>
                <a:spcPct val="80000"/>
              </a:lnSpc>
              <a:buFontTx/>
              <a:buNone/>
            </a:pPr>
            <a:endParaRPr lang="ru-RU" sz="1200" smtClean="0">
              <a:solidFill>
                <a:srgbClr val="000099"/>
              </a:solidFill>
              <a:latin typeface="Calibri" pitchFamily="34" charset="0"/>
            </a:endParaRPr>
          </a:p>
          <a:p>
            <a:pPr marL="446088" indent="-446088" eaLnBrk="1" hangingPunct="1">
              <a:lnSpc>
                <a:spcPct val="80000"/>
              </a:lnSpc>
              <a:buFontTx/>
              <a:buBlip>
                <a:blip r:embed="rId2"/>
              </a:buBlip>
            </a:pPr>
            <a:r>
              <a:rPr lang="ru-RU" sz="2400" smtClean="0">
                <a:solidFill>
                  <a:srgbClr val="000099"/>
                </a:solidFill>
                <a:latin typeface="Calibri" pitchFamily="34" charset="0"/>
              </a:rPr>
              <a:t>Разработка критериев  оценки результативности</a:t>
            </a:r>
            <a:r>
              <a:rPr lang="ru-RU" sz="2400" b="1" smtClean="0">
                <a:solidFill>
                  <a:srgbClr val="000099"/>
                </a:solidFill>
                <a:latin typeface="Calibri" pitchFamily="34" charset="0"/>
              </a:rPr>
              <a:t> </a:t>
            </a:r>
            <a:r>
              <a:rPr lang="ru-RU" sz="2400" smtClean="0">
                <a:solidFill>
                  <a:srgbClr val="000099"/>
                </a:solidFill>
                <a:latin typeface="Calibri" pitchFamily="34" charset="0"/>
              </a:rPr>
              <a:t>деятельности  по сопровождению   профессионального самоопределения  учащихся.</a:t>
            </a:r>
            <a:endParaRPr lang="en-US" sz="2400" smtClean="0">
              <a:solidFill>
                <a:srgbClr val="000099"/>
              </a:solidFill>
              <a:latin typeface="Calibri" pitchFamily="34" charset="0"/>
            </a:endParaRPr>
          </a:p>
        </p:txBody>
      </p:sp>
      <p:grpSp>
        <p:nvGrpSpPr>
          <p:cNvPr id="7172" name="Group 4"/>
          <p:cNvGrpSpPr>
            <a:grpSpLocks/>
          </p:cNvGrpSpPr>
          <p:nvPr/>
        </p:nvGrpSpPr>
        <p:grpSpPr bwMode="auto">
          <a:xfrm>
            <a:off x="0" y="571500"/>
            <a:ext cx="6350000" cy="76200"/>
            <a:chOff x="616" y="4040"/>
            <a:chExt cx="4000" cy="48"/>
          </a:xfrm>
        </p:grpSpPr>
        <p:sp>
          <p:nvSpPr>
            <p:cNvPr id="7173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7174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215900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rgbClr val="000099"/>
                </a:solidFill>
              </a:rPr>
              <a:t>Сопровождение профессионального самоопределения</a:t>
            </a:r>
            <a:r>
              <a:rPr lang="ru-RU" sz="2400" smtClean="0">
                <a:solidFill>
                  <a:srgbClr val="000099"/>
                </a:solidFill>
              </a:rPr>
              <a:t>:</a:t>
            </a:r>
          </a:p>
        </p:txBody>
      </p:sp>
      <p:graphicFrame>
        <p:nvGraphicFramePr>
          <p:cNvPr id="29732" name="Group 36"/>
          <p:cNvGraphicFramePr>
            <a:graphicFrameLocks noGrp="1"/>
          </p:cNvGraphicFramePr>
          <p:nvPr>
            <p:ph idx="1"/>
          </p:nvPr>
        </p:nvGraphicFramePr>
        <p:xfrm>
          <a:off x="0" y="500063"/>
          <a:ext cx="9144000" cy="6000750"/>
        </p:xfrm>
        <a:graphic>
          <a:graphicData uri="http://schemas.openxmlformats.org/drawingml/2006/table">
            <a:tbl>
              <a:tblPr/>
              <a:tblGrid>
                <a:gridCol w="625955"/>
                <a:gridCol w="3964576"/>
                <a:gridCol w="4553469"/>
              </a:tblGrid>
              <a:tr h="395259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I</a:t>
                      </a:r>
                      <a:r>
                        <a:rPr kumimoji="0" lang="ru-RU" sz="18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этап: ПРОПЕДЕВТИЧЕСКИЙ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605491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1-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4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класс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Wingdings" pitchFamily="2" charset="2"/>
                        <a:buChar char="§"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выработка ценностно-мотивационных основ;</a:t>
                      </a:r>
                    </a:p>
                    <a:p>
                      <a:pPr lvl="0">
                        <a:buFont typeface="Wingdings" pitchFamily="2" charset="2"/>
                        <a:buChar char="§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 личностных качеств и умений;</a:t>
                      </a:r>
                    </a:p>
                    <a:p>
                      <a:pPr lvl="0">
                        <a:buFont typeface="Wingdings" pitchFamily="2" charset="2"/>
                        <a:buChar char="§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изучение личностных особенностей и интересов;</a:t>
                      </a:r>
                    </a:p>
                    <a:p>
                      <a:pPr lvl="0">
                        <a:buFont typeface="Wingdings" pitchFamily="2" charset="2"/>
                        <a:buChar char="§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 индивидуального стиля познавательной деятельности;</a:t>
                      </a:r>
                    </a:p>
                    <a:p>
                      <a:pPr lvl="0">
                        <a:buFont typeface="Wingdings" pitchFamily="2" charset="2"/>
                        <a:buChar char="§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накопление информационной базы о мире профессий, о профессиональной деятельности членов семьи;</a:t>
                      </a:r>
                    </a:p>
                    <a:p>
                      <a:pPr>
                        <a:buFont typeface="Wingdings" pitchFamily="2" charset="2"/>
                        <a:buChar char="§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создание условий для приобретения опыта  поисково-аналитической  и практической деятельности.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содержательные линии урочной деятельности;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внеурочная деятельность в ОО;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внеурочная деятельность  в рамках взаимодействия с  учреждениями дополнительного образования;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психологический курс "Тропинка к себе"(1-4 класс);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курс "Кем быть?" (4 класс);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мероприятия, профориентационной направленности, в рамках воспитательной работы ОО;</a:t>
                      </a:r>
                    </a:p>
                    <a:p>
                      <a:pPr lvl="0">
                        <a:buFont typeface="Arial" pitchFamily="34" charset="0"/>
                        <a:buChar char="•"/>
                      </a:pP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практико-ориентированная деятельность в детском городе профессий "</a:t>
                      </a:r>
                      <a:r>
                        <a:rPr lang="ru-RU" sz="20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КидБург</a:t>
                      </a: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";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r>
                        <a:rPr lang="ru-RU" sz="2000" kern="1200" dirty="0" err="1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профориентационный</a:t>
                      </a:r>
                      <a:r>
                        <a:rPr lang="ru-RU" sz="2000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 туризм</a:t>
                      </a:r>
                      <a:endParaRPr kumimoji="0" lang="ru-RU" sz="20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grpSp>
        <p:nvGrpSpPr>
          <p:cNvPr id="8207" name="Group 4"/>
          <p:cNvGrpSpPr>
            <a:grpSpLocks/>
          </p:cNvGrpSpPr>
          <p:nvPr/>
        </p:nvGrpSpPr>
        <p:grpSpPr bwMode="auto">
          <a:xfrm>
            <a:off x="0" y="428625"/>
            <a:ext cx="6350000" cy="76200"/>
            <a:chOff x="616" y="4040"/>
            <a:chExt cx="4000" cy="48"/>
          </a:xfrm>
        </p:grpSpPr>
        <p:sp>
          <p:nvSpPr>
            <p:cNvPr id="8208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8209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32"/>
          <p:cNvSpPr>
            <a:spLocks noGrp="1" noChangeArrowheads="1"/>
          </p:cNvSpPr>
          <p:nvPr>
            <p:ph type="title"/>
          </p:nvPr>
        </p:nvSpPr>
        <p:spPr>
          <a:xfrm>
            <a:off x="0" y="142875"/>
            <a:ext cx="9144000" cy="215900"/>
          </a:xfrm>
        </p:spPr>
        <p:txBody>
          <a:bodyPr/>
          <a:lstStyle/>
          <a:p>
            <a:pPr algn="l"/>
            <a:r>
              <a:rPr lang="ru-RU" sz="2400" b="1" smtClean="0">
                <a:solidFill>
                  <a:srgbClr val="000099"/>
                </a:solidFill>
              </a:rPr>
              <a:t>Сопровождение профессионального самоопределения</a:t>
            </a:r>
            <a:r>
              <a:rPr lang="ru-RU" sz="2400" smtClean="0">
                <a:solidFill>
                  <a:srgbClr val="000099"/>
                </a:solidFill>
              </a:rPr>
              <a:t>:</a:t>
            </a:r>
          </a:p>
        </p:txBody>
      </p:sp>
      <p:graphicFrame>
        <p:nvGraphicFramePr>
          <p:cNvPr id="29732" name="Group 36"/>
          <p:cNvGraphicFramePr>
            <a:graphicFrameLocks noGrp="1"/>
          </p:cNvGraphicFramePr>
          <p:nvPr>
            <p:ph idx="1"/>
          </p:nvPr>
        </p:nvGraphicFramePr>
        <p:xfrm>
          <a:off x="0" y="500063"/>
          <a:ext cx="9391650" cy="2651716"/>
        </p:xfrm>
        <a:graphic>
          <a:graphicData uri="http://schemas.openxmlformats.org/drawingml/2006/table">
            <a:tbl>
              <a:tblPr/>
              <a:tblGrid>
                <a:gridCol w="642908"/>
                <a:gridCol w="4071950"/>
                <a:gridCol w="4676792"/>
              </a:tblGrid>
              <a:tr h="335200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II</a:t>
                      </a:r>
                      <a:r>
                        <a:rPr kumimoji="0" lang="ru-RU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этап: ПРАКТИКО-ОРИЕНТИРОВАННЫЙ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315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5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-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7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2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класс</a:t>
                      </a: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изучение личностных особенностей; 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выявление  интересов и склонностей;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развитие навыков </a:t>
                      </a: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самопрезентации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и рефлексии;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lang="ru-RU" sz="18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n-lt"/>
                          <a:ea typeface="+mn-ea"/>
                          <a:cs typeface="+mn-cs"/>
                        </a:rPr>
                        <a:t>приобретение 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опыта </a:t>
                      </a:r>
                      <a:r>
                        <a:rPr lang="ru-RU" sz="1600" b="1" dirty="0" smtClean="0">
                          <a:solidFill>
                            <a:srgbClr val="002060"/>
                          </a:solidFill>
                          <a:latin typeface="+mj-lt"/>
                        </a:rPr>
                        <a:t>проектной, поисково-аналитической,    научно-исследовательской</a:t>
                      </a:r>
                      <a:r>
                        <a:rPr lang="ru-RU" sz="1600" b="1" kern="1200" dirty="0" smtClean="0">
                          <a:solidFill>
                            <a:srgbClr val="002060"/>
                          </a:solidFill>
                          <a:latin typeface="+mj-lt"/>
                          <a:ea typeface="+mn-ea"/>
                          <a:cs typeface="+mn-cs"/>
                        </a:rPr>
                        <a:t> деятельности;</a:t>
                      </a:r>
                      <a:endParaRPr kumimoji="0" lang="ru-RU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+mj-lt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организация социальных проб.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курс «Основы самопознания»    5 класс;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курс «Основы самопознания»   7  класс;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Внеурочная деятельность</a:t>
                      </a: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в ОО, учреждениях дополнительного образования.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Социальные пробы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marT="45709" marB="45709"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7651" name="Picture 3" descr="C:\Users\егор\Documents\Bluetooth Folder\ШКОЛА\психология\УРОКИ\20150514_123026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143248"/>
            <a:ext cx="4326039" cy="37147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9737" name="Picture 41" descr="C:\Users\егор\Documents\Bluetooth Folder\ШКОЛА\психология\20150928_190054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205697" y="4259849"/>
            <a:ext cx="1938303" cy="25981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9233" name="Group 4"/>
          <p:cNvGrpSpPr>
            <a:grpSpLocks/>
          </p:cNvGrpSpPr>
          <p:nvPr/>
        </p:nvGrpSpPr>
        <p:grpSpPr bwMode="auto">
          <a:xfrm>
            <a:off x="0" y="428625"/>
            <a:ext cx="6350000" cy="76200"/>
            <a:chOff x="616" y="4040"/>
            <a:chExt cx="4000" cy="48"/>
          </a:xfrm>
        </p:grpSpPr>
        <p:sp>
          <p:nvSpPr>
            <p:cNvPr id="9239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9240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5138" name="Picture 4" descr="C:\Users\егор\Documents\Bluetooth Folder\ШКОЛА\психология\УРОКИ\20150521_120345.jpg"/>
          <p:cNvPicPr>
            <a:picLocks noChangeAspect="1" noChangeArrowheads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9864" y="2214554"/>
            <a:ext cx="4214136" cy="241132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7653" name="Picture 5" descr="C:\Users\егор\Documents\Bluetooth Folder\ШКОЛА\психология\УРОКИ\20150513_091033.jpg"/>
          <p:cNvPicPr>
            <a:picLocks noChangeAspect="1" noChangeArrowheads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214942" y="5500702"/>
            <a:ext cx="2038586" cy="152943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43" name="Picture 23" descr="C:\Users\егор\Documents\Bluetooth Folder\ШКОЛА\психология\20151202_091814.jpg"/>
          <p:cNvPicPr>
            <a:picLocks noChangeAspect="1" noChangeArrowheads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5720" y="3395358"/>
            <a:ext cx="4528072" cy="346264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45" name="Picture 25" descr="C:\Users\егор\Documents\Bluetooth Folder\ШКОЛА\психология\20160121_131832.jpg"/>
          <p:cNvPicPr>
            <a:picLocks noChangeAspect="1" noChangeArrowheads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43438" y="1928802"/>
            <a:ext cx="4000528" cy="30511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46" name="Picture 26" descr="C:\Users\егор\Documents\Bluetooth Folder\ШКОЛА\психология\20151126_130223.jpg"/>
          <p:cNvPicPr>
            <a:picLocks noChangeAspect="1" noChangeArrowheads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0" y="4786313"/>
            <a:ext cx="3181350" cy="20716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32" fill="hold" nodeType="after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7" dur="2000"/>
                                        <p:tgtEl>
                                          <p:spTgt spid="5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10000"/>
                            </p:stCondLst>
                            <p:childTnLst>
                              <p:par>
                                <p:cTn id="9" presetID="8" presetClass="entr" presetSubtype="3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1" dur="2000"/>
                                        <p:tgtEl>
                                          <p:spTgt spid="5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8" presetClass="entr" presetSubtype="32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out)">
                                      <p:cBhvr>
                                        <p:cTn id="14" dur="2000"/>
                                        <p:tgtEl>
                                          <p:spTgt spid="5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625" y="214313"/>
            <a:ext cx="7686675" cy="225425"/>
          </a:xfrm>
        </p:spPr>
        <p:txBody>
          <a:bodyPr/>
          <a:lstStyle/>
          <a:p>
            <a:r>
              <a:rPr lang="ru-RU" sz="2000" b="1" smtClean="0">
                <a:solidFill>
                  <a:srgbClr val="000099"/>
                </a:solidFill>
              </a:rPr>
              <a:t>Сопровождение профессионального самоопределения:</a:t>
            </a:r>
            <a:endParaRPr lang="ru-RU" sz="2000" b="1" smtClean="0"/>
          </a:p>
        </p:txBody>
      </p:sp>
      <p:graphicFrame>
        <p:nvGraphicFramePr>
          <p:cNvPr id="32803" name="Group 35"/>
          <p:cNvGraphicFramePr>
            <a:graphicFrameLocks noGrp="1"/>
          </p:cNvGraphicFramePr>
          <p:nvPr>
            <p:ph idx="4294967295"/>
          </p:nvPr>
        </p:nvGraphicFramePr>
        <p:xfrm>
          <a:off x="285750" y="620713"/>
          <a:ext cx="8586788" cy="3352800"/>
        </p:xfrm>
        <a:graphic>
          <a:graphicData uri="http://schemas.openxmlformats.org/drawingml/2006/table">
            <a:tbl>
              <a:tblPr/>
              <a:tblGrid>
                <a:gridCol w="928690"/>
                <a:gridCol w="3214699"/>
                <a:gridCol w="4443399"/>
              </a:tblGrid>
              <a:tr h="236519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II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этап: ПРЕДПРОФИЛЬНЫЙ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00B0F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2193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8-9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классы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Расширение информационной основы для проф. самоопределения;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личностное и профильное самоопределение;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Организация социальных профессиональных проб;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проектирование индивидуального образовательного маршрута;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выбор профиля обучения;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выбор ОУ.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мониторинг интересов и склонностей;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курсы по выбору: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    ориентационные;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    интегрированные;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    предметно-ориентированные;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    курс «Планируемый профессиональный выбор»;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индивидуальное консультирование;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профориентационные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 мероприятия;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ü"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charset="0"/>
                        </a:rPr>
                        <a:t>информирование родителей.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27654" name="Picture 6" descr="C:\Users\егор\Documents\Bluetooth Folder\ШКОЛА\психология\20140131_08262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927566" y="3643314"/>
            <a:ext cx="4002120" cy="300039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130" name="Picture 10" descr="C:\Users\егор\Documents\Bluetooth Folder\ШКОЛА\ПРОФОРИЕНТАЦИЯ\20141125_154552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28662" y="4016840"/>
            <a:ext cx="3786214" cy="28411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10257" name="Group 4"/>
          <p:cNvGrpSpPr>
            <a:grpSpLocks/>
          </p:cNvGrpSpPr>
          <p:nvPr/>
        </p:nvGrpSpPr>
        <p:grpSpPr bwMode="auto">
          <a:xfrm>
            <a:off x="0" y="500063"/>
            <a:ext cx="6350000" cy="76200"/>
            <a:chOff x="616" y="4040"/>
            <a:chExt cx="4000" cy="48"/>
          </a:xfrm>
        </p:grpSpPr>
        <p:sp>
          <p:nvSpPr>
            <p:cNvPr id="10258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0259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Заголовок 1"/>
          <p:cNvSpPr>
            <a:spLocks noGrp="1"/>
          </p:cNvSpPr>
          <p:nvPr>
            <p:ph type="title"/>
          </p:nvPr>
        </p:nvSpPr>
        <p:spPr>
          <a:xfrm>
            <a:off x="0" y="260350"/>
            <a:ext cx="9396413" cy="215900"/>
          </a:xfrm>
        </p:spPr>
        <p:txBody>
          <a:bodyPr/>
          <a:lstStyle/>
          <a:p>
            <a:r>
              <a:rPr lang="ru-RU" sz="2800" b="1" smtClean="0">
                <a:solidFill>
                  <a:srgbClr val="000099"/>
                </a:solidFill>
              </a:rPr>
              <a:t>Индивидуальный образовательный маршрут</a:t>
            </a:r>
          </a:p>
        </p:txBody>
      </p:sp>
      <p:grpSp>
        <p:nvGrpSpPr>
          <p:cNvPr id="11267" name="Group 4"/>
          <p:cNvGrpSpPr>
            <a:grpSpLocks/>
          </p:cNvGrpSpPr>
          <p:nvPr/>
        </p:nvGrpSpPr>
        <p:grpSpPr bwMode="auto">
          <a:xfrm>
            <a:off x="0" y="642938"/>
            <a:ext cx="6350000" cy="76200"/>
            <a:chOff x="616" y="4040"/>
            <a:chExt cx="4000" cy="48"/>
          </a:xfrm>
        </p:grpSpPr>
        <p:sp>
          <p:nvSpPr>
            <p:cNvPr id="11271" name="Line 5"/>
            <p:cNvSpPr>
              <a:spLocks noChangeShapeType="1"/>
            </p:cNvSpPr>
            <p:nvPr/>
          </p:nvSpPr>
          <p:spPr bwMode="auto">
            <a:xfrm>
              <a:off x="616" y="4088"/>
              <a:ext cx="4000" cy="0"/>
            </a:xfrm>
            <a:prstGeom prst="line">
              <a:avLst/>
            </a:prstGeom>
            <a:noFill/>
            <a:ln w="76200">
              <a:solidFill>
                <a:srgbClr val="99CCFF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  <p:sp>
          <p:nvSpPr>
            <p:cNvPr id="11272" name="Line 6"/>
            <p:cNvSpPr>
              <a:spLocks noChangeShapeType="1"/>
            </p:cNvSpPr>
            <p:nvPr/>
          </p:nvSpPr>
          <p:spPr bwMode="auto">
            <a:xfrm>
              <a:off x="648" y="4040"/>
              <a:ext cx="3888" cy="0"/>
            </a:xfrm>
            <a:prstGeom prst="line">
              <a:avLst/>
            </a:prstGeom>
            <a:noFill/>
            <a:ln w="76200">
              <a:solidFill>
                <a:srgbClr val="000066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ru-RU"/>
            </a:p>
          </p:txBody>
        </p:sp>
      </p:grpSp>
      <p:pic>
        <p:nvPicPr>
          <p:cNvPr id="11268" name="Picture 2" descr="C:\Users\егор\Documents\Bluetooth Folder\ШКОЛА\ПРОФОРИЕНТАЦИЯ\20150616_135623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785813"/>
            <a:ext cx="746125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2" descr="C:\Users\егор\Documents\Bluetooth Folder\ШКОЛА\ПРОФОРИЕНТАЦИЯ\20150616_13562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446338" y="2870200"/>
            <a:ext cx="6697662" cy="3987800"/>
          </a:xfrm>
          <a:noFill/>
        </p:spPr>
      </p:pic>
      <p:sp>
        <p:nvSpPr>
          <p:cNvPr id="11" name="Прямоугольник 10"/>
          <p:cNvSpPr/>
          <p:nvPr/>
        </p:nvSpPr>
        <p:spPr>
          <a:xfrm>
            <a:off x="1500188" y="1428750"/>
            <a:ext cx="3000375" cy="1428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4">
      <a:dk1>
        <a:srgbClr val="000000"/>
      </a:dk1>
      <a:lt1>
        <a:srgbClr val="DEF6F1"/>
      </a:lt1>
      <a:dk2>
        <a:srgbClr val="000000"/>
      </a:dk2>
      <a:lt2>
        <a:srgbClr val="969696"/>
      </a:lt2>
      <a:accent1>
        <a:srgbClr val="FFFFFF"/>
      </a:accent1>
      <a:accent2>
        <a:srgbClr val="8DC6FF"/>
      </a:accent2>
      <a:accent3>
        <a:srgbClr val="ECFAF7"/>
      </a:accent3>
      <a:accent4>
        <a:srgbClr val="000000"/>
      </a:accent4>
      <a:accent5>
        <a:srgbClr val="FFFFFF"/>
      </a:accent5>
      <a:accent6>
        <a:srgbClr val="7FB3E7"/>
      </a:accent6>
      <a:hlink>
        <a:srgbClr val="0066CC"/>
      </a:hlink>
      <a:folHlink>
        <a:srgbClr val="00A8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Eclipse</Template>
  <TotalTime>22695</TotalTime>
  <Words>701</Words>
  <Application>Microsoft Office PowerPoint</Application>
  <PresentationFormat>Экран (4:3)</PresentationFormat>
  <Paragraphs>136</Paragraphs>
  <Slides>25</Slides>
  <Notes>2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31" baseType="lpstr">
      <vt:lpstr>Arial</vt:lpstr>
      <vt:lpstr>Times New Roman</vt:lpstr>
      <vt:lpstr>Wingdings</vt:lpstr>
      <vt:lpstr>Calibri</vt:lpstr>
      <vt:lpstr>Оформление по умолчанию</vt:lpstr>
      <vt:lpstr>Диаграмма Microsoft Graph</vt:lpstr>
      <vt:lpstr>Презентация PowerPoint</vt:lpstr>
      <vt:lpstr>Цель сопровождения  профессионального самоопределения:</vt:lpstr>
      <vt:lpstr>Цель проекта:</vt:lpstr>
      <vt:lpstr>Задачи проекта: </vt:lpstr>
      <vt:lpstr>Задачи проекта: </vt:lpstr>
      <vt:lpstr>Сопровождение профессионального самоопределения:</vt:lpstr>
      <vt:lpstr>Сопровождение профессионального самоопределения:</vt:lpstr>
      <vt:lpstr>Сопровождение профессионального самоопределения:</vt:lpstr>
      <vt:lpstr>Индивидуальный образовательный маршрут</vt:lpstr>
      <vt:lpstr>Индивидуальный образовательный маршрут</vt:lpstr>
      <vt:lpstr>План проекта:</vt:lpstr>
      <vt:lpstr>Сопровождение профессионального самоопределения:</vt:lpstr>
      <vt:lpstr>Дни успешных людей</vt:lpstr>
      <vt:lpstr>Палитра мастеров</vt:lpstr>
      <vt:lpstr>Интерактивные прфориентационные экскурсии:</vt:lpstr>
      <vt:lpstr>Социальные профессиональные пробы:</vt:lpstr>
      <vt:lpstr>Профориентационная квест-игра «ПРОФИБУРГ - 2016»</vt:lpstr>
      <vt:lpstr>Студия ландшафтного дизайна «МилоВид» </vt:lpstr>
      <vt:lpstr>Профориентационная квест-игра «ПРОФИБУРГ»</vt:lpstr>
      <vt:lpstr>Инновационный центр «Робототехника»</vt:lpstr>
      <vt:lpstr>Профориентационная квест-игра «ПРОФИБУРГ»</vt:lpstr>
      <vt:lpstr>Профориентационная квест-игра «ПРОФИБУРГ»</vt:lpstr>
      <vt:lpstr>Профнавигатор </vt:lpstr>
      <vt:lpstr>Готовность к выбору профессии 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Психологические особенности адаптации учащихся 5-х классов</dc:title>
  <dc:creator>User</dc:creator>
  <cp:lastModifiedBy>Master</cp:lastModifiedBy>
  <cp:revision>226</cp:revision>
  <dcterms:created xsi:type="dcterms:W3CDTF">2003-11-02T06:16:46Z</dcterms:created>
  <dcterms:modified xsi:type="dcterms:W3CDTF">2016-09-26T18:37:54Z</dcterms:modified>
</cp:coreProperties>
</file>