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6" r:id="rId1"/>
  </p:sldMasterIdLst>
  <p:notesMasterIdLst>
    <p:notesMasterId r:id="rId38"/>
  </p:notesMasterIdLst>
  <p:sldIdLst>
    <p:sldId id="294" r:id="rId2"/>
    <p:sldId id="326" r:id="rId3"/>
    <p:sldId id="323" r:id="rId4"/>
    <p:sldId id="325" r:id="rId5"/>
    <p:sldId id="256" r:id="rId6"/>
    <p:sldId id="276" r:id="rId7"/>
    <p:sldId id="295" r:id="rId8"/>
    <p:sldId id="324" r:id="rId9"/>
    <p:sldId id="278" r:id="rId10"/>
    <p:sldId id="296" r:id="rId11"/>
    <p:sldId id="297" r:id="rId12"/>
    <p:sldId id="274" r:id="rId13"/>
    <p:sldId id="300" r:id="rId14"/>
    <p:sldId id="298" r:id="rId15"/>
    <p:sldId id="299" r:id="rId16"/>
    <p:sldId id="301" r:id="rId17"/>
    <p:sldId id="303" r:id="rId18"/>
    <p:sldId id="304" r:id="rId19"/>
    <p:sldId id="305" r:id="rId20"/>
    <p:sldId id="306" r:id="rId21"/>
    <p:sldId id="309" r:id="rId22"/>
    <p:sldId id="308" r:id="rId23"/>
    <p:sldId id="307" r:id="rId24"/>
    <p:sldId id="310" r:id="rId25"/>
    <p:sldId id="311" r:id="rId26"/>
    <p:sldId id="312" r:id="rId27"/>
    <p:sldId id="313" r:id="rId28"/>
    <p:sldId id="314" r:id="rId29"/>
    <p:sldId id="317" r:id="rId30"/>
    <p:sldId id="316" r:id="rId31"/>
    <p:sldId id="315" r:id="rId32"/>
    <p:sldId id="318" r:id="rId33"/>
    <p:sldId id="319" r:id="rId34"/>
    <p:sldId id="320" r:id="rId35"/>
    <p:sldId id="321" r:id="rId36"/>
    <p:sldId id="302" r:id="rId37"/>
  </p:sldIdLst>
  <p:sldSz cx="9144000" cy="6858000" type="screen4x3"/>
  <p:notesSz cx="6858000" cy="9144000"/>
  <p:embeddedFontLst>
    <p:embeddedFont>
      <p:font typeface="Arial Unicode MS" panose="020B0604020202020204" charset="-128"/>
      <p:regular r:id="rId39"/>
    </p:embeddedFont>
    <p:embeddedFont>
      <p:font typeface="Arkhive" panose="020B0603050302020204" pitchFamily="34" charset="0"/>
      <p:regular r:id="rId40"/>
    </p:embeddedFont>
    <p:embeddedFont>
      <p:font typeface="Bookman Old Style" panose="02050604050505020204" pitchFamily="18" charset="0"/>
      <p:regular r:id="rId41"/>
      <p:bold r:id="rId42"/>
      <p:italic r:id="rId43"/>
      <p:boldItalic r:id="rId44"/>
    </p:embeddedFont>
    <p:embeddedFont>
      <p:font typeface="Roboto" panose="02000000000000000000" pitchFamily="2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3E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9D904D-DB19-4F4A-A3C2-CAF19F413B94}" type="doc">
      <dgm:prSet loTypeId="urn:microsoft.com/office/officeart/2005/8/layout/hierarchy1" loCatId="hierarchy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22E9DC9-B7FE-4651-B8DD-713DC8E364DB}">
      <dgm:prSet phldrT="[Текст]"/>
      <dgm:spPr/>
      <dgm:t>
        <a:bodyPr/>
        <a:lstStyle/>
        <a:p>
          <a:r>
            <a:rPr lang="ru-RU" b="1" dirty="0"/>
            <a:t>ЭПС</a:t>
          </a:r>
        </a:p>
      </dgm:t>
    </dgm:pt>
    <dgm:pt modelId="{69FBB040-B9EC-4C78-94E4-524DD181ACEA}" type="parTrans" cxnId="{60476345-583D-469F-8199-AD8582C9371E}">
      <dgm:prSet/>
      <dgm:spPr/>
      <dgm:t>
        <a:bodyPr/>
        <a:lstStyle/>
        <a:p>
          <a:endParaRPr lang="ru-RU"/>
        </a:p>
      </dgm:t>
    </dgm:pt>
    <dgm:pt modelId="{10215AEC-5786-4E22-B52F-870C6B74F60E}" type="sibTrans" cxnId="{60476345-583D-469F-8199-AD8582C9371E}">
      <dgm:prSet/>
      <dgm:spPr/>
      <dgm:t>
        <a:bodyPr/>
        <a:lstStyle/>
        <a:p>
          <a:endParaRPr lang="ru-RU"/>
        </a:p>
      </dgm:t>
    </dgm:pt>
    <dgm:pt modelId="{B7EBDF4A-AB98-4D5F-89FD-C6136871776B}">
      <dgm:prSet phldrT="[Текст]"/>
      <dgm:spPr/>
      <dgm:t>
        <a:bodyPr/>
        <a:lstStyle/>
        <a:p>
          <a:r>
            <a:rPr lang="ru-RU" dirty="0"/>
            <a:t>Гладкая</a:t>
          </a:r>
        </a:p>
        <a:p>
          <a:r>
            <a:rPr lang="ru-RU" dirty="0"/>
            <a:t>без рибосом</a:t>
          </a:r>
        </a:p>
        <a:p>
          <a:endParaRPr lang="ru-RU" dirty="0"/>
        </a:p>
      </dgm:t>
    </dgm:pt>
    <dgm:pt modelId="{CBC985C7-A48C-4081-9E01-CE7B8E49FB87}" type="parTrans" cxnId="{2F512DDB-B79C-4C8B-B31A-166390C4EDCB}">
      <dgm:prSet/>
      <dgm:spPr/>
      <dgm:t>
        <a:bodyPr/>
        <a:lstStyle/>
        <a:p>
          <a:endParaRPr lang="ru-RU"/>
        </a:p>
      </dgm:t>
    </dgm:pt>
    <dgm:pt modelId="{86E43FE5-E27E-4C11-8969-975F9F8CF2D9}" type="sibTrans" cxnId="{2F512DDB-B79C-4C8B-B31A-166390C4EDCB}">
      <dgm:prSet/>
      <dgm:spPr/>
      <dgm:t>
        <a:bodyPr/>
        <a:lstStyle/>
        <a:p>
          <a:endParaRPr lang="ru-RU"/>
        </a:p>
      </dgm:t>
    </dgm:pt>
    <dgm:pt modelId="{C02A9463-074B-4701-9098-3C9328CD7B7F}">
      <dgm:prSet phldrT="[Текст]"/>
      <dgm:spPr/>
      <dgm:t>
        <a:bodyPr/>
        <a:lstStyle/>
        <a:p>
          <a:r>
            <a:rPr lang="ru-RU" dirty="0"/>
            <a:t>Шероховатая</a:t>
          </a:r>
        </a:p>
        <a:p>
          <a:r>
            <a:rPr lang="ru-RU" dirty="0"/>
            <a:t>с рибосомами</a:t>
          </a:r>
        </a:p>
      </dgm:t>
    </dgm:pt>
    <dgm:pt modelId="{17356F0F-0AD6-4533-A60E-AAD87D35C677}" type="parTrans" cxnId="{12027CEA-9FA1-4BE7-BACC-85BC10EC9A86}">
      <dgm:prSet/>
      <dgm:spPr/>
      <dgm:t>
        <a:bodyPr/>
        <a:lstStyle/>
        <a:p>
          <a:endParaRPr lang="ru-RU"/>
        </a:p>
      </dgm:t>
    </dgm:pt>
    <dgm:pt modelId="{FDD746CB-27F7-46D5-995C-221F4E9DC38C}" type="sibTrans" cxnId="{12027CEA-9FA1-4BE7-BACC-85BC10EC9A86}">
      <dgm:prSet/>
      <dgm:spPr/>
      <dgm:t>
        <a:bodyPr/>
        <a:lstStyle/>
        <a:p>
          <a:endParaRPr lang="ru-RU"/>
        </a:p>
      </dgm:t>
    </dgm:pt>
    <dgm:pt modelId="{82DBF477-1359-4EFF-A36A-A639417D6B68}" type="pres">
      <dgm:prSet presAssocID="{1B9D904D-DB19-4F4A-A3C2-CAF19F413B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1339C58-4676-4DB9-A944-880C7B9EDE5C}" type="pres">
      <dgm:prSet presAssocID="{A22E9DC9-B7FE-4651-B8DD-713DC8E364DB}" presName="hierRoot1" presStyleCnt="0"/>
      <dgm:spPr/>
    </dgm:pt>
    <dgm:pt modelId="{CDED92AC-B4F6-426D-B26C-AC62AFAEACD2}" type="pres">
      <dgm:prSet presAssocID="{A22E9DC9-B7FE-4651-B8DD-713DC8E364DB}" presName="composite" presStyleCnt="0"/>
      <dgm:spPr/>
    </dgm:pt>
    <dgm:pt modelId="{75AA0CFF-662B-48F1-BBDE-0231B1DECC69}" type="pres">
      <dgm:prSet presAssocID="{A22E9DC9-B7FE-4651-B8DD-713DC8E364DB}" presName="background" presStyleLbl="node0" presStyleIdx="0" presStyleCnt="1"/>
      <dgm:spPr/>
    </dgm:pt>
    <dgm:pt modelId="{90DCAB8A-63DF-4E0A-A2FA-1BDCCDF92570}" type="pres">
      <dgm:prSet presAssocID="{A22E9DC9-B7FE-4651-B8DD-713DC8E364DB}" presName="text" presStyleLbl="fgAcc0" presStyleIdx="0" presStyleCnt="1" custScaleY="54330" custLinFactNeighborX="721" custLinFactNeighborY="-20163">
        <dgm:presLayoutVars>
          <dgm:chPref val="3"/>
        </dgm:presLayoutVars>
      </dgm:prSet>
      <dgm:spPr/>
    </dgm:pt>
    <dgm:pt modelId="{F0BCBCC0-4B30-4244-AFF6-C477F6C85EE8}" type="pres">
      <dgm:prSet presAssocID="{A22E9DC9-B7FE-4651-B8DD-713DC8E364DB}" presName="hierChild2" presStyleCnt="0"/>
      <dgm:spPr/>
    </dgm:pt>
    <dgm:pt modelId="{2E088E72-10E0-469D-A16A-4A3C315218AE}" type="pres">
      <dgm:prSet presAssocID="{CBC985C7-A48C-4081-9E01-CE7B8E49FB87}" presName="Name10" presStyleLbl="parChTrans1D2" presStyleIdx="0" presStyleCnt="2"/>
      <dgm:spPr/>
    </dgm:pt>
    <dgm:pt modelId="{EB32417F-EA5C-47A6-953D-7FAAA5EA4196}" type="pres">
      <dgm:prSet presAssocID="{B7EBDF4A-AB98-4D5F-89FD-C6136871776B}" presName="hierRoot2" presStyleCnt="0"/>
      <dgm:spPr/>
    </dgm:pt>
    <dgm:pt modelId="{7437A27B-DE65-4811-92B4-20D0AE7D111C}" type="pres">
      <dgm:prSet presAssocID="{B7EBDF4A-AB98-4D5F-89FD-C6136871776B}" presName="composite2" presStyleCnt="0"/>
      <dgm:spPr/>
    </dgm:pt>
    <dgm:pt modelId="{2000EA62-2434-4262-BB40-3386F881A968}" type="pres">
      <dgm:prSet presAssocID="{B7EBDF4A-AB98-4D5F-89FD-C6136871776B}" presName="background2" presStyleLbl="node2" presStyleIdx="0" presStyleCnt="2"/>
      <dgm:spPr/>
    </dgm:pt>
    <dgm:pt modelId="{18DDE9EC-D24B-41DA-96F6-47E0C9D2BE41}" type="pres">
      <dgm:prSet presAssocID="{B7EBDF4A-AB98-4D5F-89FD-C6136871776B}" presName="text2" presStyleLbl="fgAcc2" presStyleIdx="0" presStyleCnt="2" custScaleX="117305">
        <dgm:presLayoutVars>
          <dgm:chPref val="3"/>
        </dgm:presLayoutVars>
      </dgm:prSet>
      <dgm:spPr/>
    </dgm:pt>
    <dgm:pt modelId="{1A8CE4F7-03E5-418B-BA3A-59C1F378B165}" type="pres">
      <dgm:prSet presAssocID="{B7EBDF4A-AB98-4D5F-89FD-C6136871776B}" presName="hierChild3" presStyleCnt="0"/>
      <dgm:spPr/>
    </dgm:pt>
    <dgm:pt modelId="{3D005505-4B71-4A98-B377-8B4B681005F8}" type="pres">
      <dgm:prSet presAssocID="{17356F0F-0AD6-4533-A60E-AAD87D35C677}" presName="Name10" presStyleLbl="parChTrans1D2" presStyleIdx="1" presStyleCnt="2"/>
      <dgm:spPr/>
    </dgm:pt>
    <dgm:pt modelId="{61C83BFA-03D9-42BB-88CB-602A363198A9}" type="pres">
      <dgm:prSet presAssocID="{C02A9463-074B-4701-9098-3C9328CD7B7F}" presName="hierRoot2" presStyleCnt="0"/>
      <dgm:spPr/>
    </dgm:pt>
    <dgm:pt modelId="{E5D8C985-0E91-4D68-8EED-E20795C1625B}" type="pres">
      <dgm:prSet presAssocID="{C02A9463-074B-4701-9098-3C9328CD7B7F}" presName="composite2" presStyleCnt="0"/>
      <dgm:spPr/>
    </dgm:pt>
    <dgm:pt modelId="{7909D429-FA4E-4924-A162-FE3BD290AA48}" type="pres">
      <dgm:prSet presAssocID="{C02A9463-074B-4701-9098-3C9328CD7B7F}" presName="background2" presStyleLbl="node2" presStyleIdx="1" presStyleCnt="2"/>
      <dgm:spPr/>
    </dgm:pt>
    <dgm:pt modelId="{A325C2CA-446D-40E0-A276-43BAE3059552}" type="pres">
      <dgm:prSet presAssocID="{C02A9463-074B-4701-9098-3C9328CD7B7F}" presName="text2" presStyleLbl="fgAcc2" presStyleIdx="1" presStyleCnt="2" custScaleX="120859">
        <dgm:presLayoutVars>
          <dgm:chPref val="3"/>
        </dgm:presLayoutVars>
      </dgm:prSet>
      <dgm:spPr/>
    </dgm:pt>
    <dgm:pt modelId="{4AC9AF49-887A-4A21-B0AC-5F0E2A7593F4}" type="pres">
      <dgm:prSet presAssocID="{C02A9463-074B-4701-9098-3C9328CD7B7F}" presName="hierChild3" presStyleCnt="0"/>
      <dgm:spPr/>
    </dgm:pt>
  </dgm:ptLst>
  <dgm:cxnLst>
    <dgm:cxn modelId="{C03C0525-A820-481F-8ACA-1184BC0C71CB}" type="presOf" srcId="{1B9D904D-DB19-4F4A-A3C2-CAF19F413B94}" destId="{82DBF477-1359-4EFF-A36A-A639417D6B68}" srcOrd="0" destOrd="0" presId="urn:microsoft.com/office/officeart/2005/8/layout/hierarchy1"/>
    <dgm:cxn modelId="{60476345-583D-469F-8199-AD8582C9371E}" srcId="{1B9D904D-DB19-4F4A-A3C2-CAF19F413B94}" destId="{A22E9DC9-B7FE-4651-B8DD-713DC8E364DB}" srcOrd="0" destOrd="0" parTransId="{69FBB040-B9EC-4C78-94E4-524DD181ACEA}" sibTransId="{10215AEC-5786-4E22-B52F-870C6B74F60E}"/>
    <dgm:cxn modelId="{B5906575-F68B-4718-8306-FB0F9239D6B2}" type="presOf" srcId="{B7EBDF4A-AB98-4D5F-89FD-C6136871776B}" destId="{18DDE9EC-D24B-41DA-96F6-47E0C9D2BE41}" srcOrd="0" destOrd="0" presId="urn:microsoft.com/office/officeart/2005/8/layout/hierarchy1"/>
    <dgm:cxn modelId="{BD746BA0-0D0E-4FC0-B75C-52C0700433C5}" type="presOf" srcId="{17356F0F-0AD6-4533-A60E-AAD87D35C677}" destId="{3D005505-4B71-4A98-B377-8B4B681005F8}" srcOrd="0" destOrd="0" presId="urn:microsoft.com/office/officeart/2005/8/layout/hierarchy1"/>
    <dgm:cxn modelId="{F16156C7-1542-4904-99C3-AD99FA2EEBE6}" type="presOf" srcId="{C02A9463-074B-4701-9098-3C9328CD7B7F}" destId="{A325C2CA-446D-40E0-A276-43BAE3059552}" srcOrd="0" destOrd="0" presId="urn:microsoft.com/office/officeart/2005/8/layout/hierarchy1"/>
    <dgm:cxn modelId="{936ED5CA-74AD-43E4-9B6C-9BF7FE0AB047}" type="presOf" srcId="{CBC985C7-A48C-4081-9E01-CE7B8E49FB87}" destId="{2E088E72-10E0-469D-A16A-4A3C315218AE}" srcOrd="0" destOrd="0" presId="urn:microsoft.com/office/officeart/2005/8/layout/hierarchy1"/>
    <dgm:cxn modelId="{41F905D0-27F4-472D-A783-CCE029958A72}" type="presOf" srcId="{A22E9DC9-B7FE-4651-B8DD-713DC8E364DB}" destId="{90DCAB8A-63DF-4E0A-A2FA-1BDCCDF92570}" srcOrd="0" destOrd="0" presId="urn:microsoft.com/office/officeart/2005/8/layout/hierarchy1"/>
    <dgm:cxn modelId="{2F512DDB-B79C-4C8B-B31A-166390C4EDCB}" srcId="{A22E9DC9-B7FE-4651-B8DD-713DC8E364DB}" destId="{B7EBDF4A-AB98-4D5F-89FD-C6136871776B}" srcOrd="0" destOrd="0" parTransId="{CBC985C7-A48C-4081-9E01-CE7B8E49FB87}" sibTransId="{86E43FE5-E27E-4C11-8969-975F9F8CF2D9}"/>
    <dgm:cxn modelId="{12027CEA-9FA1-4BE7-BACC-85BC10EC9A86}" srcId="{A22E9DC9-B7FE-4651-B8DD-713DC8E364DB}" destId="{C02A9463-074B-4701-9098-3C9328CD7B7F}" srcOrd="1" destOrd="0" parTransId="{17356F0F-0AD6-4533-A60E-AAD87D35C677}" sibTransId="{FDD746CB-27F7-46D5-995C-221F4E9DC38C}"/>
    <dgm:cxn modelId="{75C9ACA1-E6A4-4E2A-9CAA-7394D3003CCC}" type="presParOf" srcId="{82DBF477-1359-4EFF-A36A-A639417D6B68}" destId="{41339C58-4676-4DB9-A944-880C7B9EDE5C}" srcOrd="0" destOrd="0" presId="urn:microsoft.com/office/officeart/2005/8/layout/hierarchy1"/>
    <dgm:cxn modelId="{12E22B8E-4660-4F4E-B12D-10D505C7412C}" type="presParOf" srcId="{41339C58-4676-4DB9-A944-880C7B9EDE5C}" destId="{CDED92AC-B4F6-426D-B26C-AC62AFAEACD2}" srcOrd="0" destOrd="0" presId="urn:microsoft.com/office/officeart/2005/8/layout/hierarchy1"/>
    <dgm:cxn modelId="{B648D16F-7AED-456B-9D1C-11D5B7BA356D}" type="presParOf" srcId="{CDED92AC-B4F6-426D-B26C-AC62AFAEACD2}" destId="{75AA0CFF-662B-48F1-BBDE-0231B1DECC69}" srcOrd="0" destOrd="0" presId="urn:microsoft.com/office/officeart/2005/8/layout/hierarchy1"/>
    <dgm:cxn modelId="{C4498D66-7446-4603-ABB5-7DCA3F06F5E8}" type="presParOf" srcId="{CDED92AC-B4F6-426D-B26C-AC62AFAEACD2}" destId="{90DCAB8A-63DF-4E0A-A2FA-1BDCCDF92570}" srcOrd="1" destOrd="0" presId="urn:microsoft.com/office/officeart/2005/8/layout/hierarchy1"/>
    <dgm:cxn modelId="{28D8E27F-06B5-4741-8822-4232CD6FECBA}" type="presParOf" srcId="{41339C58-4676-4DB9-A944-880C7B9EDE5C}" destId="{F0BCBCC0-4B30-4244-AFF6-C477F6C85EE8}" srcOrd="1" destOrd="0" presId="urn:microsoft.com/office/officeart/2005/8/layout/hierarchy1"/>
    <dgm:cxn modelId="{E598AFC4-B147-46E3-BEF4-5FB098721B01}" type="presParOf" srcId="{F0BCBCC0-4B30-4244-AFF6-C477F6C85EE8}" destId="{2E088E72-10E0-469D-A16A-4A3C315218AE}" srcOrd="0" destOrd="0" presId="urn:microsoft.com/office/officeart/2005/8/layout/hierarchy1"/>
    <dgm:cxn modelId="{546169F8-69EF-432D-9F28-7D9FD61C02CE}" type="presParOf" srcId="{F0BCBCC0-4B30-4244-AFF6-C477F6C85EE8}" destId="{EB32417F-EA5C-47A6-953D-7FAAA5EA4196}" srcOrd="1" destOrd="0" presId="urn:microsoft.com/office/officeart/2005/8/layout/hierarchy1"/>
    <dgm:cxn modelId="{09237F77-3431-416D-9518-F7D924E51DB5}" type="presParOf" srcId="{EB32417F-EA5C-47A6-953D-7FAAA5EA4196}" destId="{7437A27B-DE65-4811-92B4-20D0AE7D111C}" srcOrd="0" destOrd="0" presId="urn:microsoft.com/office/officeart/2005/8/layout/hierarchy1"/>
    <dgm:cxn modelId="{49C2580A-16B2-441C-B329-2BB1DA531A6F}" type="presParOf" srcId="{7437A27B-DE65-4811-92B4-20D0AE7D111C}" destId="{2000EA62-2434-4262-BB40-3386F881A968}" srcOrd="0" destOrd="0" presId="urn:microsoft.com/office/officeart/2005/8/layout/hierarchy1"/>
    <dgm:cxn modelId="{78C1E641-AD3C-48C4-A308-F64789FC1FD4}" type="presParOf" srcId="{7437A27B-DE65-4811-92B4-20D0AE7D111C}" destId="{18DDE9EC-D24B-41DA-96F6-47E0C9D2BE41}" srcOrd="1" destOrd="0" presId="urn:microsoft.com/office/officeart/2005/8/layout/hierarchy1"/>
    <dgm:cxn modelId="{B64A96F4-A9D8-4DD2-9982-68996C2792B2}" type="presParOf" srcId="{EB32417F-EA5C-47A6-953D-7FAAA5EA4196}" destId="{1A8CE4F7-03E5-418B-BA3A-59C1F378B165}" srcOrd="1" destOrd="0" presId="urn:microsoft.com/office/officeart/2005/8/layout/hierarchy1"/>
    <dgm:cxn modelId="{073E80DC-DFDC-4EF8-8C23-E6248175972E}" type="presParOf" srcId="{F0BCBCC0-4B30-4244-AFF6-C477F6C85EE8}" destId="{3D005505-4B71-4A98-B377-8B4B681005F8}" srcOrd="2" destOrd="0" presId="urn:microsoft.com/office/officeart/2005/8/layout/hierarchy1"/>
    <dgm:cxn modelId="{6B7F4FE4-1DBF-464D-82D1-5A5DA8346525}" type="presParOf" srcId="{F0BCBCC0-4B30-4244-AFF6-C477F6C85EE8}" destId="{61C83BFA-03D9-42BB-88CB-602A363198A9}" srcOrd="3" destOrd="0" presId="urn:microsoft.com/office/officeart/2005/8/layout/hierarchy1"/>
    <dgm:cxn modelId="{8695A232-8071-4239-BDC3-074A9B3B68B2}" type="presParOf" srcId="{61C83BFA-03D9-42BB-88CB-602A363198A9}" destId="{E5D8C985-0E91-4D68-8EED-E20795C1625B}" srcOrd="0" destOrd="0" presId="urn:microsoft.com/office/officeart/2005/8/layout/hierarchy1"/>
    <dgm:cxn modelId="{D20F2E5D-AA41-4EAC-88C8-5000F3C64913}" type="presParOf" srcId="{E5D8C985-0E91-4D68-8EED-E20795C1625B}" destId="{7909D429-FA4E-4924-A162-FE3BD290AA48}" srcOrd="0" destOrd="0" presId="urn:microsoft.com/office/officeart/2005/8/layout/hierarchy1"/>
    <dgm:cxn modelId="{6BC4A06B-24CD-4141-98E2-B0DF3D88A235}" type="presParOf" srcId="{E5D8C985-0E91-4D68-8EED-E20795C1625B}" destId="{A325C2CA-446D-40E0-A276-43BAE3059552}" srcOrd="1" destOrd="0" presId="urn:microsoft.com/office/officeart/2005/8/layout/hierarchy1"/>
    <dgm:cxn modelId="{BBF9C80B-7E64-42C3-93DA-FDD7509B27E9}" type="presParOf" srcId="{61C83BFA-03D9-42BB-88CB-602A363198A9}" destId="{4AC9AF49-887A-4A21-B0AC-5F0E2A7593F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9D904D-DB19-4F4A-A3C2-CAF19F413B94}" type="doc">
      <dgm:prSet loTypeId="urn:microsoft.com/office/officeart/2005/8/layout/hierarchy1" loCatId="hierarchy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22E9DC9-B7FE-4651-B8DD-713DC8E364DB}">
      <dgm:prSet phldrT="[Текст]"/>
      <dgm:spPr/>
      <dgm:t>
        <a:bodyPr/>
        <a:lstStyle/>
        <a:p>
          <a:r>
            <a:rPr lang="ru-RU" b="1" dirty="0"/>
            <a:t>вакуоли</a:t>
          </a:r>
        </a:p>
      </dgm:t>
    </dgm:pt>
    <dgm:pt modelId="{69FBB040-B9EC-4C78-94E4-524DD181ACEA}" type="parTrans" cxnId="{60476345-583D-469F-8199-AD8582C9371E}">
      <dgm:prSet/>
      <dgm:spPr/>
      <dgm:t>
        <a:bodyPr/>
        <a:lstStyle/>
        <a:p>
          <a:endParaRPr lang="ru-RU"/>
        </a:p>
      </dgm:t>
    </dgm:pt>
    <dgm:pt modelId="{10215AEC-5786-4E22-B52F-870C6B74F60E}" type="sibTrans" cxnId="{60476345-583D-469F-8199-AD8582C9371E}">
      <dgm:prSet/>
      <dgm:spPr/>
      <dgm:t>
        <a:bodyPr/>
        <a:lstStyle/>
        <a:p>
          <a:endParaRPr lang="ru-RU"/>
        </a:p>
      </dgm:t>
    </dgm:pt>
    <dgm:pt modelId="{B7EBDF4A-AB98-4D5F-89FD-C6136871776B}">
      <dgm:prSet phldrT="[Текст]"/>
      <dgm:spPr/>
      <dgm:t>
        <a:bodyPr/>
        <a:lstStyle/>
        <a:p>
          <a:r>
            <a:rPr lang="ru-RU" dirty="0"/>
            <a:t>пищеварительные</a:t>
          </a:r>
        </a:p>
      </dgm:t>
    </dgm:pt>
    <dgm:pt modelId="{CBC985C7-A48C-4081-9E01-CE7B8E49FB87}" type="parTrans" cxnId="{2F512DDB-B79C-4C8B-B31A-166390C4EDCB}">
      <dgm:prSet/>
      <dgm:spPr/>
      <dgm:t>
        <a:bodyPr/>
        <a:lstStyle/>
        <a:p>
          <a:endParaRPr lang="ru-RU"/>
        </a:p>
      </dgm:t>
    </dgm:pt>
    <dgm:pt modelId="{86E43FE5-E27E-4C11-8969-975F9F8CF2D9}" type="sibTrans" cxnId="{2F512DDB-B79C-4C8B-B31A-166390C4EDCB}">
      <dgm:prSet/>
      <dgm:spPr/>
      <dgm:t>
        <a:bodyPr/>
        <a:lstStyle/>
        <a:p>
          <a:endParaRPr lang="ru-RU"/>
        </a:p>
      </dgm:t>
    </dgm:pt>
    <dgm:pt modelId="{C02A9463-074B-4701-9098-3C9328CD7B7F}">
      <dgm:prSet phldrT="[Текст]"/>
      <dgm:spPr/>
      <dgm:t>
        <a:bodyPr/>
        <a:lstStyle/>
        <a:p>
          <a:r>
            <a:rPr lang="ru-RU" dirty="0"/>
            <a:t>сократительные</a:t>
          </a:r>
        </a:p>
      </dgm:t>
    </dgm:pt>
    <dgm:pt modelId="{17356F0F-0AD6-4533-A60E-AAD87D35C677}" type="parTrans" cxnId="{12027CEA-9FA1-4BE7-BACC-85BC10EC9A86}">
      <dgm:prSet/>
      <dgm:spPr/>
      <dgm:t>
        <a:bodyPr/>
        <a:lstStyle/>
        <a:p>
          <a:endParaRPr lang="ru-RU"/>
        </a:p>
      </dgm:t>
    </dgm:pt>
    <dgm:pt modelId="{FDD746CB-27F7-46D5-995C-221F4E9DC38C}" type="sibTrans" cxnId="{12027CEA-9FA1-4BE7-BACC-85BC10EC9A86}">
      <dgm:prSet/>
      <dgm:spPr/>
      <dgm:t>
        <a:bodyPr/>
        <a:lstStyle/>
        <a:p>
          <a:endParaRPr lang="ru-RU"/>
        </a:p>
      </dgm:t>
    </dgm:pt>
    <dgm:pt modelId="{82DBF477-1359-4EFF-A36A-A639417D6B68}" type="pres">
      <dgm:prSet presAssocID="{1B9D904D-DB19-4F4A-A3C2-CAF19F413B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1339C58-4676-4DB9-A944-880C7B9EDE5C}" type="pres">
      <dgm:prSet presAssocID="{A22E9DC9-B7FE-4651-B8DD-713DC8E364DB}" presName="hierRoot1" presStyleCnt="0"/>
      <dgm:spPr/>
    </dgm:pt>
    <dgm:pt modelId="{CDED92AC-B4F6-426D-B26C-AC62AFAEACD2}" type="pres">
      <dgm:prSet presAssocID="{A22E9DC9-B7FE-4651-B8DD-713DC8E364DB}" presName="composite" presStyleCnt="0"/>
      <dgm:spPr/>
    </dgm:pt>
    <dgm:pt modelId="{75AA0CFF-662B-48F1-BBDE-0231B1DECC69}" type="pres">
      <dgm:prSet presAssocID="{A22E9DC9-B7FE-4651-B8DD-713DC8E364DB}" presName="background" presStyleLbl="node0" presStyleIdx="0" presStyleCnt="1"/>
      <dgm:spPr/>
    </dgm:pt>
    <dgm:pt modelId="{90DCAB8A-63DF-4E0A-A2FA-1BDCCDF92570}" type="pres">
      <dgm:prSet presAssocID="{A22E9DC9-B7FE-4651-B8DD-713DC8E364DB}" presName="text" presStyleLbl="fgAcc0" presStyleIdx="0" presStyleCnt="1" custScaleY="54330" custLinFactNeighborX="721" custLinFactNeighborY="-20163">
        <dgm:presLayoutVars>
          <dgm:chPref val="3"/>
        </dgm:presLayoutVars>
      </dgm:prSet>
      <dgm:spPr/>
    </dgm:pt>
    <dgm:pt modelId="{F0BCBCC0-4B30-4244-AFF6-C477F6C85EE8}" type="pres">
      <dgm:prSet presAssocID="{A22E9DC9-B7FE-4651-B8DD-713DC8E364DB}" presName="hierChild2" presStyleCnt="0"/>
      <dgm:spPr/>
    </dgm:pt>
    <dgm:pt modelId="{2E088E72-10E0-469D-A16A-4A3C315218AE}" type="pres">
      <dgm:prSet presAssocID="{CBC985C7-A48C-4081-9E01-CE7B8E49FB87}" presName="Name10" presStyleLbl="parChTrans1D2" presStyleIdx="0" presStyleCnt="2"/>
      <dgm:spPr/>
    </dgm:pt>
    <dgm:pt modelId="{EB32417F-EA5C-47A6-953D-7FAAA5EA4196}" type="pres">
      <dgm:prSet presAssocID="{B7EBDF4A-AB98-4D5F-89FD-C6136871776B}" presName="hierRoot2" presStyleCnt="0"/>
      <dgm:spPr/>
    </dgm:pt>
    <dgm:pt modelId="{7437A27B-DE65-4811-92B4-20D0AE7D111C}" type="pres">
      <dgm:prSet presAssocID="{B7EBDF4A-AB98-4D5F-89FD-C6136871776B}" presName="composite2" presStyleCnt="0"/>
      <dgm:spPr/>
    </dgm:pt>
    <dgm:pt modelId="{2000EA62-2434-4262-BB40-3386F881A968}" type="pres">
      <dgm:prSet presAssocID="{B7EBDF4A-AB98-4D5F-89FD-C6136871776B}" presName="background2" presStyleLbl="node2" presStyleIdx="0" presStyleCnt="2"/>
      <dgm:spPr/>
    </dgm:pt>
    <dgm:pt modelId="{18DDE9EC-D24B-41DA-96F6-47E0C9D2BE41}" type="pres">
      <dgm:prSet presAssocID="{B7EBDF4A-AB98-4D5F-89FD-C6136871776B}" presName="text2" presStyleLbl="fgAcc2" presStyleIdx="0" presStyleCnt="2" custScaleX="117305">
        <dgm:presLayoutVars>
          <dgm:chPref val="3"/>
        </dgm:presLayoutVars>
      </dgm:prSet>
      <dgm:spPr/>
    </dgm:pt>
    <dgm:pt modelId="{1A8CE4F7-03E5-418B-BA3A-59C1F378B165}" type="pres">
      <dgm:prSet presAssocID="{B7EBDF4A-AB98-4D5F-89FD-C6136871776B}" presName="hierChild3" presStyleCnt="0"/>
      <dgm:spPr/>
    </dgm:pt>
    <dgm:pt modelId="{3D005505-4B71-4A98-B377-8B4B681005F8}" type="pres">
      <dgm:prSet presAssocID="{17356F0F-0AD6-4533-A60E-AAD87D35C677}" presName="Name10" presStyleLbl="parChTrans1D2" presStyleIdx="1" presStyleCnt="2"/>
      <dgm:spPr/>
    </dgm:pt>
    <dgm:pt modelId="{61C83BFA-03D9-42BB-88CB-602A363198A9}" type="pres">
      <dgm:prSet presAssocID="{C02A9463-074B-4701-9098-3C9328CD7B7F}" presName="hierRoot2" presStyleCnt="0"/>
      <dgm:spPr/>
    </dgm:pt>
    <dgm:pt modelId="{E5D8C985-0E91-4D68-8EED-E20795C1625B}" type="pres">
      <dgm:prSet presAssocID="{C02A9463-074B-4701-9098-3C9328CD7B7F}" presName="composite2" presStyleCnt="0"/>
      <dgm:spPr/>
    </dgm:pt>
    <dgm:pt modelId="{7909D429-FA4E-4924-A162-FE3BD290AA48}" type="pres">
      <dgm:prSet presAssocID="{C02A9463-074B-4701-9098-3C9328CD7B7F}" presName="background2" presStyleLbl="node2" presStyleIdx="1" presStyleCnt="2"/>
      <dgm:spPr/>
    </dgm:pt>
    <dgm:pt modelId="{A325C2CA-446D-40E0-A276-43BAE3059552}" type="pres">
      <dgm:prSet presAssocID="{C02A9463-074B-4701-9098-3C9328CD7B7F}" presName="text2" presStyleLbl="fgAcc2" presStyleIdx="1" presStyleCnt="2" custScaleX="120859">
        <dgm:presLayoutVars>
          <dgm:chPref val="3"/>
        </dgm:presLayoutVars>
      </dgm:prSet>
      <dgm:spPr/>
    </dgm:pt>
    <dgm:pt modelId="{4AC9AF49-887A-4A21-B0AC-5F0E2A7593F4}" type="pres">
      <dgm:prSet presAssocID="{C02A9463-074B-4701-9098-3C9328CD7B7F}" presName="hierChild3" presStyleCnt="0"/>
      <dgm:spPr/>
    </dgm:pt>
  </dgm:ptLst>
  <dgm:cxnLst>
    <dgm:cxn modelId="{C03C0525-A820-481F-8ACA-1184BC0C71CB}" type="presOf" srcId="{1B9D904D-DB19-4F4A-A3C2-CAF19F413B94}" destId="{82DBF477-1359-4EFF-A36A-A639417D6B68}" srcOrd="0" destOrd="0" presId="urn:microsoft.com/office/officeart/2005/8/layout/hierarchy1"/>
    <dgm:cxn modelId="{60476345-583D-469F-8199-AD8582C9371E}" srcId="{1B9D904D-DB19-4F4A-A3C2-CAF19F413B94}" destId="{A22E9DC9-B7FE-4651-B8DD-713DC8E364DB}" srcOrd="0" destOrd="0" parTransId="{69FBB040-B9EC-4C78-94E4-524DD181ACEA}" sibTransId="{10215AEC-5786-4E22-B52F-870C6B74F60E}"/>
    <dgm:cxn modelId="{B5906575-F68B-4718-8306-FB0F9239D6B2}" type="presOf" srcId="{B7EBDF4A-AB98-4D5F-89FD-C6136871776B}" destId="{18DDE9EC-D24B-41DA-96F6-47E0C9D2BE41}" srcOrd="0" destOrd="0" presId="urn:microsoft.com/office/officeart/2005/8/layout/hierarchy1"/>
    <dgm:cxn modelId="{BD746BA0-0D0E-4FC0-B75C-52C0700433C5}" type="presOf" srcId="{17356F0F-0AD6-4533-A60E-AAD87D35C677}" destId="{3D005505-4B71-4A98-B377-8B4B681005F8}" srcOrd="0" destOrd="0" presId="urn:microsoft.com/office/officeart/2005/8/layout/hierarchy1"/>
    <dgm:cxn modelId="{F16156C7-1542-4904-99C3-AD99FA2EEBE6}" type="presOf" srcId="{C02A9463-074B-4701-9098-3C9328CD7B7F}" destId="{A325C2CA-446D-40E0-A276-43BAE3059552}" srcOrd="0" destOrd="0" presId="urn:microsoft.com/office/officeart/2005/8/layout/hierarchy1"/>
    <dgm:cxn modelId="{936ED5CA-74AD-43E4-9B6C-9BF7FE0AB047}" type="presOf" srcId="{CBC985C7-A48C-4081-9E01-CE7B8E49FB87}" destId="{2E088E72-10E0-469D-A16A-4A3C315218AE}" srcOrd="0" destOrd="0" presId="urn:microsoft.com/office/officeart/2005/8/layout/hierarchy1"/>
    <dgm:cxn modelId="{41F905D0-27F4-472D-A783-CCE029958A72}" type="presOf" srcId="{A22E9DC9-B7FE-4651-B8DD-713DC8E364DB}" destId="{90DCAB8A-63DF-4E0A-A2FA-1BDCCDF92570}" srcOrd="0" destOrd="0" presId="urn:microsoft.com/office/officeart/2005/8/layout/hierarchy1"/>
    <dgm:cxn modelId="{2F512DDB-B79C-4C8B-B31A-166390C4EDCB}" srcId="{A22E9DC9-B7FE-4651-B8DD-713DC8E364DB}" destId="{B7EBDF4A-AB98-4D5F-89FD-C6136871776B}" srcOrd="0" destOrd="0" parTransId="{CBC985C7-A48C-4081-9E01-CE7B8E49FB87}" sibTransId="{86E43FE5-E27E-4C11-8969-975F9F8CF2D9}"/>
    <dgm:cxn modelId="{12027CEA-9FA1-4BE7-BACC-85BC10EC9A86}" srcId="{A22E9DC9-B7FE-4651-B8DD-713DC8E364DB}" destId="{C02A9463-074B-4701-9098-3C9328CD7B7F}" srcOrd="1" destOrd="0" parTransId="{17356F0F-0AD6-4533-A60E-AAD87D35C677}" sibTransId="{FDD746CB-27F7-46D5-995C-221F4E9DC38C}"/>
    <dgm:cxn modelId="{75C9ACA1-E6A4-4E2A-9CAA-7394D3003CCC}" type="presParOf" srcId="{82DBF477-1359-4EFF-A36A-A639417D6B68}" destId="{41339C58-4676-4DB9-A944-880C7B9EDE5C}" srcOrd="0" destOrd="0" presId="urn:microsoft.com/office/officeart/2005/8/layout/hierarchy1"/>
    <dgm:cxn modelId="{12E22B8E-4660-4F4E-B12D-10D505C7412C}" type="presParOf" srcId="{41339C58-4676-4DB9-A944-880C7B9EDE5C}" destId="{CDED92AC-B4F6-426D-B26C-AC62AFAEACD2}" srcOrd="0" destOrd="0" presId="urn:microsoft.com/office/officeart/2005/8/layout/hierarchy1"/>
    <dgm:cxn modelId="{B648D16F-7AED-456B-9D1C-11D5B7BA356D}" type="presParOf" srcId="{CDED92AC-B4F6-426D-B26C-AC62AFAEACD2}" destId="{75AA0CFF-662B-48F1-BBDE-0231B1DECC69}" srcOrd="0" destOrd="0" presId="urn:microsoft.com/office/officeart/2005/8/layout/hierarchy1"/>
    <dgm:cxn modelId="{C4498D66-7446-4603-ABB5-7DCA3F06F5E8}" type="presParOf" srcId="{CDED92AC-B4F6-426D-B26C-AC62AFAEACD2}" destId="{90DCAB8A-63DF-4E0A-A2FA-1BDCCDF92570}" srcOrd="1" destOrd="0" presId="urn:microsoft.com/office/officeart/2005/8/layout/hierarchy1"/>
    <dgm:cxn modelId="{28D8E27F-06B5-4741-8822-4232CD6FECBA}" type="presParOf" srcId="{41339C58-4676-4DB9-A944-880C7B9EDE5C}" destId="{F0BCBCC0-4B30-4244-AFF6-C477F6C85EE8}" srcOrd="1" destOrd="0" presId="urn:microsoft.com/office/officeart/2005/8/layout/hierarchy1"/>
    <dgm:cxn modelId="{E598AFC4-B147-46E3-BEF4-5FB098721B01}" type="presParOf" srcId="{F0BCBCC0-4B30-4244-AFF6-C477F6C85EE8}" destId="{2E088E72-10E0-469D-A16A-4A3C315218AE}" srcOrd="0" destOrd="0" presId="urn:microsoft.com/office/officeart/2005/8/layout/hierarchy1"/>
    <dgm:cxn modelId="{546169F8-69EF-432D-9F28-7D9FD61C02CE}" type="presParOf" srcId="{F0BCBCC0-4B30-4244-AFF6-C477F6C85EE8}" destId="{EB32417F-EA5C-47A6-953D-7FAAA5EA4196}" srcOrd="1" destOrd="0" presId="urn:microsoft.com/office/officeart/2005/8/layout/hierarchy1"/>
    <dgm:cxn modelId="{09237F77-3431-416D-9518-F7D924E51DB5}" type="presParOf" srcId="{EB32417F-EA5C-47A6-953D-7FAAA5EA4196}" destId="{7437A27B-DE65-4811-92B4-20D0AE7D111C}" srcOrd="0" destOrd="0" presId="urn:microsoft.com/office/officeart/2005/8/layout/hierarchy1"/>
    <dgm:cxn modelId="{49C2580A-16B2-441C-B329-2BB1DA531A6F}" type="presParOf" srcId="{7437A27B-DE65-4811-92B4-20D0AE7D111C}" destId="{2000EA62-2434-4262-BB40-3386F881A968}" srcOrd="0" destOrd="0" presId="urn:microsoft.com/office/officeart/2005/8/layout/hierarchy1"/>
    <dgm:cxn modelId="{78C1E641-AD3C-48C4-A308-F64789FC1FD4}" type="presParOf" srcId="{7437A27B-DE65-4811-92B4-20D0AE7D111C}" destId="{18DDE9EC-D24B-41DA-96F6-47E0C9D2BE41}" srcOrd="1" destOrd="0" presId="urn:microsoft.com/office/officeart/2005/8/layout/hierarchy1"/>
    <dgm:cxn modelId="{B64A96F4-A9D8-4DD2-9982-68996C2792B2}" type="presParOf" srcId="{EB32417F-EA5C-47A6-953D-7FAAA5EA4196}" destId="{1A8CE4F7-03E5-418B-BA3A-59C1F378B165}" srcOrd="1" destOrd="0" presId="urn:microsoft.com/office/officeart/2005/8/layout/hierarchy1"/>
    <dgm:cxn modelId="{073E80DC-DFDC-4EF8-8C23-E6248175972E}" type="presParOf" srcId="{F0BCBCC0-4B30-4244-AFF6-C477F6C85EE8}" destId="{3D005505-4B71-4A98-B377-8B4B681005F8}" srcOrd="2" destOrd="0" presId="urn:microsoft.com/office/officeart/2005/8/layout/hierarchy1"/>
    <dgm:cxn modelId="{6B7F4FE4-1DBF-464D-82D1-5A5DA8346525}" type="presParOf" srcId="{F0BCBCC0-4B30-4244-AFF6-C477F6C85EE8}" destId="{61C83BFA-03D9-42BB-88CB-602A363198A9}" srcOrd="3" destOrd="0" presId="urn:microsoft.com/office/officeart/2005/8/layout/hierarchy1"/>
    <dgm:cxn modelId="{8695A232-8071-4239-BDC3-074A9B3B68B2}" type="presParOf" srcId="{61C83BFA-03D9-42BB-88CB-602A363198A9}" destId="{E5D8C985-0E91-4D68-8EED-E20795C1625B}" srcOrd="0" destOrd="0" presId="urn:microsoft.com/office/officeart/2005/8/layout/hierarchy1"/>
    <dgm:cxn modelId="{D20F2E5D-AA41-4EAC-88C8-5000F3C64913}" type="presParOf" srcId="{E5D8C985-0E91-4D68-8EED-E20795C1625B}" destId="{7909D429-FA4E-4924-A162-FE3BD290AA48}" srcOrd="0" destOrd="0" presId="urn:microsoft.com/office/officeart/2005/8/layout/hierarchy1"/>
    <dgm:cxn modelId="{6BC4A06B-24CD-4141-98E2-B0DF3D88A235}" type="presParOf" srcId="{E5D8C985-0E91-4D68-8EED-E20795C1625B}" destId="{A325C2CA-446D-40E0-A276-43BAE3059552}" srcOrd="1" destOrd="0" presId="urn:microsoft.com/office/officeart/2005/8/layout/hierarchy1"/>
    <dgm:cxn modelId="{BBF9C80B-7E64-42C3-93DA-FDD7509B27E9}" type="presParOf" srcId="{61C83BFA-03D9-42BB-88CB-602A363198A9}" destId="{4AC9AF49-887A-4A21-B0AC-5F0E2A7593F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05505-4B71-4A98-B377-8B4B681005F8}">
      <dsp:nvSpPr>
        <dsp:cNvPr id="0" name=""/>
        <dsp:cNvSpPr/>
      </dsp:nvSpPr>
      <dsp:spPr>
        <a:xfrm>
          <a:off x="2753309" y="450725"/>
          <a:ext cx="1299668" cy="746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2464"/>
              </a:lnTo>
              <a:lnTo>
                <a:pt x="1299668" y="572464"/>
              </a:lnTo>
              <a:lnTo>
                <a:pt x="1299668" y="74684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088E72-10E0-469D-A16A-4A3C315218AE}">
      <dsp:nvSpPr>
        <dsp:cNvPr id="0" name=""/>
        <dsp:cNvSpPr/>
      </dsp:nvSpPr>
      <dsp:spPr>
        <a:xfrm>
          <a:off x="1393046" y="450725"/>
          <a:ext cx="1360263" cy="746849"/>
        </a:xfrm>
        <a:custGeom>
          <a:avLst/>
          <a:gdLst/>
          <a:ahLst/>
          <a:cxnLst/>
          <a:rect l="0" t="0" r="0" b="0"/>
          <a:pathLst>
            <a:path>
              <a:moveTo>
                <a:pt x="1360263" y="0"/>
              </a:moveTo>
              <a:lnTo>
                <a:pt x="1360263" y="572464"/>
              </a:lnTo>
              <a:lnTo>
                <a:pt x="0" y="572464"/>
              </a:lnTo>
              <a:lnTo>
                <a:pt x="0" y="74684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A0CFF-662B-48F1-BBDE-0231B1DECC69}">
      <dsp:nvSpPr>
        <dsp:cNvPr id="0" name=""/>
        <dsp:cNvSpPr/>
      </dsp:nvSpPr>
      <dsp:spPr>
        <a:xfrm>
          <a:off x="1812102" y="-198699"/>
          <a:ext cx="1882414" cy="6494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DCAB8A-63DF-4E0A-A2FA-1BDCCDF92570}">
      <dsp:nvSpPr>
        <dsp:cNvPr id="0" name=""/>
        <dsp:cNvSpPr/>
      </dsp:nvSpPr>
      <dsp:spPr>
        <a:xfrm>
          <a:off x="2021259" y="0"/>
          <a:ext cx="1882414" cy="6494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ЭПС</a:t>
          </a:r>
        </a:p>
      </dsp:txBody>
      <dsp:txXfrm>
        <a:off x="2040280" y="19021"/>
        <a:ext cx="1844372" cy="611382"/>
      </dsp:txXfrm>
    </dsp:sp>
    <dsp:sp modelId="{2000EA62-2434-4262-BB40-3386F881A968}">
      <dsp:nvSpPr>
        <dsp:cNvPr id="0" name=""/>
        <dsp:cNvSpPr/>
      </dsp:nvSpPr>
      <dsp:spPr>
        <a:xfrm>
          <a:off x="288962" y="1197574"/>
          <a:ext cx="2208166" cy="11953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8DDE9EC-D24B-41DA-96F6-47E0C9D2BE41}">
      <dsp:nvSpPr>
        <dsp:cNvPr id="0" name=""/>
        <dsp:cNvSpPr/>
      </dsp:nvSpPr>
      <dsp:spPr>
        <a:xfrm>
          <a:off x="498119" y="1396273"/>
          <a:ext cx="2208166" cy="11953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Гладкая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без рибосом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 dirty="0"/>
        </a:p>
      </dsp:txBody>
      <dsp:txXfrm>
        <a:off x="533129" y="1431283"/>
        <a:ext cx="2138146" cy="1125313"/>
      </dsp:txXfrm>
    </dsp:sp>
    <dsp:sp modelId="{7909D429-FA4E-4924-A162-FE3BD290AA48}">
      <dsp:nvSpPr>
        <dsp:cNvPr id="0" name=""/>
        <dsp:cNvSpPr/>
      </dsp:nvSpPr>
      <dsp:spPr>
        <a:xfrm>
          <a:off x="2915444" y="1197574"/>
          <a:ext cx="2275067" cy="11953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325C2CA-446D-40E0-A276-43BAE3059552}">
      <dsp:nvSpPr>
        <dsp:cNvPr id="0" name=""/>
        <dsp:cNvSpPr/>
      </dsp:nvSpPr>
      <dsp:spPr>
        <a:xfrm>
          <a:off x="3124601" y="1396273"/>
          <a:ext cx="2275067" cy="11953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Шероховатая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 рибосомами</a:t>
          </a:r>
        </a:p>
      </dsp:txBody>
      <dsp:txXfrm>
        <a:off x="3159611" y="1431283"/>
        <a:ext cx="2205047" cy="11253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05505-4B71-4A98-B377-8B4B681005F8}">
      <dsp:nvSpPr>
        <dsp:cNvPr id="0" name=""/>
        <dsp:cNvSpPr/>
      </dsp:nvSpPr>
      <dsp:spPr>
        <a:xfrm>
          <a:off x="2753309" y="450725"/>
          <a:ext cx="1299668" cy="746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2464"/>
              </a:lnTo>
              <a:lnTo>
                <a:pt x="1299668" y="572464"/>
              </a:lnTo>
              <a:lnTo>
                <a:pt x="1299668" y="74684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088E72-10E0-469D-A16A-4A3C315218AE}">
      <dsp:nvSpPr>
        <dsp:cNvPr id="0" name=""/>
        <dsp:cNvSpPr/>
      </dsp:nvSpPr>
      <dsp:spPr>
        <a:xfrm>
          <a:off x="1393046" y="450725"/>
          <a:ext cx="1360263" cy="746849"/>
        </a:xfrm>
        <a:custGeom>
          <a:avLst/>
          <a:gdLst/>
          <a:ahLst/>
          <a:cxnLst/>
          <a:rect l="0" t="0" r="0" b="0"/>
          <a:pathLst>
            <a:path>
              <a:moveTo>
                <a:pt x="1360263" y="0"/>
              </a:moveTo>
              <a:lnTo>
                <a:pt x="1360263" y="572464"/>
              </a:lnTo>
              <a:lnTo>
                <a:pt x="0" y="572464"/>
              </a:lnTo>
              <a:lnTo>
                <a:pt x="0" y="74684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A0CFF-662B-48F1-BBDE-0231B1DECC69}">
      <dsp:nvSpPr>
        <dsp:cNvPr id="0" name=""/>
        <dsp:cNvSpPr/>
      </dsp:nvSpPr>
      <dsp:spPr>
        <a:xfrm>
          <a:off x="1812102" y="-198699"/>
          <a:ext cx="1882414" cy="6494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DCAB8A-63DF-4E0A-A2FA-1BDCCDF92570}">
      <dsp:nvSpPr>
        <dsp:cNvPr id="0" name=""/>
        <dsp:cNvSpPr/>
      </dsp:nvSpPr>
      <dsp:spPr>
        <a:xfrm>
          <a:off x="2021259" y="0"/>
          <a:ext cx="1882414" cy="649424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вакуоли</a:t>
          </a:r>
        </a:p>
      </dsp:txBody>
      <dsp:txXfrm>
        <a:off x="2040280" y="19021"/>
        <a:ext cx="1844372" cy="611382"/>
      </dsp:txXfrm>
    </dsp:sp>
    <dsp:sp modelId="{2000EA62-2434-4262-BB40-3386F881A968}">
      <dsp:nvSpPr>
        <dsp:cNvPr id="0" name=""/>
        <dsp:cNvSpPr/>
      </dsp:nvSpPr>
      <dsp:spPr>
        <a:xfrm>
          <a:off x="288962" y="1197574"/>
          <a:ext cx="2208166" cy="11953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8DDE9EC-D24B-41DA-96F6-47E0C9D2BE41}">
      <dsp:nvSpPr>
        <dsp:cNvPr id="0" name=""/>
        <dsp:cNvSpPr/>
      </dsp:nvSpPr>
      <dsp:spPr>
        <a:xfrm>
          <a:off x="498119" y="1396273"/>
          <a:ext cx="2208166" cy="11953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пищеварительные</a:t>
          </a:r>
        </a:p>
      </dsp:txBody>
      <dsp:txXfrm>
        <a:off x="533129" y="1431283"/>
        <a:ext cx="2138146" cy="1125313"/>
      </dsp:txXfrm>
    </dsp:sp>
    <dsp:sp modelId="{7909D429-FA4E-4924-A162-FE3BD290AA48}">
      <dsp:nvSpPr>
        <dsp:cNvPr id="0" name=""/>
        <dsp:cNvSpPr/>
      </dsp:nvSpPr>
      <dsp:spPr>
        <a:xfrm>
          <a:off x="2915444" y="1197574"/>
          <a:ext cx="2275067" cy="11953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325C2CA-446D-40E0-A276-43BAE3059552}">
      <dsp:nvSpPr>
        <dsp:cNvPr id="0" name=""/>
        <dsp:cNvSpPr/>
      </dsp:nvSpPr>
      <dsp:spPr>
        <a:xfrm>
          <a:off x="3124601" y="1396273"/>
          <a:ext cx="2275067" cy="119533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сократительные</a:t>
          </a:r>
        </a:p>
      </dsp:txBody>
      <dsp:txXfrm>
        <a:off x="3159611" y="1431283"/>
        <a:ext cx="2205047" cy="11253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4C5A1-6C63-4407-AF51-DD8E53E2C3EF}" type="datetimeFigureOut">
              <a:rPr lang="ru-RU" smtClean="0"/>
              <a:t>07.12.2025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4C498-7931-4E76-9265-F631C969C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645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816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221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85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66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094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476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01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288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91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158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813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576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192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820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166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16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386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43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886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35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90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2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85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899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027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B49EA-063C-42B4-A387-BF033CDDA3A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011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0" name="Oval 38"/>
          <p:cNvSpPr>
            <a:spLocks noChangeArrowheads="1"/>
          </p:cNvSpPr>
          <p:nvPr/>
        </p:nvSpPr>
        <p:spPr bwMode="gray">
          <a:xfrm>
            <a:off x="398841" y="368300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Oval 40" descr="a"/>
          <p:cNvSpPr>
            <a:spLocks noChangeArrowheads="1"/>
          </p:cNvSpPr>
          <p:nvPr/>
        </p:nvSpPr>
        <p:spPr bwMode="gray">
          <a:xfrm>
            <a:off x="1258887" y="1927745"/>
            <a:ext cx="2593033" cy="279739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3" name="Oval 41" descr="b"/>
          <p:cNvSpPr>
            <a:spLocks noChangeArrowheads="1"/>
          </p:cNvSpPr>
          <p:nvPr/>
        </p:nvSpPr>
        <p:spPr bwMode="gray">
          <a:xfrm>
            <a:off x="56490" y="1374465"/>
            <a:ext cx="1720581" cy="1807939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Oval 42" descr="d"/>
          <p:cNvSpPr>
            <a:spLocks noChangeArrowheads="1"/>
          </p:cNvSpPr>
          <p:nvPr/>
        </p:nvSpPr>
        <p:spPr bwMode="gray">
          <a:xfrm>
            <a:off x="916780" y="289105"/>
            <a:ext cx="1488014" cy="129909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2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15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Oval 44" descr="c"/>
          <p:cNvSpPr>
            <a:spLocks noChangeArrowheads="1"/>
          </p:cNvSpPr>
          <p:nvPr/>
        </p:nvSpPr>
        <p:spPr bwMode="gray">
          <a:xfrm>
            <a:off x="3347863" y="3501008"/>
            <a:ext cx="2087737" cy="201622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Oval 42" descr="d"/>
          <p:cNvSpPr>
            <a:spLocks noChangeArrowheads="1"/>
          </p:cNvSpPr>
          <p:nvPr userDrawn="1"/>
        </p:nvSpPr>
        <p:spPr bwMode="gray">
          <a:xfrm>
            <a:off x="315460" y="3726528"/>
            <a:ext cx="1592244" cy="129909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2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50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838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609600"/>
            <a:ext cx="6019800" cy="487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43A5D8C-2B29-4E27-855E-7852A59F16E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A3561C-3F51-4685-BC08-5A9813D30542}" type="datetimeFigureOut">
              <a:rPr lang="ru-RU" smtClean="0"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843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A3561C-3F51-4685-BC08-5A9813D30542}" type="datetimeFigureOut">
              <a:rPr lang="ru-RU" smtClean="0"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43A5D8C-2B29-4E27-855E-7852A59F16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319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09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4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09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01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35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034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97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19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549275"/>
            <a:ext cx="9144000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1" name="Oval 107" descr="b"/>
          <p:cNvSpPr>
            <a:spLocks noChangeArrowheads="1"/>
          </p:cNvSpPr>
          <p:nvPr/>
        </p:nvSpPr>
        <p:spPr bwMode="gray">
          <a:xfrm>
            <a:off x="1116013" y="58738"/>
            <a:ext cx="865187" cy="892175"/>
          </a:xfrm>
          <a:prstGeom prst="ellipse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2" name="Oval 108" descr="c"/>
          <p:cNvSpPr>
            <a:spLocks noChangeArrowheads="1"/>
          </p:cNvSpPr>
          <p:nvPr/>
        </p:nvSpPr>
        <p:spPr bwMode="gray">
          <a:xfrm>
            <a:off x="8101013" y="106363"/>
            <a:ext cx="790575" cy="830262"/>
          </a:xfrm>
          <a:prstGeom prst="ellipse">
            <a:avLst/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3" name="Oval 109" descr="a"/>
          <p:cNvSpPr>
            <a:spLocks noChangeArrowheads="1"/>
          </p:cNvSpPr>
          <p:nvPr/>
        </p:nvSpPr>
        <p:spPr bwMode="gray">
          <a:xfrm>
            <a:off x="179389" y="277391"/>
            <a:ext cx="1080244" cy="1223963"/>
          </a:xfrm>
          <a:prstGeom prst="ellipse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057400" y="609600"/>
            <a:ext cx="6019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urbosquid.com/ru/3d-models/maya-cell-membrane/609884" TargetMode="External"/><Relationship Id="rId5" Type="http://schemas.openxmlformats.org/officeDocument/2006/relationships/image" Target="../media/image24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9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8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8.wdp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0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microsoft.com/office/2007/relationships/hdphoto" Target="../media/hdphoto1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40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2.wdp"/><Relationship Id="rId9" Type="http://schemas.microsoft.com/office/2007/relationships/diagramDrawing" Target="../diagrams/drawin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42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23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06F19C-2E40-B801-0557-F332B65D0111}"/>
              </a:ext>
            </a:extLst>
          </p:cNvPr>
          <p:cNvSpPr txBox="1"/>
          <p:nvPr/>
        </p:nvSpPr>
        <p:spPr>
          <a:xfrm>
            <a:off x="3893267" y="1155351"/>
            <a:ext cx="5220072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Roboto" panose="02000000000000000000" pitchFamily="2" charset="0"/>
              </a:rPr>
              <a:t>Презентация к уроку по учебному предмету «Биология» в 8-ом классе на тему </a:t>
            </a:r>
          </a:p>
          <a:p>
            <a:pPr algn="ctr"/>
            <a:r>
              <a:rPr lang="ru-RU" sz="2400" b="1" dirty="0">
                <a:effectLst/>
                <a:latin typeface="Roboto" panose="02000000000000000000" pitchFamily="2" charset="0"/>
              </a:rPr>
              <a:t>«Особенности   строения и жизнедеятельности</a:t>
            </a:r>
          </a:p>
          <a:p>
            <a:pPr algn="ctr"/>
            <a:r>
              <a:rPr lang="ru-RU" sz="2400" b="1" dirty="0">
                <a:effectLst/>
                <a:latin typeface="Roboto" panose="02000000000000000000" pitchFamily="2" charset="0"/>
              </a:rPr>
              <a:t> животной клетки»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E3252-6DB5-DF3C-BF27-8A73D0814EA6}"/>
              </a:ext>
            </a:extLst>
          </p:cNvPr>
          <p:cNvSpPr txBox="1"/>
          <p:nvPr/>
        </p:nvSpPr>
        <p:spPr>
          <a:xfrm>
            <a:off x="0" y="5085184"/>
            <a:ext cx="60486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Roboto" panose="02000000000000000000" pitchFamily="2" charset="0"/>
              </a:rPr>
              <a:t>Автор презентации учитель биологии МБОУ №76 «ШБ» города Ижевск Удмуртской Республики</a:t>
            </a:r>
          </a:p>
          <a:p>
            <a:pPr algn="ctr"/>
            <a:r>
              <a:rPr lang="ru-RU" sz="2400" b="1" dirty="0">
                <a:latin typeface="Roboto" panose="02000000000000000000" pitchFamily="2" charset="0"/>
              </a:rPr>
              <a:t>Пелыньо Ирина Васильевна</a:t>
            </a:r>
            <a:endParaRPr lang="ru-RU" sz="2400" b="1" dirty="0"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617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3447" y="1036153"/>
            <a:ext cx="2907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i="1" dirty="0">
                <a:latin typeface="Bookman Old Style" panose="02050604050505020204" pitchFamily="18" charset="0"/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8807" y="1580144"/>
            <a:ext cx="4677249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1676</a:t>
            </a:r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году, </a:t>
            </a:r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Левенгук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обнаружил в капле воды крошечные живые существа. Среди них были и одноклеточные животные – инфузории.</a:t>
            </a:r>
          </a:p>
        </p:txBody>
      </p:sp>
      <p:pic>
        <p:nvPicPr>
          <p:cNvPr id="7" name="Picture 4" descr="Разорванная бумага с липкой лентой баннер | Бесплатный вектор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03" b="88797" l="1438" r="980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8" t="12143" r="3527" b="10628"/>
          <a:stretch/>
        </p:blipFill>
        <p:spPr bwMode="auto">
          <a:xfrm>
            <a:off x="87727" y="4365104"/>
            <a:ext cx="8896537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3447" y="4971369"/>
            <a:ext cx="86390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khive" panose="020B0603050302020204" pitchFamily="34" charset="0"/>
              </a:rPr>
              <a:t>Наблюдая за этими существами, он писал «Они останавливаются, остаются на момент неподвижными, потом начинают быстро вращаться наподобие волчка, и их окружность не больше окружности мельчайшей песчинки» Поэтому Левенгук назвал впервые увиденных одноклеточных животных анималкулами -  «ничтожными зверьками».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272" y="1580144"/>
            <a:ext cx="3570208" cy="26776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672" y="69269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Открытие животной клетки</a:t>
            </a:r>
          </a:p>
        </p:txBody>
      </p:sp>
    </p:spTree>
    <p:extLst>
      <p:ext uri="{BB962C8B-B14F-4D97-AF65-F5344CB8AC3E}">
        <p14:creationId xmlns:p14="http://schemas.microsoft.com/office/powerpoint/2010/main" val="1775705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3447" y="1036153"/>
            <a:ext cx="2907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i="1" dirty="0">
                <a:latin typeface="Bookman Old Style" panose="02050604050505020204" pitchFamily="18" charset="0"/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0809" y="2365448"/>
            <a:ext cx="4677249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Клетка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-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основа строения и жизнедеятельности животного организма </a:t>
            </a:r>
          </a:p>
        </p:txBody>
      </p:sp>
      <p:pic>
        <p:nvPicPr>
          <p:cNvPr id="7" name="Picture 4" descr="Разорванная бумага с липкой лентой баннер | Бесплатный вектор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03" b="88797" l="1438" r="980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8" t="12143" r="3527" b="10628"/>
          <a:stretch/>
        </p:blipFill>
        <p:spPr bwMode="auto">
          <a:xfrm>
            <a:off x="263995" y="5276379"/>
            <a:ext cx="8742399" cy="155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4967" y="5930942"/>
            <a:ext cx="8639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khive" panose="020B0603050302020204" pitchFamily="34" charset="0"/>
              </a:rPr>
              <a:t>Животная клетка </a:t>
            </a:r>
            <a:r>
              <a:rPr lang="ru-RU" dirty="0">
                <a:latin typeface="Arkhive" panose="020B0603050302020204" pitchFamily="34" charset="0"/>
              </a:rPr>
              <a:t>— основная структурная и функциональная единица организма.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7588" y="1501652"/>
            <a:ext cx="3900003" cy="3543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18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203848" y="4924662"/>
            <a:ext cx="3012217" cy="834887"/>
          </a:xfrm>
          <a:prstGeom prst="roundRect">
            <a:avLst/>
          </a:prstGeom>
          <a:solidFill>
            <a:srgbClr val="F6F3E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Клетка животных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24739" y="5872882"/>
            <a:ext cx="2991325" cy="834887"/>
          </a:xfrm>
          <a:prstGeom prst="roundRect">
            <a:avLst/>
          </a:prstGeom>
          <a:solidFill>
            <a:srgbClr val="F6F3E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Клетка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растений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98581" y="1365394"/>
            <a:ext cx="2952328" cy="3402104"/>
            <a:chOff x="1043608" y="1338748"/>
            <a:chExt cx="2952328" cy="3402104"/>
          </a:xfrm>
        </p:grpSpPr>
        <p:pic>
          <p:nvPicPr>
            <p:cNvPr id="2050" name="Picture 2" descr="Отличие и сходства растительной и животной клетки - таблица, причины и  признаки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7"/>
            <a:stretch/>
          </p:blipFill>
          <p:spPr bwMode="auto">
            <a:xfrm>
              <a:off x="1043608" y="1338748"/>
              <a:ext cx="2952328" cy="3402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043608" y="1419220"/>
              <a:ext cx="5693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849691" y="1383650"/>
            <a:ext cx="3151701" cy="3408798"/>
            <a:chOff x="5849691" y="1383650"/>
            <a:chExt cx="3151701" cy="3408798"/>
          </a:xfrm>
        </p:grpSpPr>
        <p:pic>
          <p:nvPicPr>
            <p:cNvPr id="18" name="Picture 2" descr="Отличие и сходства растительной и животной клетки - таблица, причины и  признаки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439"/>
            <a:stretch/>
          </p:blipFill>
          <p:spPr bwMode="auto">
            <a:xfrm>
              <a:off x="5889893" y="1390344"/>
              <a:ext cx="3111499" cy="3402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5849691" y="1383650"/>
              <a:ext cx="5693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4095" y="2291564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62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51;p38"/>
          <p:cNvSpPr txBox="1">
            <a:spLocks/>
          </p:cNvSpPr>
          <p:nvPr/>
        </p:nvSpPr>
        <p:spPr>
          <a:xfrm>
            <a:off x="395535" y="1412776"/>
            <a:ext cx="8580523" cy="1944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chemeClr val="dk1"/>
              </a:buClr>
              <a:buSzPts val="1100"/>
              <a:buNone/>
            </a:pPr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Органеллы (органоиды)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- </a:t>
            </a:r>
            <a:r>
              <a:rPr lang="ru-RU" sz="2800" dirty="0">
                <a:latin typeface="Bookman Old Style" panose="02050604050505020204" pitchFamily="18" charset="0"/>
              </a:rPr>
              <a:t>это постоянные, жизненно важные части клетки, имеющие определенную структуру и участвующие в выполнении основных функций.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429000"/>
            <a:ext cx="3535885" cy="321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99928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4098" name="Picture 2" descr="Границы России 2025: где проходят, какие страны граничат, кар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23" y="2062696"/>
            <a:ext cx="6033277" cy="277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" b="100000" l="7069" r="93971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766" y="1535982"/>
            <a:ext cx="3452121" cy="3757142"/>
          </a:xfrm>
          <a:prstGeom prst="rect">
            <a:avLst/>
          </a:prstGeom>
        </p:spPr>
      </p:pic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834937"/>
            <a:ext cx="1916220" cy="182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99988" y="4429974"/>
            <a:ext cx="1987312" cy="22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21999" y="5212094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Границы</a:t>
            </a:r>
          </a:p>
        </p:txBody>
      </p:sp>
    </p:spTree>
    <p:extLst>
      <p:ext uri="{BB962C8B-B14F-4D97-AF65-F5344CB8AC3E}">
        <p14:creationId xmlns:p14="http://schemas.microsoft.com/office/powerpoint/2010/main" val="3356534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" b="100000" l="7069" r="93971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0072" y="1445153"/>
            <a:ext cx="4087574" cy="444874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1393179"/>
            <a:ext cx="4677249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1.Клеточная мембрана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часть клетки, отделяющая внутреннее содержимое клетки от окружающей среды</a:t>
            </a:r>
          </a:p>
        </p:txBody>
      </p:sp>
      <p:pic>
        <p:nvPicPr>
          <p:cNvPr id="6146" name="Picture 2" descr="3D модель Клеточная мембрана - TurboSquid 60988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94906"/>
            <a:ext cx="4749257" cy="267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6836" y="4005064"/>
            <a:ext cx="377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Google Sans"/>
              </a:rPr>
              <a:t>3D </a:t>
            </a:r>
            <a:r>
              <a:rPr lang="ru-RU" dirty="0">
                <a:solidFill>
                  <a:schemeClr val="bg1"/>
                </a:solidFill>
                <a:latin typeface="Google Sans"/>
              </a:rPr>
              <a:t>модель Клеточной мембраны </a:t>
            </a:r>
            <a:endParaRPr lang="ru-RU" b="0" i="0" u="none" strike="noStrike" dirty="0">
              <a:solidFill>
                <a:schemeClr val="bg1"/>
              </a:solidFill>
              <a:effectLst/>
              <a:latin typeface="Google Sans"/>
              <a:hlinkClick r:id="rId6"/>
            </a:endParaRPr>
          </a:p>
        </p:txBody>
      </p:sp>
    </p:spTree>
    <p:extLst>
      <p:ext uri="{BB962C8B-B14F-4D97-AF65-F5344CB8AC3E}">
        <p14:creationId xmlns:p14="http://schemas.microsoft.com/office/powerpoint/2010/main" val="1180975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340768"/>
            <a:ext cx="8712968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Клеточная мембрана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о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беспечивает обмен веществ между клеткой и окружающей средой. В отличие от клеток растений, грибов, бактерий, </a:t>
            </a:r>
            <a:r>
              <a:rPr lang="ru-RU" sz="2800" i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животная клетка не имеет клеточной стенки</a:t>
            </a:r>
          </a:p>
        </p:txBody>
      </p:sp>
      <p:pic>
        <p:nvPicPr>
          <p:cNvPr id="1026" name="Picture 2" descr="Сравнение строения клеток бактерий, растений и животных | Наука | Fando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611560" y="3789040"/>
            <a:ext cx="803922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532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791">
            <a:off x="2263064" y="394767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8" y="4448382"/>
            <a:ext cx="1987312" cy="22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08508" y="4935075"/>
            <a:ext cx="2723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Хранение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информации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8" b="100000" l="0" r="100000">
                        <a14:foregroundMark x1="22461" y1="76025" x2="22461" y2="76025"/>
                        <a14:foregroundMark x1="41016" y1="47792" x2="41016" y2="47792"/>
                        <a14:foregroundMark x1="26758" y1="86909" x2="26758" y2="86909"/>
                        <a14:foregroundMark x1="34277" y1="82965" x2="34277" y2="82965"/>
                        <a14:foregroundMark x1="16992" y1="82965" x2="16992" y2="82965"/>
                        <a14:foregroundMark x1="71094" y1="14984" x2="71094" y2="14984"/>
                        <a14:foregroundMark x1="73828" y1="14984" x2="73828" y2="14984"/>
                        <a14:foregroundMark x1="78613" y1="14511" x2="78613" y2="14511"/>
                        <a14:foregroundMark x1="82910" y1="10568" x2="82910" y2="10568"/>
                        <a14:foregroundMark x1="75391" y1="2050" x2="75391" y2="2050"/>
                        <a14:foregroundMark x1="79102" y1="9621" x2="79102" y2="9621"/>
                        <a14:foregroundMark x1="83398" y1="17350" x2="83398" y2="17350"/>
                        <a14:foregroundMark x1="83398" y1="18612" x2="83398" y2="18612"/>
                        <a14:foregroundMark x1="86328" y1="24606" x2="86328" y2="24606"/>
                        <a14:foregroundMark x1="86328" y1="20978" x2="86328" y2="20978"/>
                        <a14:foregroundMark x1="27051" y1="83754" x2="27051" y2="83754"/>
                        <a14:foregroundMark x1="21973" y1="81703" x2="21973" y2="81703"/>
                        <a14:foregroundMark x1="12207" y1="78549" x2="12207" y2="78549"/>
                        <a14:foregroundMark x1="8984" y1="72082" x2="8984" y2="72082"/>
                        <a14:foregroundMark x1="20215" y1="83754" x2="20215" y2="83754"/>
                        <a14:foregroundMark x1="26270" y1="86120" x2="26270" y2="86120"/>
                        <a14:foregroundMark x1="30762" y1="88644" x2="30762" y2="886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2225368"/>
            <a:ext cx="3724672" cy="2306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8064" y="2051424"/>
            <a:ext cx="3496912" cy="2331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4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024" y="2470467"/>
            <a:ext cx="2764929" cy="2060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43808" y="1702148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Ядро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9471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8" b="100000" l="0" r="100000">
                        <a14:foregroundMark x1="22461" y1="76025" x2="22461" y2="76025"/>
                        <a14:foregroundMark x1="41016" y1="47792" x2="41016" y2="47792"/>
                        <a14:foregroundMark x1="26758" y1="86909" x2="26758" y2="86909"/>
                        <a14:foregroundMark x1="34277" y1="82965" x2="34277" y2="82965"/>
                        <a14:foregroundMark x1="16992" y1="82965" x2="16992" y2="82965"/>
                        <a14:foregroundMark x1="71094" y1="14984" x2="71094" y2="14984"/>
                        <a14:foregroundMark x1="73828" y1="14984" x2="73828" y2="14984"/>
                        <a14:foregroundMark x1="78613" y1="14511" x2="78613" y2="14511"/>
                        <a14:foregroundMark x1="82910" y1="10568" x2="82910" y2="10568"/>
                        <a14:foregroundMark x1="75391" y1="2050" x2="75391" y2="2050"/>
                        <a14:foregroundMark x1="79102" y1="9621" x2="79102" y2="9621"/>
                        <a14:foregroundMark x1="83398" y1="17350" x2="83398" y2="17350"/>
                        <a14:foregroundMark x1="83398" y1="18612" x2="83398" y2="18612"/>
                        <a14:foregroundMark x1="86328" y1="24606" x2="86328" y2="24606"/>
                        <a14:foregroundMark x1="86328" y1="20978" x2="86328" y2="20978"/>
                        <a14:foregroundMark x1="27051" y1="83754" x2="27051" y2="83754"/>
                        <a14:foregroundMark x1="21973" y1="81703" x2="21973" y2="81703"/>
                        <a14:foregroundMark x1="12207" y1="78549" x2="12207" y2="78549"/>
                        <a14:foregroundMark x1="8984" y1="72082" x2="8984" y2="72082"/>
                        <a14:foregroundMark x1="20215" y1="83754" x2="20215" y2="83754"/>
                        <a14:foregroundMark x1="26270" y1="86120" x2="26270" y2="86120"/>
                        <a14:foregroundMark x1="30762" y1="88644" x2="30762" y2="886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652120" y="1625112"/>
            <a:ext cx="3168352" cy="17829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1603205"/>
            <a:ext cx="4677249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2.Ядро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- 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часть клетки, хранящая наследственную информацию в виде хромосом (ДНК)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1680" y="3988049"/>
            <a:ext cx="5832648" cy="256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00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8" y="4448382"/>
            <a:ext cx="1987312" cy="22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63815" y="4935075"/>
            <a:ext cx="261321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Вязкое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содержимое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429" b="100000" l="11952" r="90469"/>
                    </a14:imgEffect>
                  </a14:imgLayer>
                </a14:imgProps>
              </a:ext>
            </a:extLst>
          </a:blip>
          <a:srcRect l="11437" t="22041" r="13078" b="1919"/>
          <a:stretch/>
        </p:blipFill>
        <p:spPr>
          <a:xfrm>
            <a:off x="461040" y="1277011"/>
            <a:ext cx="3641170" cy="3806678"/>
          </a:xfrm>
          <a:prstGeom prst="rect">
            <a:avLst/>
          </a:prstGeom>
        </p:spPr>
      </p:pic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6597" y="1313603"/>
            <a:ext cx="2119439" cy="31505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72282" y="3740787"/>
            <a:ext cx="2574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Bookman Old Style" panose="02050604050505020204" pitchFamily="18" charset="0"/>
              </a:rPr>
              <a:t>Цитоплазма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9607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92A5EB-9BE1-EE52-72BC-028BAD080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>
            <a:extLst>
              <a:ext uri="{FF2B5EF4-FFF2-40B4-BE49-F238E27FC236}">
                <a16:creationId xmlns:a16="http://schemas.microsoft.com/office/drawing/2014/main" id="{1C5666EE-AFFC-4AD8-7612-327E2E174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832" y="1215336"/>
            <a:ext cx="60841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ВСПОМНИМ НАУКИ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(ВПР не за горами…)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4CFA91-5B17-70C7-B95B-B646B0300EFD}"/>
              </a:ext>
            </a:extLst>
          </p:cNvPr>
          <p:cNvSpPr/>
          <p:nvPr/>
        </p:nvSpPr>
        <p:spPr>
          <a:xfrm>
            <a:off x="5508104" y="4437112"/>
            <a:ext cx="14307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0"/>
                <a:solidFill>
                  <a:schemeClr val="tx1"/>
                </a:solidFill>
              </a:rPr>
              <a:t>Урок №3</a:t>
            </a:r>
          </a:p>
        </p:txBody>
      </p:sp>
    </p:spTree>
    <p:extLst>
      <p:ext uri="{BB962C8B-B14F-4D97-AF65-F5344CB8AC3E}">
        <p14:creationId xmlns:p14="http://schemas.microsoft.com/office/powerpoint/2010/main" val="1202106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706534"/>
            <a:ext cx="8208912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3.Цитоплазма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-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полужидкое содержимое клетки, которая движется,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обеспечивая перемещение веществ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429" b="100000" l="11952" r="90469"/>
                    </a14:imgEffect>
                  </a14:imgLayer>
                </a14:imgProps>
              </a:ext>
            </a:extLst>
          </a:blip>
          <a:srcRect l="11437" t="22041" r="13078" b="1919"/>
          <a:stretch/>
        </p:blipFill>
        <p:spPr>
          <a:xfrm>
            <a:off x="251520" y="3151074"/>
            <a:ext cx="3096344" cy="3237087"/>
          </a:xfrm>
          <a:prstGeom prst="rect">
            <a:avLst/>
          </a:prstGeom>
        </p:spPr>
      </p:pic>
      <p:pic>
        <p:nvPicPr>
          <p:cNvPr id="4" name="ДВИЖЕНИЕ ЦИТОПЛАЗМЫ В РАСТ КЛЕТК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2262" y="3443237"/>
            <a:ext cx="4716016" cy="2652759"/>
          </a:xfrm>
          <a:prstGeom prst="rect">
            <a:avLst/>
          </a:prstGeom>
        </p:spPr>
      </p:pic>
      <p:pic>
        <p:nvPicPr>
          <p:cNvPr id="8" name="Picture 4" descr="Видеокамера – Бесплатные иконки: технологи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7417">
            <a:off x="3220221" y="5483902"/>
            <a:ext cx="985102" cy="98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90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181353"/>
            <a:ext cx="8712968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В цитоплазме находятся органеллы.</a:t>
            </a:r>
          </a:p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Органеллы (органоиды)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постоянные,  жизненно важные части клетки,  имеющие определённую структуру и участвующие в выполнении основных функций.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9792" y="3449218"/>
            <a:ext cx="3539963" cy="3216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018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8" y="4448382"/>
            <a:ext cx="1987312" cy="22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80510" y="5196955"/>
            <a:ext cx="1762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энергия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8428" y="1651424"/>
            <a:ext cx="4401125" cy="25655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35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17" y="1747720"/>
            <a:ext cx="4536504" cy="237294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3608" y="1481875"/>
            <a:ext cx="2874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Митохондрия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11392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518" y="1599330"/>
            <a:ext cx="820891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4.Митохондрии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получение и запасание энергии в виде АТФ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70" y="3429000"/>
            <a:ext cx="4536504" cy="2372941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4860032" y="2719789"/>
            <a:ext cx="4002522" cy="4123810"/>
            <a:chOff x="4860032" y="2719789"/>
            <a:chExt cx="4002522" cy="412381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0032" y="2719789"/>
              <a:ext cx="4002522" cy="412381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92080" y="3068960"/>
              <a:ext cx="1656184" cy="1656184"/>
            </a:xfrm>
            <a:prstGeom prst="rect">
              <a:avLst/>
            </a:prstGeom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91" b="100000" l="33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6346" y="3897052"/>
            <a:ext cx="1359421" cy="117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47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7831" y="4765243"/>
            <a:ext cx="1701700" cy="188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27784" y="5150796"/>
            <a:ext cx="3627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транспортировка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олее 1 100 работ на тему «эндоплазматическая сеть»: стоковые фото,  картинки и изображения royalty-free - iStock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8" b="995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816424" cy="273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8104" y="1154556"/>
            <a:ext cx="2808312" cy="361068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764" y="1542285"/>
            <a:ext cx="5455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ЭндоПлазматическая Сеть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54091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518" y="1599330"/>
            <a:ext cx="820891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5.ЭндоПлазматическая Сеть (ЭПС)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перемещение образуемых в клетке веществ </a:t>
            </a:r>
          </a:p>
        </p:txBody>
      </p:sp>
      <p:pic>
        <p:nvPicPr>
          <p:cNvPr id="12" name="Picture 2" descr="Более 1 100 работ на тему «эндоплазматическая сеть»: стоковые фото,  картинки и изображения royalty-free - iStock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8" b="9954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36912"/>
            <a:ext cx="4838895" cy="347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775859933"/>
              </p:ext>
            </p:extLst>
          </p:nvPr>
        </p:nvGraphicFramePr>
        <p:xfrm>
          <a:off x="3455368" y="3224565"/>
          <a:ext cx="5688632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38771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7" y="4555138"/>
            <a:ext cx="1891085" cy="209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42519" y="5196955"/>
            <a:ext cx="15263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синтез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2665" t="18927" r="25361"/>
          <a:stretch/>
        </p:blipFill>
        <p:spPr>
          <a:xfrm>
            <a:off x="927039" y="2060848"/>
            <a:ext cx="2520280" cy="22031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/>
          <a:srcRect l="7380" t="8269" r="3373" b="7592"/>
          <a:stretch/>
        </p:blipFill>
        <p:spPr>
          <a:xfrm>
            <a:off x="4355976" y="1622448"/>
            <a:ext cx="4608513" cy="29326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0855" y="1613281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Рибосома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30315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518" y="1599330"/>
            <a:ext cx="82089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6.Рибосома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синтез белков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665" r="25361"/>
          <a:stretch/>
        </p:blipFill>
        <p:spPr>
          <a:xfrm>
            <a:off x="634684" y="3068960"/>
            <a:ext cx="2628871" cy="2834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2564904"/>
            <a:ext cx="4788024" cy="368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4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8" y="4660190"/>
            <a:ext cx="2681828" cy="199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37732" y="5327707"/>
            <a:ext cx="2008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хранение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22825" t="7873" r="23271" b="8318"/>
          <a:stretch/>
        </p:blipFill>
        <p:spPr>
          <a:xfrm>
            <a:off x="6857495" y="1346074"/>
            <a:ext cx="1560122" cy="32450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26850" y="1141257"/>
            <a:ext cx="42306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Аппарат (Комплекс)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Гольджи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AutoShape 2" descr="Гольджи, Камилло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6432" y="2290789"/>
            <a:ext cx="1865019" cy="26347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Комплекс Гольджи – виды систем с эндоплазматической сетью у животных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0" b="100000" l="0" r="996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48" y="1970700"/>
            <a:ext cx="3058832" cy="232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9000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8518" y="1599330"/>
            <a:ext cx="820891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7.Аппарат (комплекс) Гольджи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хранение веществ, образование лизосом </a:t>
            </a:r>
          </a:p>
        </p:txBody>
      </p:sp>
      <p:pic>
        <p:nvPicPr>
          <p:cNvPr id="2050" name="Picture 2" descr="Одномембранные органоиды — что это, определение и отв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20"/>
            <a:ext cx="5976664" cy="404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75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007692-0E6D-28EA-2761-5A3CBA587169}"/>
              </a:ext>
            </a:extLst>
          </p:cNvPr>
          <p:cNvSpPr txBox="1"/>
          <p:nvPr/>
        </p:nvSpPr>
        <p:spPr>
          <a:xfrm>
            <a:off x="467544" y="1556792"/>
            <a:ext cx="5616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Как называется раздел биологи, </a:t>
            </a:r>
          </a:p>
          <a:p>
            <a:r>
              <a:rPr lang="ru-RU" sz="2400" dirty="0"/>
              <a:t>объектом изучения которого являются изображенные на фотографии объекты?</a:t>
            </a:r>
          </a:p>
          <a:p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Териология </a:t>
            </a:r>
          </a:p>
          <a:p>
            <a:pPr marL="342900" indent="-342900">
              <a:buAutoNum type="arabicPeriod"/>
            </a:pPr>
            <a:r>
              <a:rPr lang="ru-RU" sz="2400" dirty="0"/>
              <a:t>Орнитология</a:t>
            </a:r>
          </a:p>
          <a:p>
            <a:pPr marL="342900" indent="-342900">
              <a:buAutoNum type="arabicPeriod"/>
            </a:pPr>
            <a:r>
              <a:rPr lang="ru-RU" sz="2400" dirty="0"/>
              <a:t>Герпетология</a:t>
            </a:r>
          </a:p>
          <a:p>
            <a:pPr marL="342900" indent="-342900">
              <a:buAutoNum type="arabicPeriod"/>
            </a:pPr>
            <a:r>
              <a:rPr lang="ru-RU" sz="2400" dirty="0"/>
              <a:t>Ихтиология</a:t>
            </a:r>
          </a:p>
        </p:txBody>
      </p:sp>
      <p:pic>
        <p:nvPicPr>
          <p:cNvPr id="1026" name="Picture 2" descr="Фотография ягненка, пасущегося в траве, на фоне стада овец с близкого  расстояния | Премиум AI-сгенерированное изображение">
            <a:extLst>
              <a:ext uri="{FF2B5EF4-FFF2-40B4-BE49-F238E27FC236}">
                <a16:creationId xmlns:a16="http://schemas.microsoft.com/office/drawing/2014/main" id="{810A924D-6719-DD23-034A-EE0FBD66C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94" y="2996952"/>
            <a:ext cx="4783550" cy="3183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E49077-2C76-5C50-E84D-E006E08EB205}"/>
              </a:ext>
            </a:extLst>
          </p:cNvPr>
          <p:cNvSpPr txBox="1"/>
          <p:nvPr/>
        </p:nvSpPr>
        <p:spPr>
          <a:xfrm>
            <a:off x="2987824" y="6904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ВПР не за горами…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69423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8" y="4870295"/>
            <a:ext cx="1607008" cy="178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4845" y="4660190"/>
            <a:ext cx="332174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Переваривание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расщепление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1768669"/>
            <a:ext cx="3371466" cy="23998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072" y="1851878"/>
            <a:ext cx="2808312" cy="28083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99761" y="1302834"/>
            <a:ext cx="21868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Лизосомы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0714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599330"/>
            <a:ext cx="849390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8.Лизосомы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пузырьки, заполненные ферментами, которые расщепляют вещества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624836"/>
            <a:ext cx="3096344" cy="2204026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4211960" y="2856892"/>
            <a:ext cx="4248472" cy="3242901"/>
            <a:chOff x="4211960" y="2856892"/>
            <a:chExt cx="4248472" cy="324290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3968" y="2856892"/>
              <a:ext cx="4176464" cy="3242901"/>
            </a:xfrm>
            <a:prstGeom prst="rect">
              <a:avLst/>
            </a:prstGeom>
          </p:spPr>
        </p:pic>
        <p:sp>
          <p:nvSpPr>
            <p:cNvPr id="4" name="Овал 3"/>
            <p:cNvSpPr/>
            <p:nvPr/>
          </p:nvSpPr>
          <p:spPr bwMode="auto">
            <a:xfrm>
              <a:off x="4211960" y="4478342"/>
              <a:ext cx="1152128" cy="1110898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503330" y="4572126"/>
              <a:ext cx="5693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48035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6" y="4065916"/>
            <a:ext cx="2332061" cy="258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74737" y="5042706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Деление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061" y="1613281"/>
            <a:ext cx="4089648" cy="26785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5820" y="2359166"/>
            <a:ext cx="3883143" cy="17067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53126" y="1277011"/>
            <a:ext cx="3712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Клеточный центр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25980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599330"/>
            <a:ext cx="849390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9.Клеточный центр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участвует в делении клетки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284984"/>
            <a:ext cx="4089648" cy="26785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2736360"/>
            <a:ext cx="4061950" cy="39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1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pic>
        <p:nvPicPr>
          <p:cNvPr id="14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9206" y="4065916"/>
            <a:ext cx="2332061" cy="258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08692" y="5042706"/>
            <a:ext cx="3156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переваривание</a:t>
            </a:r>
          </a:p>
        </p:txBody>
      </p:sp>
      <p:pic>
        <p:nvPicPr>
          <p:cNvPr id="4100" name="Picture 4" descr="Пнг Стрелка красивая 28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70" y="4264007"/>
            <a:ext cx="2512539" cy="238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1826724"/>
            <a:ext cx="3528392" cy="24372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1402385"/>
            <a:ext cx="2693246" cy="26932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04083" y="1320745"/>
            <a:ext cx="1795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Вакуоли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937867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187624" y="44601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Строение и процессы, происходящие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в животной клетке</a:t>
            </a:r>
            <a:r>
              <a:rPr lang="ru-RU" sz="1400" dirty="0">
                <a:solidFill>
                  <a:srgbClr val="245391"/>
                </a:solidFill>
                <a:latin typeface="Arial Unicode MS" panose="020B0604020202020204" pitchFamily="34" charset="-128"/>
              </a:rPr>
              <a:t>⸀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599330"/>
            <a:ext cx="849390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10.Вакуоли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– 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пузырьки, наполненные растворами веществ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692479266"/>
              </p:ext>
            </p:extLst>
          </p:nvPr>
        </p:nvGraphicFramePr>
        <p:xfrm>
          <a:off x="3563888" y="3140968"/>
          <a:ext cx="5688632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Вакуол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5715"/>
            <a:ext cx="3560288" cy="23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074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0709"/>
          <a:stretch/>
        </p:blipFill>
        <p:spPr>
          <a:xfrm>
            <a:off x="41959" y="1412776"/>
            <a:ext cx="7254310" cy="49204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1311" y="404664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highlight>
                  <a:srgbClr val="FFFF00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Заполнить таблицу по строению </a:t>
            </a:r>
          </a:p>
          <a:p>
            <a:pPr algn="ctr"/>
            <a:r>
              <a:rPr lang="ru-RU" sz="2400" b="1" dirty="0">
                <a:highlight>
                  <a:srgbClr val="FFFF00"/>
                </a:highlight>
                <a:latin typeface="Bookman Old Style" panose="02050604050505020204" pitchFamily="18" charset="0"/>
                <a:cs typeface="Times New Roman" panose="02020603050405020304" pitchFamily="18" charset="0"/>
              </a:rPr>
              <a:t>животных клеток (§ 3 и записи в тетради)</a:t>
            </a:r>
          </a:p>
        </p:txBody>
      </p:sp>
      <p:pic>
        <p:nvPicPr>
          <p:cNvPr id="2050" name="Picture 2" descr="Каковы возможности YandexGPT и как попробовать новую нейросеть — Лайфхакер">
            <a:extLst>
              <a:ext uri="{FF2B5EF4-FFF2-40B4-BE49-F238E27FC236}">
                <a16:creationId xmlns:a16="http://schemas.microsoft.com/office/drawing/2014/main" id="{4A57F7FE-CE12-11BA-F857-E83CF0A78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25" y="3054045"/>
            <a:ext cx="3275856" cy="16379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FF311A-C16E-AF6D-7A4E-1A79E0B0BACB}"/>
              </a:ext>
            </a:extLst>
          </p:cNvPr>
          <p:cNvSpPr txBox="1"/>
          <p:nvPr/>
        </p:nvSpPr>
        <p:spPr>
          <a:xfrm>
            <a:off x="6156176" y="4479687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a_BosaNovaDcFr" panose="04030505020802020C04" pitchFamily="82" charset="-52"/>
              </a:rPr>
              <a:t>Будет трудно, спроси 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A99956-2573-33A4-906B-923FAA6A8E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598" y="4835552"/>
            <a:ext cx="2440581" cy="181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80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B3A35-BC80-EB11-6A07-C08935495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1B3247-ECD3-62CD-4DAB-BFF825097D2E}"/>
              </a:ext>
            </a:extLst>
          </p:cNvPr>
          <p:cNvSpPr txBox="1"/>
          <p:nvPr/>
        </p:nvSpPr>
        <p:spPr>
          <a:xfrm>
            <a:off x="467544" y="1556792"/>
            <a:ext cx="5616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Как называется раздел биологи, </a:t>
            </a:r>
          </a:p>
          <a:p>
            <a:r>
              <a:rPr lang="ru-RU" sz="2400" dirty="0"/>
              <a:t>объектом изучения которого являются изображенные на фотографии объекты?</a:t>
            </a:r>
          </a:p>
          <a:p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Герпетология</a:t>
            </a:r>
          </a:p>
          <a:p>
            <a:pPr marL="342900" indent="-342900">
              <a:buAutoNum type="arabicPeriod"/>
            </a:pPr>
            <a:r>
              <a:rPr lang="ru-RU" sz="2400" dirty="0"/>
              <a:t>Ихтиология</a:t>
            </a:r>
          </a:p>
          <a:p>
            <a:pPr marL="342900" indent="-342900">
              <a:buAutoNum type="arabicPeriod"/>
            </a:pPr>
            <a:r>
              <a:rPr lang="ru-RU" sz="2400" dirty="0"/>
              <a:t>Гельминтология</a:t>
            </a:r>
          </a:p>
          <a:p>
            <a:pPr marL="342900" indent="-342900">
              <a:buAutoNum type="arabicPeriod"/>
            </a:pPr>
            <a:r>
              <a:rPr lang="ru-RU" sz="2400" dirty="0"/>
              <a:t>энтомология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753E9A-D312-1B2B-E5D1-634E5AABE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2132856"/>
            <a:ext cx="3672408" cy="4424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D72AB7-9753-F0CC-F50D-48F4D65DC28A}"/>
              </a:ext>
            </a:extLst>
          </p:cNvPr>
          <p:cNvSpPr txBox="1"/>
          <p:nvPr/>
        </p:nvSpPr>
        <p:spPr>
          <a:xfrm>
            <a:off x="2987824" y="6904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ВПР не за горами…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84403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716016" y="1683823"/>
            <a:ext cx="3744416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53446" y="1507798"/>
            <a:ext cx="4174538" cy="451349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3447" y="1916832"/>
            <a:ext cx="41745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Всего живого единица,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Элементарная частица.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 ней цитоплазма, рибосомы,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Ядро, в котором хромосомы</a:t>
            </a:r>
            <a:endParaRPr lang="ru-RU" sz="2800" i="1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060848"/>
            <a:ext cx="36004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16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53447" y="1628800"/>
            <a:ext cx="4318553" cy="451349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3447" y="1916832"/>
            <a:ext cx="41745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Всего живого единица,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Элементарная частица.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В ней цитоплазма, рибосомы, </a:t>
            </a:r>
          </a:p>
          <a:p>
            <a:pPr algn="ctr"/>
            <a:r>
              <a:rPr lang="ru-RU" sz="2800" b="1" i="1" dirty="0">
                <a:latin typeface="Bookman Old Style" panose="02050604050505020204" pitchFamily="18" charset="0"/>
              </a:rPr>
              <a:t>Ядро, в котором хромосомы</a:t>
            </a:r>
            <a:endParaRPr lang="ru-RU" sz="2800" i="1" dirty="0"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0" b="100000" l="8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5205" y="2026106"/>
            <a:ext cx="4265732" cy="4265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580112" y="1167135"/>
            <a:ext cx="2415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клетка</a:t>
            </a:r>
          </a:p>
        </p:txBody>
      </p:sp>
    </p:spTree>
    <p:extLst>
      <p:ext uri="{BB962C8B-B14F-4D97-AF65-F5344CB8AC3E}">
        <p14:creationId xmlns:p14="http://schemas.microsoft.com/office/powerpoint/2010/main" val="2410489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25ADB1-599A-B4E1-BD35-BE55462A9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>
            <a:extLst>
              <a:ext uri="{FF2B5EF4-FFF2-40B4-BE49-F238E27FC236}">
                <a16:creationId xmlns:a16="http://schemas.microsoft.com/office/drawing/2014/main" id="{B944C491-0FF4-D97D-C6D6-5C1FAB54D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832" y="476672"/>
            <a:ext cx="608416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Особенности</a:t>
            </a:r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строения 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жизнедеятельности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khive" panose="020B0603050302020204" pitchFamily="34" charset="0"/>
                <a:ea typeface="Calibri" pitchFamily="34" charset="0"/>
                <a:cs typeface="Times New Roman" pitchFamily="18" charset="0"/>
              </a:rPr>
              <a:t> животной клетки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44714E5-3713-B29A-746A-7001FB8FE5F9}"/>
              </a:ext>
            </a:extLst>
          </p:cNvPr>
          <p:cNvSpPr/>
          <p:nvPr/>
        </p:nvSpPr>
        <p:spPr>
          <a:xfrm>
            <a:off x="5508104" y="4437112"/>
            <a:ext cx="14307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0"/>
                <a:solidFill>
                  <a:schemeClr val="tx1"/>
                </a:solidFill>
              </a:rPr>
              <a:t>Урок №3</a:t>
            </a:r>
          </a:p>
        </p:txBody>
      </p:sp>
    </p:spTree>
    <p:extLst>
      <p:ext uri="{BB962C8B-B14F-4D97-AF65-F5344CB8AC3E}">
        <p14:creationId xmlns:p14="http://schemas.microsoft.com/office/powerpoint/2010/main" val="280910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923928" y="1293086"/>
            <a:ext cx="4968552" cy="1847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Антони ван Левенгук 1676 год – 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впервые увидел одноклеточных животных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69269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Открытие животной клетки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78799"/>
            <a:ext cx="3646755" cy="4250297"/>
          </a:xfrm>
          <a:prstGeom prst="ellipse">
            <a:avLst/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Видеокамера – Бесплатные иконки: технолог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7417">
            <a:off x="3248778" y="5612768"/>
            <a:ext cx="985102" cy="98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евенгу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50819" y="3284984"/>
            <a:ext cx="4427984" cy="249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7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15e8f8c026fbaff1efc27946e8c64ddeb45e3"/>
</p:tagLst>
</file>

<file path=ppt/theme/theme1.xml><?xml version="1.0" encoding="utf-8"?>
<a:theme xmlns:a="http://schemas.openxmlformats.org/drawingml/2006/main" name="Тема МОРЕ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МОРЕ</Template>
  <TotalTime>1793</TotalTime>
  <Words>784</Words>
  <Application>Microsoft Office PowerPoint</Application>
  <PresentationFormat>Экран (4:3)</PresentationFormat>
  <Paragraphs>183</Paragraphs>
  <Slides>36</Slides>
  <Notes>26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6" baseType="lpstr">
      <vt:lpstr>Arkhive</vt:lpstr>
      <vt:lpstr>Bookman Old Style</vt:lpstr>
      <vt:lpstr>Google Sans</vt:lpstr>
      <vt:lpstr>a_BosaNovaDcFr</vt:lpstr>
      <vt:lpstr>Calibri</vt:lpstr>
      <vt:lpstr>Wingdings</vt:lpstr>
      <vt:lpstr>Roboto</vt:lpstr>
      <vt:lpstr>Arial</vt:lpstr>
      <vt:lpstr>Arial Unicode MS</vt:lpstr>
      <vt:lpstr>Тема МОРЕ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Pelirina</dc:creator>
  <cp:lastModifiedBy>Пользователь</cp:lastModifiedBy>
  <cp:revision>154</cp:revision>
  <dcterms:modified xsi:type="dcterms:W3CDTF">2025-12-07T15:40:50Z</dcterms:modified>
</cp:coreProperties>
</file>