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277" r:id="rId3"/>
    <p:sldId id="256" r:id="rId4"/>
    <p:sldId id="259" r:id="rId6"/>
    <p:sldId id="278" r:id="rId7"/>
    <p:sldId id="276" r:id="rId8"/>
    <p:sldId id="266" r:id="rId9"/>
    <p:sldId id="262" r:id="rId10"/>
    <p:sldId id="267" r:id="rId11"/>
    <p:sldId id="260" r:id="rId12"/>
    <p:sldId id="258" r:id="rId13"/>
    <p:sldId id="263" r:id="rId14"/>
    <p:sldId id="261" r:id="rId15"/>
    <p:sldId id="265" r:id="rId16"/>
    <p:sldId id="269" r:id="rId17"/>
    <p:sldId id="271" r:id="rId18"/>
    <p:sldId id="270" r:id="rId19"/>
    <p:sldId id="272" r:id="rId20"/>
    <p:sldId id="275" r:id="rId21"/>
    <p:sldId id="274" r:id="rId22"/>
    <p:sldId id="257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1034D"/>
    <a:srgbClr val="990000"/>
    <a:srgbClr val="FF6600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4</a:t>
            </a:r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3, 4</a:t>
            </a:r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1</a:t>
            </a:r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3</a:t>
            </a:r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2</a:t>
            </a:r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Чебурашка; избавушка; льзя; инвалид; монитор.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Подумайте, почему игра называется именно так?</a:t>
            </a:r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3</a:t>
            </a:r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2</a:t>
            </a:r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4</a:t>
            </a:r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2</a:t>
            </a:r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1</a:t>
            </a:r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1, 4</a:t>
            </a:r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5325" y="593725"/>
            <a:ext cx="8218805" cy="607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5000"/>
                  </a:schemeClr>
                </a:solidFill>
              </a14:hiddenFill>
            </a:ext>
          </a:extLst>
        </p:spPr>
        <p:txBody>
          <a:bodyPr anchor="ctr" anchorCtr="0">
            <a:noAutofit/>
          </a:bodyPr>
          <a:p>
            <a:pPr marL="0" indent="0" algn="ctr" fontAlgn="auto">
              <a:lnSpc>
                <a:spcPct val="100000"/>
              </a:lnSpc>
            </a:pPr>
            <a:r>
              <a:rPr lang="ru-RU" altLang="en-US" sz="3200" b="1">
                <a:latin typeface="Constantia" panose="02030602050306030303" charset="0"/>
                <a:cs typeface="Constantia" panose="02030602050306030303" charset="0"/>
              </a:rPr>
              <a:t>Лингвистическая игра «Далёкий Даль»</a:t>
            </a:r>
            <a:endParaRPr lang="ru-RU" altLang="en-US" sz="32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/>
        </p:nvSpPr>
        <p:spPr>
          <a:xfrm>
            <a:off x="1965960" y="1350010"/>
            <a:ext cx="8218170" cy="49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5000"/>
                  </a:schemeClr>
                </a:solidFill>
              </a14:hiddenFill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0" indent="0" algn="l" fontAlgn="auto">
              <a:lnSpc>
                <a:spcPct val="100000"/>
              </a:lnSpc>
            </a:pP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Учебный предмет: 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русский язык.</a:t>
            </a:r>
            <a:endParaRPr lang="ru-RU" altLang="en-US" sz="2800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l" fontAlgn="auto">
              <a:lnSpc>
                <a:spcPct val="100000"/>
              </a:lnSpc>
            </a:pP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Класс(ы):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 7-9.</a:t>
            </a:r>
            <a:endParaRPr lang="ru-RU" altLang="en-US" sz="2800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l" fontAlgn="auto">
              <a:lnSpc>
                <a:spcPct val="100000"/>
              </a:lnSpc>
            </a:pP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Цель: 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р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асширение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словарного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запаса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обучающихся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и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улучшение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 их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навыков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, 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связанных с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анализ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ированием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лексических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единиц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, </a:t>
            </a:r>
            <a:r>
              <a:rPr lang="en-US" altLang="en-US" sz="2800">
                <a:latin typeface="Constantia" panose="02030602050306030303" charset="0"/>
                <a:cs typeface="Constantia" panose="02030602050306030303" charset="0"/>
              </a:rPr>
              <a:t>архаизмов</a:t>
            </a:r>
            <a:r>
              <a:rPr lang="en-US" altLang="ru-RU" sz="2800"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en-US" altLang="ru-RU" sz="2800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l" fontAlgn="auto">
              <a:lnSpc>
                <a:spcPct val="100000"/>
              </a:lnSpc>
            </a:pPr>
            <a:endParaRPr lang="ru-RU" altLang="en-US" sz="2800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r" fontAlgn="auto">
              <a:lnSpc>
                <a:spcPct val="100000"/>
              </a:lnSpc>
            </a:pP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Подготовила:</a:t>
            </a:r>
            <a:endParaRPr lang="ru-RU" altLang="en-US" sz="2800" b="1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r" fontAlgn="auto">
              <a:lnSpc>
                <a:spcPct val="100000"/>
              </a:lnSpc>
            </a:pPr>
            <a:r>
              <a:rPr lang="ru-RU" altLang="en-US" sz="2800" i="1">
                <a:latin typeface="Constantia" panose="02030602050306030303" charset="0"/>
                <a:cs typeface="Constantia" panose="02030602050306030303" charset="0"/>
              </a:rPr>
              <a:t>Сычёва Диана Леонидовна,</a:t>
            </a:r>
            <a:endParaRPr lang="ru-RU" altLang="en-US" sz="2800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r" fontAlgn="auto">
              <a:lnSpc>
                <a:spcPct val="100000"/>
              </a:lnSpc>
            </a:pP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учитель русского языка и литературы</a:t>
            </a:r>
            <a:endParaRPr lang="ru-RU" altLang="en-US" sz="2800">
              <a:latin typeface="Constantia" panose="02030602050306030303" charset="0"/>
              <a:cs typeface="Constantia" panose="02030602050306030303" charset="0"/>
            </a:endParaRPr>
          </a:p>
          <a:p>
            <a:pPr marL="0" indent="0" algn="r" fontAlgn="auto">
              <a:lnSpc>
                <a:spcPct val="100000"/>
              </a:lnSpc>
            </a:pP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МАОУ «СОШ №9» (г. Соликамск)</a:t>
            </a:r>
            <a:endParaRPr lang="ru-RU" altLang="en-US" sz="2800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3010" y="579120"/>
            <a:ext cx="7206615" cy="1410970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«спор, борьба»?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729355" y="2409825"/>
            <a:ext cx="4734560" cy="387604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су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пря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ссыпня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ˊ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супо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нь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сы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ромять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7455" y="569595"/>
            <a:ext cx="7199630" cy="1396365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Какие слова означают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«говорить глупое»?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381375" y="2381250"/>
            <a:ext cx="5448300" cy="39230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вава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кать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взбуту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сить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дериба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тарару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сить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4280" y="531495"/>
            <a:ext cx="7202805" cy="1468120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«упрямиться»?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019425" y="2305050"/>
            <a:ext cx="6153785" cy="398018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жандо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биться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уму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рзиться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ококове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копы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рзиться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6025" y="550545"/>
            <a:ext cx="7220585" cy="1449705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Какие слова означают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«солдат, воин»?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896360" y="2371725"/>
            <a:ext cx="4400550" cy="39230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таи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бник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ци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бик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гайду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к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желда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к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00605" y="569595"/>
            <a:ext cx="7591425" cy="1410970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«подслащённый мёдом»?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572510" y="2352675"/>
            <a:ext cx="5047615" cy="39230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сычё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ный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кочема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зый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ломли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вый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па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левый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579120"/>
            <a:ext cx="7163435" cy="1440180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«очаровать»?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572510" y="2381250"/>
            <a:ext cx="5047615" cy="39230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околпа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чить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окня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жить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окуде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сить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окли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кнуть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0155" y="560070"/>
            <a:ext cx="7172325" cy="1401445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«болван, дурак»?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572510" y="2371725"/>
            <a:ext cx="5047615" cy="39230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мозгу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н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мозготря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с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козлодё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оку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ла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7090" y="991870"/>
            <a:ext cx="8046720" cy="4873625"/>
          </a:xfrm>
        </p:spPr>
        <p:txBody>
          <a:bodyPr>
            <a:noAutofit/>
          </a:bodyPr>
          <a:p>
            <a:pPr algn="ctr"/>
            <a:r>
              <a:rPr lang="ru-RU" altLang="en-US" sz="6000" b="0">
                <a:latin typeface="Constantia" panose="02030602050306030303" charset="0"/>
                <a:cs typeface="Constantia" panose="02030602050306030303" charset="0"/>
              </a:rPr>
              <a:t>Разгадайте кодовое слово </a:t>
            </a:r>
            <a:r>
              <a:rPr lang="ru-RU" altLang="en-US" sz="6000">
                <a:latin typeface="Constantia" panose="02030602050306030303" charset="0"/>
                <a:cs typeface="Constantia" panose="02030602050306030303" charset="0"/>
              </a:rPr>
              <a:t>по первым буквам других слов, </a:t>
            </a:r>
            <a:r>
              <a:rPr lang="ru-RU" altLang="en-US" sz="6000" b="0">
                <a:latin typeface="Constantia" panose="02030602050306030303" charset="0"/>
                <a:cs typeface="Constantia" panose="02030602050306030303" charset="0"/>
              </a:rPr>
              <a:t>воспользовавшись толковым словарём </a:t>
            </a:r>
            <a:br>
              <a:rPr lang="ru-RU" altLang="en-US" sz="60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6000" b="0">
                <a:latin typeface="Constantia" panose="02030602050306030303" charset="0"/>
                <a:cs typeface="Constantia" panose="02030602050306030303" charset="0"/>
              </a:rPr>
              <a:t>В. И. Даля</a:t>
            </a:r>
            <a:endParaRPr lang="ru-RU" altLang="en-US" sz="6000" b="0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196465" y="496570"/>
            <a:ext cx="7896225" cy="6031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>
              <a:spcAft>
                <a:spcPts val="1500"/>
              </a:spcAft>
            </a:pPr>
            <a:r>
              <a:rPr lang="ru-RU" altLang="en-US" sz="3000" b="1">
                <a:latin typeface="Constantia" panose="02030602050306030303" charset="0"/>
                <a:cs typeface="Constantia" panose="02030602050306030303" charset="0"/>
              </a:rPr>
              <a:t>*</a:t>
            </a: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 — ванька-встанька, куколка, которая, </a:t>
            </a:r>
            <a:br>
              <a:rPr lang="ru-RU" altLang="en-US" sz="30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как её ни кинь, встаёт на ноги (основание).</a:t>
            </a:r>
            <a:endParaRPr lang="ru-RU" altLang="en-US" sz="3000">
              <a:latin typeface="Constantia" panose="02030602050306030303" charset="0"/>
              <a:cs typeface="Constantia" panose="02030602050306030303" charset="0"/>
            </a:endParaRPr>
          </a:p>
          <a:p>
            <a:pPr indent="0" algn="l" fontAlgn="auto">
              <a:spcAft>
                <a:spcPts val="1500"/>
              </a:spcAft>
            </a:pPr>
            <a:r>
              <a:rPr lang="ru-RU" altLang="en-US" sz="3000" b="1">
                <a:latin typeface="Constantia" panose="02030602050306030303" charset="0"/>
                <a:cs typeface="Constantia" panose="02030602050306030303" charset="0"/>
              </a:rPr>
              <a:t>*</a:t>
            </a: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 — вещь, избавляющая, охраняющая </a:t>
            </a:r>
            <a:br>
              <a:rPr lang="ru-RU" altLang="en-US" sz="30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от чего-либо (например, огородное чучело).</a:t>
            </a:r>
            <a:endParaRPr lang="ru-RU" altLang="en-US" sz="3000">
              <a:latin typeface="Constantia" panose="02030602050306030303" charset="0"/>
              <a:cs typeface="Constantia" panose="02030602050306030303" charset="0"/>
            </a:endParaRPr>
          </a:p>
          <a:p>
            <a:pPr indent="0" algn="l" fontAlgn="auto">
              <a:spcAft>
                <a:spcPts val="1500"/>
              </a:spcAft>
            </a:pPr>
            <a:r>
              <a:rPr lang="ru-RU" altLang="en-US" sz="3000" b="1">
                <a:latin typeface="Constantia" panose="02030602050306030303" charset="0"/>
                <a:cs typeface="Constantia" panose="02030602050306030303" charset="0"/>
              </a:rPr>
              <a:t>*</a:t>
            </a: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 — можно, легко, удобно; дозволено, </a:t>
            </a:r>
            <a:br>
              <a:rPr lang="ru-RU" altLang="en-US" sz="30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не запрещено.</a:t>
            </a:r>
            <a:endParaRPr lang="ru-RU" altLang="en-US" sz="3000">
              <a:latin typeface="Constantia" panose="02030602050306030303" charset="0"/>
              <a:cs typeface="Constantia" panose="02030602050306030303" charset="0"/>
            </a:endParaRPr>
          </a:p>
          <a:p>
            <a:pPr indent="0" algn="l" fontAlgn="auto">
              <a:spcAft>
                <a:spcPts val="1500"/>
              </a:spcAft>
            </a:pPr>
            <a:r>
              <a:rPr lang="ru-RU" altLang="en-US" sz="3000" b="1">
                <a:latin typeface="Constantia" panose="02030602050306030303" charset="0"/>
                <a:cs typeface="Constantia" panose="02030602050306030303" charset="0"/>
              </a:rPr>
              <a:t>*</a:t>
            </a: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 — отслуживший, заслуженный воин, неспособный к службе за увечьем, ранами, дряхлостью.</a:t>
            </a:r>
            <a:endParaRPr lang="ru-RU" altLang="en-US" sz="3000">
              <a:latin typeface="Constantia" panose="02030602050306030303" charset="0"/>
              <a:cs typeface="Constantia" panose="02030602050306030303" charset="0"/>
            </a:endParaRPr>
          </a:p>
          <a:p>
            <a:pPr indent="0" algn="l" fontAlgn="auto">
              <a:spcAft>
                <a:spcPts val="1500"/>
              </a:spcAft>
            </a:pPr>
            <a:r>
              <a:rPr lang="ru-RU" altLang="en-US" sz="3000" b="1">
                <a:latin typeface="Constantia" panose="02030602050306030303" charset="0"/>
                <a:cs typeface="Constantia" panose="02030602050306030303" charset="0"/>
              </a:rPr>
              <a:t>*</a:t>
            </a: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 — военный боевой корабль, судно;</a:t>
            </a:r>
            <a:br>
              <a:rPr lang="ru-RU" altLang="en-US" sz="30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3000">
                <a:latin typeface="Constantia" panose="02030602050306030303" charset="0"/>
                <a:cs typeface="Constantia" panose="02030602050306030303" charset="0"/>
              </a:rPr>
              <a:t>башенный латник (воин в тяжёлой броне).</a:t>
            </a:r>
            <a:endParaRPr lang="ru-RU" altLang="en-US" sz="3000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85" y="238760"/>
            <a:ext cx="5580380" cy="418592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90" y="1454785"/>
            <a:ext cx="4185920" cy="31407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1772285" y="4848860"/>
            <a:ext cx="8645525" cy="188531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Чили</a:t>
            </a:r>
            <a:r>
              <a:rPr lang="ru-RU" altLang="en-US" sz="2800" b="1"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м 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(водяной или чёртов орех) </a:t>
            </a:r>
            <a:br>
              <a:rPr lang="ru-RU" altLang="en-US" sz="28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— </a:t>
            </a: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реликтовое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 растение; орехи снабжены </a:t>
            </a:r>
            <a:br>
              <a:rPr lang="ru-RU" altLang="en-US" sz="28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шипами, 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которые служили </a:t>
            </a: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защитой</a:t>
            </a: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 </a:t>
            </a:r>
            <a:br>
              <a:rPr lang="ru-RU" altLang="en-US" sz="280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2800">
                <a:latin typeface="Constantia" panose="02030602050306030303" charset="0"/>
                <a:cs typeface="Constantia" panose="02030602050306030303" charset="0"/>
              </a:rPr>
              <a:t>от поедания растительноядными </a:t>
            </a:r>
            <a:r>
              <a:rPr lang="ru-RU" altLang="en-US" sz="2800" b="1">
                <a:latin typeface="Constantia" panose="02030602050306030303" charset="0"/>
                <a:cs typeface="Constantia" panose="02030602050306030303" charset="0"/>
              </a:rPr>
              <a:t>динозаврами.</a:t>
            </a:r>
            <a:endParaRPr lang="ru-RU" altLang="en-US" sz="2800" b="1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250" y="1000760"/>
            <a:ext cx="8662670" cy="2186940"/>
          </a:xfrm>
        </p:spPr>
        <p:txBody>
          <a:bodyPr/>
          <a:p>
            <a:pPr>
              <a:lnSpc>
                <a:spcPct val="80000"/>
              </a:lnSpc>
            </a:pPr>
            <a:r>
              <a:rPr lang="ru-RU" altLang="en-US">
                <a:latin typeface="Constantia" panose="02030602050306030303" charset="0"/>
                <a:cs typeface="Constantia" panose="02030602050306030303" charset="0"/>
              </a:rPr>
              <a:t>А как сказать (назвать) </a:t>
            </a:r>
            <a:br>
              <a:rPr lang="ru-RU" altLang="en-US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b="1">
                <a:latin typeface="Constantia" panose="02030602050306030303" charset="0"/>
                <a:cs typeface="Constantia" panose="02030602050306030303" charset="0"/>
              </a:rPr>
              <a:t>по-русски?</a:t>
            </a:r>
            <a:endParaRPr lang="ru-RU" altLang="en-US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0110" y="3378200"/>
            <a:ext cx="2680970" cy="2078355"/>
          </a:xfrm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фонтан </a:t>
            </a:r>
            <a:r>
              <a:rPr lang="ru-RU" altLang="en-US" sz="4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~</a:t>
            </a:r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endParaRPr lang="ru-RU" altLang="en-US" sz="4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кокетка </a:t>
            </a:r>
            <a:r>
              <a:rPr lang="ru-RU" altLang="en-US" sz="4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~</a:t>
            </a:r>
            <a:endParaRPr lang="ru-RU" altLang="en-US" sz="4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гримаса </a:t>
            </a:r>
            <a:r>
              <a:rPr lang="ru-RU" altLang="en-US" sz="4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~</a:t>
            </a:r>
            <a:endParaRPr lang="ru-RU" altLang="en-US" sz="4000">
              <a:solidFill>
                <a:schemeClr val="tx1"/>
              </a:solidFill>
              <a:latin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6101080" y="3378200"/>
            <a:ext cx="3045460" cy="2078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ru-RU" altLang="en-US" sz="4000" b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водомёт </a:t>
            </a:r>
            <a:endParaRPr lang="ru-RU" altLang="en-US" sz="4000" b="1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ru-RU" altLang="en-US" sz="4000" b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хорошуха</a:t>
            </a:r>
            <a:endParaRPr lang="ru-RU" altLang="en-US" sz="4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ru-RU" altLang="en-US" sz="4000" b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рожекорча</a:t>
            </a:r>
            <a:endParaRPr lang="ru-RU" altLang="en-US" sz="4000" b="1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24280" y="3378200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760" y="373380"/>
            <a:ext cx="8865235" cy="1078230"/>
          </a:xfrm>
        </p:spPr>
        <p:txBody>
          <a:bodyPr/>
          <a:p>
            <a:pPr algn="ctr"/>
            <a:r>
              <a:rPr lang="ru-RU" altLang="en-US">
                <a:latin typeface="Constantia" panose="02030602050306030303" charset="0"/>
                <a:cs typeface="Constantia" panose="02030602050306030303" charset="0"/>
              </a:rPr>
              <a:t>«Переведите» предложение:</a:t>
            </a:r>
            <a:endParaRPr lang="ru-RU" altLang="en-US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35760" y="1565910"/>
            <a:ext cx="8865235" cy="4609465"/>
          </a:xfrm>
        </p:spPr>
        <p:txBody>
          <a:bodyPr>
            <a:noAutofit/>
          </a:bodyPr>
          <a:p>
            <a:pPr algn="ctr">
              <a:lnSpc>
                <a:spcPct val="100000"/>
              </a:lnSpc>
              <a:spcAft>
                <a:spcPts val="2000"/>
              </a:spcAft>
            </a:pPr>
            <a:r>
              <a:rPr lang="en-US" altLang="en-US" sz="4000" b="1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Хороши</a:t>
            </a:r>
            <a:r>
              <a:rPr lang="en-US" altLang="en-US" sz="4000" b="1">
                <a:solidFill>
                  <a:srgbClr val="7030A0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лище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 b="1">
                <a:solidFill>
                  <a:srgbClr val="00B050"/>
                </a:solidFill>
                <a:latin typeface="Constantia" panose="02030602050306030303" charset="0"/>
                <a:cs typeface="Constantia" panose="02030602050306030303" charset="0"/>
              </a:rPr>
              <a:t>гряд</a:t>
            </a:r>
            <a:r>
              <a:rPr lang="ru-RU" altLang="en-US" sz="4000" b="1">
                <a:solidFill>
                  <a:srgbClr val="00B050"/>
                </a:solidFill>
                <a:latin typeface="Constantia" panose="02030602050306030303" charset="0"/>
                <a:cs typeface="Constantia" panose="02030602050306030303" charset="0"/>
              </a:rPr>
              <a:t>ё</a:t>
            </a:r>
            <a:r>
              <a:rPr lang="ru-RU" altLang="en-US" sz="4000" b="1">
                <a:solidFill>
                  <a:srgbClr val="00B050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00B050"/>
                </a:solidFill>
                <a:latin typeface="Constantia" panose="02030602050306030303" charset="0"/>
                <a:cs typeface="Constantia" panose="02030602050306030303" charset="0"/>
              </a:rPr>
              <a:t>т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b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</a:br>
            <a:r>
              <a:rPr lang="en-US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из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 b="1">
                <a:solidFill>
                  <a:srgbClr val="FF6600"/>
                </a:solidFill>
                <a:latin typeface="Constantia" panose="02030602050306030303" charset="0"/>
                <a:cs typeface="Constantia" panose="02030602050306030303" charset="0"/>
              </a:rPr>
              <a:t>риста</a:t>
            </a:r>
            <a:r>
              <a:rPr lang="en-US" altLang="en-US" sz="4000" b="1">
                <a:solidFill>
                  <a:srgbClr val="FF6600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FF6600"/>
                </a:solidFill>
                <a:latin typeface="Constantia" panose="02030602050306030303" charset="0"/>
                <a:cs typeface="Constantia" panose="02030602050306030303" charset="0"/>
              </a:rPr>
              <a:t>лища</a:t>
            </a:r>
            <a:r>
              <a:rPr lang="en-US" altLang="ru-RU" sz="4000" b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на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Constantia" panose="02030602050306030303" charset="0"/>
                <a:cs typeface="Constantia" panose="02030602050306030303" charset="0"/>
              </a:rPr>
              <a:t>позо</a:t>
            </a:r>
            <a:r>
              <a:rPr lang="en-US" altLang="en-US" sz="4000" b="1">
                <a:solidFill>
                  <a:srgbClr val="0070C0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0070C0"/>
                </a:solidFill>
                <a:latin typeface="Constantia" panose="02030602050306030303" charset="0"/>
                <a:cs typeface="Constantia" panose="02030602050306030303" charset="0"/>
              </a:rPr>
              <a:t>рище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b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</a:br>
            <a:r>
              <a:rPr lang="en-US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по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 b="1">
                <a:solidFill>
                  <a:srgbClr val="990000"/>
                </a:solidFill>
                <a:latin typeface="Constantia" panose="02030602050306030303" charset="0"/>
                <a:cs typeface="Constantia" panose="02030602050306030303" charset="0"/>
              </a:rPr>
              <a:t>гу</a:t>
            </a:r>
            <a:r>
              <a:rPr lang="en-US" altLang="en-US" sz="4000" b="1">
                <a:solidFill>
                  <a:srgbClr val="990000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990000"/>
                </a:solidFill>
                <a:latin typeface="Constantia" panose="02030602050306030303" charset="0"/>
                <a:cs typeface="Constantia" panose="02030602050306030303" charset="0"/>
              </a:rPr>
              <a:t>льбищу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в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Constantia" panose="02030602050306030303" charset="0"/>
                <a:cs typeface="Constantia" panose="02030602050306030303" charset="0"/>
              </a:rPr>
              <a:t>мокросту</a:t>
            </a:r>
            <a:r>
              <a:rPr lang="en-US" altLang="en-US" sz="4000" b="1">
                <a:solidFill>
                  <a:srgbClr val="002060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002060"/>
                </a:solidFill>
                <a:latin typeface="Constantia" panose="02030602050306030303" charset="0"/>
                <a:cs typeface="Constantia" panose="02030602050306030303" charset="0"/>
              </a:rPr>
              <a:t>пах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b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</a:br>
            <a:r>
              <a:rPr lang="en-US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и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с</a:t>
            </a:r>
            <a:r>
              <a:rPr lang="en-US" altLang="ru-RU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en-US" sz="4000" b="1">
                <a:solidFill>
                  <a:srgbClr val="81034D"/>
                </a:solidFill>
                <a:latin typeface="Constantia" panose="02030602050306030303" charset="0"/>
                <a:cs typeface="Constantia" panose="02030602050306030303" charset="0"/>
              </a:rPr>
              <a:t>растопы</a:t>
            </a:r>
            <a:r>
              <a:rPr lang="en-US" altLang="en-US" sz="4000" b="1">
                <a:solidFill>
                  <a:srgbClr val="81034D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en-US" altLang="en-US" sz="4000" b="1">
                <a:solidFill>
                  <a:srgbClr val="81034D"/>
                </a:solidFill>
                <a:latin typeface="Constantia" panose="02030602050306030303" charset="0"/>
                <a:cs typeface="Constantia" panose="02030602050306030303" charset="0"/>
              </a:rPr>
              <a:t>ркой</a:t>
            </a:r>
            <a:r>
              <a:rPr lang="ru-RU" altLang="en-US" sz="4000" b="1">
                <a:solidFill>
                  <a:srgbClr val="81034D"/>
                </a:solidFill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ru-RU" altLang="en-US" sz="4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sz="4000" b="1" i="1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Франт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ru-RU" altLang="en-US" sz="4000" b="1" i="1">
                <a:solidFill>
                  <a:srgbClr val="00B050"/>
                </a:solidFill>
                <a:latin typeface="Constantia" panose="02030602050306030303" charset="0"/>
                <a:cs typeface="Constantia" panose="02030602050306030303" charset="0"/>
              </a:rPr>
              <a:t>идёт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из </a:t>
            </a:r>
            <a:r>
              <a:rPr lang="ru-RU" altLang="en-US" sz="4000" b="1" i="1">
                <a:solidFill>
                  <a:srgbClr val="FF6600"/>
                </a:solidFill>
                <a:latin typeface="Constantia" panose="02030602050306030303" charset="0"/>
                <a:cs typeface="Constantia" panose="02030602050306030303" charset="0"/>
              </a:rPr>
              <a:t>цирка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ru-RU" altLang="en-US" sz="4000" i="1" u="sng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в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ru-RU" altLang="en-US" sz="4000" b="1" i="1">
                <a:solidFill>
                  <a:srgbClr val="0070C0"/>
                </a:solidFill>
                <a:latin typeface="Constantia" panose="02030602050306030303" charset="0"/>
                <a:cs typeface="Constantia" panose="02030602050306030303" charset="0"/>
              </a:rPr>
              <a:t>театр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b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по </a:t>
            </a:r>
            <a:r>
              <a:rPr lang="ru-RU" altLang="en-US" sz="4000" b="1" i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бульвару</a:t>
            </a:r>
            <a:r>
              <a:rPr lang="ru-RU" altLang="en-US" sz="4000" b="1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в </a:t>
            </a:r>
            <a:r>
              <a:rPr lang="ru-RU" altLang="en-US" sz="4000" b="1" i="1">
                <a:solidFill>
                  <a:srgbClr val="002060"/>
                </a:solidFill>
                <a:latin typeface="Constantia" panose="02030602050306030303" charset="0"/>
                <a:cs typeface="Constantia" panose="02030602050306030303" charset="0"/>
              </a:rPr>
              <a:t>галошах</a:t>
            </a: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b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000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и с </a:t>
            </a:r>
            <a:r>
              <a:rPr lang="ru-RU" altLang="en-US" sz="4000" b="1" i="1">
                <a:solidFill>
                  <a:srgbClr val="81034D"/>
                </a:solidFill>
                <a:latin typeface="Constantia" panose="02030602050306030303" charset="0"/>
                <a:cs typeface="Constantia" panose="02030602050306030303" charset="0"/>
              </a:rPr>
              <a:t>зонтиком.</a:t>
            </a:r>
            <a:endParaRPr lang="ru-RU" altLang="en-US" sz="4000" b="1" i="1">
              <a:solidFill>
                <a:srgbClr val="81034D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2092960" y="4363720"/>
            <a:ext cx="7980045" cy="2124075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rgbClr val="000000">
                <a:alpha val="0"/>
              </a:srgbClr>
            </a:solidFill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Владимир Иванович </a:t>
            </a:r>
            <a:r>
              <a:rPr lang="ru-RU" altLang="en-US" sz="4000" b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Даль</a:t>
            </a:r>
            <a:endParaRPr lang="ru-RU" altLang="en-US" sz="4000" b="1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ctr"/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— главный </a:t>
            </a:r>
            <a:r>
              <a:rPr lang="ru-RU" altLang="en-US" sz="4000" b="1" u="sng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толкователь </a:t>
            </a:r>
            <a:r>
              <a:rPr lang="ru-RU" altLang="en-US" sz="4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русского языка</a:t>
            </a:r>
            <a:endParaRPr lang="ru-RU" altLang="en-US" sz="4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5" y="298450"/>
            <a:ext cx="3450590" cy="42500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Текстовое поле 5"/>
          <p:cNvSpPr txBox="1"/>
          <p:nvPr/>
        </p:nvSpPr>
        <p:spPr>
          <a:xfrm>
            <a:off x="6090920" y="1100455"/>
            <a:ext cx="434022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sz="3600" i="1">
                <a:latin typeface="Constantia" panose="02030602050306030303" charset="0"/>
                <a:cs typeface="Constantia" panose="02030602050306030303" charset="0"/>
              </a:rPr>
              <a:t>Я любил Отчизну свою и принёс ей должную крупицу по силам. </a:t>
            </a:r>
            <a:r>
              <a:rPr lang="ru-RU" altLang="en-US" sz="2200" i="1">
                <a:latin typeface="Constantia" panose="02030602050306030303" charset="0"/>
                <a:cs typeface="Constantia" panose="02030602050306030303" charset="0"/>
              </a:rPr>
              <a:t>(о труде </a:t>
            </a:r>
            <a:br>
              <a:rPr lang="ru-RU" altLang="en-US" sz="2200" i="1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2200" i="1">
                <a:latin typeface="Constantia" panose="02030602050306030303" charset="0"/>
                <a:cs typeface="Constantia" panose="02030602050306030303" charset="0"/>
              </a:rPr>
              <a:t>над толковым словарём)</a:t>
            </a:r>
            <a:endParaRPr lang="ru-RU" altLang="en-US" sz="2200" i="1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7090" y="991870"/>
            <a:ext cx="8046720" cy="1767205"/>
          </a:xfrm>
        </p:spPr>
        <p:txBody>
          <a:bodyPr>
            <a:noAutofit/>
          </a:bodyPr>
          <a:p>
            <a:pPr algn="ctr"/>
            <a:r>
              <a:rPr lang="ru-RU" altLang="en-US" sz="6000" b="0">
                <a:latin typeface="Constantia" panose="02030602050306030303" charset="0"/>
                <a:cs typeface="Constantia" panose="02030602050306030303" charset="0"/>
              </a:rPr>
              <a:t>Лингвистическая игра </a:t>
            </a:r>
            <a:r>
              <a:rPr lang="ru-RU" altLang="en-US" sz="6000">
                <a:latin typeface="Constantia" panose="02030602050306030303" charset="0"/>
                <a:cs typeface="Constantia" panose="02030602050306030303" charset="0"/>
              </a:rPr>
              <a:t>«Далёкий Даль»</a:t>
            </a:r>
            <a:endParaRPr lang="ru-RU" altLang="en-US" sz="6000"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54245" y="2884805"/>
            <a:ext cx="2683510" cy="330581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6295" y="276225"/>
            <a:ext cx="7979410" cy="840740"/>
          </a:xfrm>
        </p:spPr>
        <p:txBody>
          <a:bodyPr>
            <a:noAutofit/>
          </a:bodyPr>
          <a:p>
            <a:pPr algn="ctr"/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Игровые правила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graphicFrame>
        <p:nvGraphicFramePr>
          <p:cNvPr id="8" name="Таблица 7"/>
          <p:cNvGraphicFramePr/>
          <p:nvPr>
            <p:custDataLst>
              <p:tags r:id="rId2"/>
            </p:custDataLst>
          </p:nvPr>
        </p:nvGraphicFramePr>
        <p:xfrm>
          <a:off x="2106295" y="1320165"/>
          <a:ext cx="7980045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005"/>
                <a:gridCol w="2090420"/>
                <a:gridCol w="330962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solidFill>
                            <a:schemeClr val="tx1"/>
                          </a:solidFill>
                          <a:latin typeface="Constantia" panose="02030602050306030303" charset="0"/>
                          <a:cs typeface="Constantia" panose="02030602050306030303" charset="0"/>
                        </a:rPr>
                        <a:t>Задание</a:t>
                      </a:r>
                      <a:endParaRPr lang="ru-RU" altLang="en-US" sz="2800">
                        <a:solidFill>
                          <a:schemeClr val="tx1"/>
                        </a:solidFill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solidFill>
                            <a:schemeClr val="tx1"/>
                          </a:solidFill>
                          <a:latin typeface="Constantia" panose="02030602050306030303" charset="0"/>
                          <a:cs typeface="Constantia" panose="02030602050306030303" charset="0"/>
                        </a:rPr>
                        <a:t>Время</a:t>
                      </a:r>
                      <a:endParaRPr lang="ru-RU" altLang="en-US" sz="2800">
                        <a:solidFill>
                          <a:schemeClr val="tx1"/>
                        </a:solidFill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solidFill>
                            <a:schemeClr val="tx1"/>
                          </a:solidFill>
                          <a:latin typeface="Constantia" panose="02030602050306030303" charset="0"/>
                          <a:cs typeface="Constantia" panose="02030602050306030303" charset="0"/>
                        </a:rPr>
                        <a:t>Стоимость</a:t>
                      </a:r>
                      <a:endParaRPr lang="ru-RU" altLang="en-US" sz="2800">
                        <a:solidFill>
                          <a:schemeClr val="tx1"/>
                        </a:solidFill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1798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«Какое слово означает...»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1-2 минуты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1 балл за каждый правильный ответ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«Код словаря Даля»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7-8 минут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5 баллов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1879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«Переводчик 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с русского на русский»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10 минут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800">
                          <a:latin typeface="Constantia" panose="02030602050306030303" charset="0"/>
                          <a:cs typeface="Constantia" panose="02030602050306030303" charset="0"/>
                        </a:rPr>
                        <a:t>1 балл за каждое верно «переведённое» слово</a:t>
                      </a:r>
                      <a:endParaRPr lang="ru-RU" altLang="en-US" sz="28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 anchorCtr="0"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25" y="172085"/>
            <a:ext cx="727075" cy="94488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6505" y="172085"/>
            <a:ext cx="727075" cy="944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3010" y="541020"/>
            <a:ext cx="7205980" cy="1440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5000"/>
                  </a:schemeClr>
                </a:solidFill>
              </a14:hiddenFill>
            </a:ext>
          </a:extLst>
        </p:spPr>
        <p:txBody>
          <a:bodyPr anchor="ctr" anchorCtr="0"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«полка для посуды»?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223895" y="2272665"/>
            <a:ext cx="5744210" cy="40373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посу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дина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ла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рь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заблю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дник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ле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дница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4915" y="531495"/>
            <a:ext cx="7202805" cy="1458595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«рабочий день»?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589020" y="2348865"/>
            <a:ext cx="5013960" cy="39611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ша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баш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вы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день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лафа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спожи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нки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3805" y="541020"/>
            <a:ext cx="7183755" cy="1420495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b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</a:b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«замужняя женщина»?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2785110" y="2348865"/>
            <a:ext cx="6620510" cy="396113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моту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шка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бесприда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нница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воуше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сца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мужа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тица 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6885" y="328295"/>
            <a:ext cx="8661400" cy="62007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0945" y="550545"/>
            <a:ext cx="7229475" cy="1440180"/>
          </a:xfrm>
        </p:spPr>
        <p:txBody>
          <a:bodyPr>
            <a:noAutofit/>
          </a:bodyPr>
          <a:p>
            <a:pPr algn="ctr"/>
            <a:r>
              <a:rPr lang="ru-RU" altLang="en-US" sz="4800" b="0">
                <a:latin typeface="Constantia" panose="02030602050306030303" charset="0"/>
                <a:cs typeface="Constantia" panose="02030602050306030303" charset="0"/>
              </a:rPr>
              <a:t>Какое слово означает </a:t>
            </a:r>
            <a:r>
              <a:rPr lang="ru-RU" altLang="en-US" sz="4800">
                <a:latin typeface="Constantia" panose="02030602050306030303" charset="0"/>
                <a:cs typeface="Constantia" panose="02030602050306030303" charset="0"/>
              </a:rPr>
              <a:t>«черти, бесы»?</a:t>
            </a:r>
            <a:endParaRPr lang="ru-RU" altLang="en-US" sz="4800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557905" y="2367915"/>
            <a:ext cx="5076825" cy="3942080"/>
          </a:xfrm>
        </p:spPr>
        <p:txBody>
          <a:bodyPr>
            <a:noAutofit/>
          </a:bodyPr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1) баа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льники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2) анчу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тки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3) бурлаки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  <a:p>
            <a:pPr algn="l"/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4) нахо</a:t>
            </a:r>
            <a:r>
              <a:rPr lang="ru-RU" altLang="en-US" sz="6000">
                <a:solidFill>
                  <a:schemeClr val="tx1"/>
                </a:solidFill>
                <a:latin typeface="Segoe UI" panose="020B0502040204020203" charset="0"/>
                <a:cs typeface="Segoe UI" panose="020B0502040204020203" charset="0"/>
              </a:rPr>
              <a:t>́</a:t>
            </a:r>
            <a:r>
              <a:rPr lang="ru-RU" altLang="en-US" sz="6000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дники</a:t>
            </a:r>
            <a:endParaRPr lang="ru-RU" altLang="en-US" sz="6000">
              <a:solidFill>
                <a:schemeClr val="tx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85" y="3442335"/>
            <a:ext cx="219583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628*364"/>
  <p:tag name="TABLE_ENDDRAG_RECT" val="77*130*628*3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2543</Words>
  <Application>WPS Presentation</Application>
  <PresentationFormat>宽屏</PresentationFormat>
  <Paragraphs>147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Calibri Light</vt:lpstr>
      <vt:lpstr>Constantia</vt:lpstr>
      <vt:lpstr>Segoe UI</vt:lpstr>
      <vt:lpstr>Calibri</vt:lpstr>
      <vt:lpstr>Microsoft YaHei</vt:lpstr>
      <vt:lpstr>Arial Unicode MS</vt:lpstr>
      <vt:lpstr>Office Theme</vt:lpstr>
      <vt:lpstr>Лингвистическая игра «Далёкий Даль»</vt:lpstr>
      <vt:lpstr>А как сказать (назвать)  по-русски?</vt:lpstr>
      <vt:lpstr>PowerPoint 演示文稿</vt:lpstr>
      <vt:lpstr>Лингвистическая игра «Далёкий Даль»</vt:lpstr>
      <vt:lpstr>Игровые правила</vt:lpstr>
      <vt:lpstr>Какое слово означает  «полка для посуды»?</vt:lpstr>
      <vt:lpstr>Какое слово означает  «рабочий день»?</vt:lpstr>
      <vt:lpstr>Какое слово означает  «замужняя женщина»?</vt:lpstr>
      <vt:lpstr>Какое слово означает «черти, бесы»?</vt:lpstr>
      <vt:lpstr>Какое слово означает  «спор, борьба»?</vt:lpstr>
      <vt:lpstr>Какие слова означают  «говорить глупое»?</vt:lpstr>
      <vt:lpstr>Какое слово означает «упрямиться»?</vt:lpstr>
      <vt:lpstr>Какие слова означают  «солдат, воин»?</vt:lpstr>
      <vt:lpstr>Какое слово означает  «подслащённый мёдом»?</vt:lpstr>
      <vt:lpstr>Какое слово означает  «очаровать»?</vt:lpstr>
      <vt:lpstr>Какое слово означает  «болван, дурак»?</vt:lpstr>
      <vt:lpstr>Разгадайте кодовое слово по первым буквам других слов, воспользовавшись толковым словарём  В. И. Даля</vt:lpstr>
      <vt:lpstr>PowerPoint 演示文稿</vt:lpstr>
      <vt:lpstr>PowerPoint 演示文稿</vt:lpstr>
      <vt:lpstr>«Переведите» предложение: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98</cp:revision>
  <dcterms:created xsi:type="dcterms:W3CDTF">2025-08-14T08:14:00Z</dcterms:created>
  <dcterms:modified xsi:type="dcterms:W3CDTF">2025-08-15T10:51:52Z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1049-12.2.0.21931</vt:lpwstr>
  </property>
  <property fmtid="{D5CDD505-2E9C-101B-9397-08002B2CF9AE}" pid="3" name="ICV">
    <vt:lpwstr>ABDB369EAA0E459E9D89D3EF0572D347_12</vt:lpwstr>
  </property>
</Properties>
</file>