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56" r:id="rId3"/>
    <p:sldId id="257" r:id="rId4"/>
    <p:sldId id="281" r:id="rId5"/>
    <p:sldId id="258" r:id="rId6"/>
    <p:sldId id="259" r:id="rId7"/>
    <p:sldId id="261" r:id="rId8"/>
    <p:sldId id="263" r:id="rId9"/>
    <p:sldId id="264" r:id="rId10"/>
    <p:sldId id="266" r:id="rId11"/>
    <p:sldId id="268" r:id="rId12"/>
    <p:sldId id="279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67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3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9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8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5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4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4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C72A2-4207-436E-9A45-57D55AC6CBD9}" type="datetimeFigureOut">
              <a:rPr lang="ru-RU" smtClean="0"/>
              <a:t>29.03.2025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4F225-7690-41F5-9F85-4077C44000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5.jp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0A5729-2DBF-3A10-E785-2E92DF9CCD15}"/>
              </a:ext>
            </a:extLst>
          </p:cNvPr>
          <p:cNvSpPr txBox="1"/>
          <p:nvPr/>
        </p:nvSpPr>
        <p:spPr>
          <a:xfrm>
            <a:off x="3060440" y="722885"/>
            <a:ext cx="31537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Закревская Т.Л.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г. Светогорска»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5B680-0BC9-8565-E759-5C71D9EDAF51}"/>
              </a:ext>
            </a:extLst>
          </p:cNvPr>
          <p:cNvSpPr txBox="1"/>
          <p:nvPr/>
        </p:nvSpPr>
        <p:spPr>
          <a:xfrm>
            <a:off x="2034073" y="2323323"/>
            <a:ext cx="5383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уроку по учебному предмету «Английский язык»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7 классе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«Сравнение школ в разных странах»</a:t>
            </a:r>
          </a:p>
        </p:txBody>
      </p:sp>
    </p:spTree>
    <p:extLst>
      <p:ext uri="{BB962C8B-B14F-4D97-AF65-F5344CB8AC3E}">
        <p14:creationId xmlns:p14="http://schemas.microsoft.com/office/powerpoint/2010/main" val="5463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4647" y="91434"/>
            <a:ext cx="7526134" cy="900979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400" dirty="0"/>
              <a:t>“School system in Finland” </a:t>
            </a:r>
            <a:endParaRPr lang="ru-RU" sz="2400" dirty="0"/>
          </a:p>
        </p:txBody>
      </p:sp>
      <p:pic>
        <p:nvPicPr>
          <p:cNvPr id="4098" name="Picture 2" descr="https://img.yle.fi/uutiset/lappeenranta/article6832920.ece/ALTERNATES/w940h529/It%C3%A4-Suomen%20kou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8" y="1438990"/>
            <a:ext cx="8497511" cy="477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7106" y="1031035"/>
            <a:ext cx="93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39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4647" y="91434"/>
            <a:ext cx="7526134" cy="900979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Check each other!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08" y="3301076"/>
            <a:ext cx="3264936" cy="32161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0232" y="1607127"/>
            <a:ext cx="1645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 – T</a:t>
            </a:r>
          </a:p>
          <a:p>
            <a:r>
              <a:rPr lang="en-US" sz="3600" b="1" dirty="0"/>
              <a:t>5 – T </a:t>
            </a:r>
          </a:p>
          <a:p>
            <a:r>
              <a:rPr lang="en-US" sz="3600" b="1" dirty="0"/>
              <a:t>6 – F</a:t>
            </a:r>
          </a:p>
          <a:p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0" y="1607127"/>
            <a:ext cx="1645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 – F</a:t>
            </a:r>
          </a:p>
          <a:p>
            <a:r>
              <a:rPr lang="en-US" sz="3600" b="1" dirty="0"/>
              <a:t>2 – F</a:t>
            </a:r>
          </a:p>
          <a:p>
            <a:r>
              <a:rPr lang="en-US" sz="3600" b="1" dirty="0"/>
              <a:t>3 – T</a:t>
            </a:r>
          </a:p>
          <a:p>
            <a:endParaRPr lang="ru-RU" sz="3600" b="1" dirty="0"/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1465811" y="4124102"/>
            <a:ext cx="3408217" cy="8121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Points: max – 6</a:t>
            </a:r>
          </a:p>
          <a:p>
            <a:r>
              <a:rPr lang="en-US" sz="2400" dirty="0"/>
              <a:t> 6 – “5”            3  –  “3” </a:t>
            </a:r>
          </a:p>
          <a:p>
            <a:r>
              <a:rPr lang="en-US" sz="2400" dirty="0"/>
              <a:t> 4-5 – “4”           2-0 –  “2”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78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4647" y="91434"/>
            <a:ext cx="7526134" cy="900979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Choose the correct form!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412845" y="1142562"/>
            <a:ext cx="76310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Riding a bike is ……… than swimming.</a:t>
            </a:r>
            <a:endParaRPr lang="ru-RU" dirty="0"/>
          </a:p>
          <a:p>
            <a:r>
              <a:rPr lang="en-US" b="1" dirty="0"/>
              <a:t>    </a:t>
            </a:r>
            <a:r>
              <a:rPr lang="en-US" b="1" i="1" dirty="0"/>
              <a:t>a) easy           b) easier        c) the easiest</a:t>
            </a:r>
            <a:endParaRPr lang="ru-RU" i="1" dirty="0"/>
          </a:p>
          <a:p>
            <a:r>
              <a:rPr lang="en-US" b="1" dirty="0"/>
              <a:t>2. It is ……… beautiful flower in our garden.</a:t>
            </a:r>
            <a:r>
              <a:rPr lang="en-US" b="1" i="1" dirty="0"/>
              <a:t> </a:t>
            </a:r>
          </a:p>
          <a:p>
            <a:r>
              <a:rPr lang="en-US" b="1" i="1" dirty="0"/>
              <a:t>    a) more          b) most           c) the most</a:t>
            </a:r>
            <a:endParaRPr lang="ru-RU" i="1" dirty="0"/>
          </a:p>
          <a:p>
            <a:r>
              <a:rPr lang="en-US" b="1" dirty="0"/>
              <a:t>3. My computer is better ………his computer.</a:t>
            </a:r>
            <a:endParaRPr lang="ru-RU" dirty="0"/>
          </a:p>
          <a:p>
            <a:r>
              <a:rPr lang="en-US" b="1" i="1" dirty="0"/>
              <a:t>     a) then            b) than             c) ----</a:t>
            </a:r>
            <a:endParaRPr lang="ru-RU" i="1" dirty="0"/>
          </a:p>
          <a:p>
            <a:r>
              <a:rPr lang="en-US" b="1" dirty="0"/>
              <a:t>4. Literature is as ……..as History.</a:t>
            </a:r>
            <a:endParaRPr lang="ru-RU" dirty="0"/>
          </a:p>
          <a:p>
            <a:r>
              <a:rPr lang="en-US" b="1" i="1" dirty="0"/>
              <a:t>     a) more difficult   b) the most difficult  c) difficult</a:t>
            </a:r>
            <a:endParaRPr lang="ru-RU" i="1" dirty="0"/>
          </a:p>
          <a:p>
            <a:r>
              <a:rPr lang="en-US" b="1" dirty="0"/>
              <a:t>5. My dog does not eat very much. He is ……..</a:t>
            </a:r>
            <a:endParaRPr lang="ru-RU" dirty="0"/>
          </a:p>
          <a:p>
            <a:r>
              <a:rPr lang="en-US" b="1" i="1" dirty="0"/>
              <a:t>     a) fat                b) thin     c) nice</a:t>
            </a:r>
            <a:endParaRPr lang="ru-RU" i="1" dirty="0"/>
          </a:p>
          <a:p>
            <a:r>
              <a:rPr lang="en-US" b="1" dirty="0"/>
              <a:t>6. Michael looks …… than his friend.</a:t>
            </a:r>
            <a:endParaRPr lang="ru-RU" dirty="0"/>
          </a:p>
          <a:p>
            <a:r>
              <a:rPr lang="en-US" b="1" i="1" dirty="0"/>
              <a:t>    a) older            b) old        c) the oldest </a:t>
            </a:r>
            <a:endParaRPr lang="ru-RU" i="1" dirty="0"/>
          </a:p>
          <a:p>
            <a:r>
              <a:rPr lang="en-US" b="1" dirty="0"/>
              <a:t>7. Who ………English</a:t>
            </a:r>
            <a:r>
              <a:rPr lang="ru-RU" b="1" dirty="0"/>
              <a:t>?</a:t>
            </a:r>
            <a:endParaRPr lang="ru-RU" dirty="0"/>
          </a:p>
          <a:p>
            <a:r>
              <a:rPr lang="en-US" b="1" i="1" dirty="0"/>
              <a:t>    a) does study  b) do study  c) studies</a:t>
            </a:r>
            <a:endParaRPr lang="ru-RU" b="1" i="1" dirty="0"/>
          </a:p>
          <a:p>
            <a:r>
              <a:rPr lang="en-US" b="1" dirty="0"/>
              <a:t>8. It ……..at the moment.</a:t>
            </a:r>
            <a:endParaRPr lang="ru-RU" dirty="0"/>
          </a:p>
          <a:p>
            <a:r>
              <a:rPr lang="en-US" b="1" i="1" dirty="0"/>
              <a:t>    a) is rain           b) is raining  c) rains</a:t>
            </a:r>
            <a:endParaRPr lang="ru-RU" i="1" dirty="0"/>
          </a:p>
          <a:p>
            <a:r>
              <a:rPr lang="en-US" b="1" dirty="0"/>
              <a:t>9. I …….. to the park yesterday.</a:t>
            </a:r>
            <a:endParaRPr lang="ru-RU" dirty="0"/>
          </a:p>
          <a:p>
            <a:r>
              <a:rPr lang="en-US" b="1" i="1" dirty="0"/>
              <a:t>    a) I have gone  b) will go      c) went</a:t>
            </a:r>
            <a:endParaRPr lang="ru-RU" i="1" dirty="0"/>
          </a:p>
          <a:p>
            <a:r>
              <a:rPr lang="en-US" b="1" dirty="0"/>
              <a:t>10. It …….. snow in July.</a:t>
            </a:r>
            <a:endParaRPr lang="ru-RU" dirty="0"/>
          </a:p>
          <a:p>
            <a:r>
              <a:rPr lang="en-US" b="1" i="1" dirty="0"/>
              <a:t>    a) isn’t              b) doesn’t     c) is   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93623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876204" y="3569835"/>
            <a:ext cx="2527069" cy="6567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6" y="2136372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sz="4000" b="1" dirty="0"/>
              <a:t>1. Riding a bike is ……… than swimming.</a:t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8766" y="3518654"/>
            <a:ext cx="8628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a) easy          b) easier       c) the easiest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499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943600" y="3574473"/>
            <a:ext cx="2576945" cy="6567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6" y="2136372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4000" b="1" dirty="0"/>
            </a:br>
            <a:br>
              <a:rPr lang="en-US" sz="4000" b="1" dirty="0"/>
            </a:br>
            <a:br>
              <a:rPr lang="en-US" sz="3600" b="1" dirty="0"/>
            </a:br>
            <a:r>
              <a:rPr lang="en-US" sz="3100" b="1" dirty="0"/>
              <a:t>2. </a:t>
            </a:r>
            <a:r>
              <a:rPr lang="en-US" sz="3600" b="1" dirty="0"/>
              <a:t>It is ……… beautiful </a:t>
            </a:r>
            <a:r>
              <a:rPr lang="en-US" sz="4000" b="1" dirty="0"/>
              <a:t>flower in our garden.</a:t>
            </a:r>
            <a:br>
              <a:rPr lang="ru-RU" sz="3600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7900" y="3574473"/>
            <a:ext cx="8628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a) more          b) most           c) the most</a:t>
            </a:r>
            <a:endParaRPr lang="ru-RU" sz="36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0342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391592" y="3175878"/>
            <a:ext cx="2576945" cy="6567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2021644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br>
              <a:rPr lang="en-US" sz="4000" b="1" dirty="0"/>
            </a:br>
            <a:br>
              <a:rPr lang="en-US" sz="3600" b="1" dirty="0"/>
            </a:br>
            <a:r>
              <a:rPr lang="en-US" sz="3600" b="1" dirty="0"/>
              <a:t>3. My computer is better ………his computer.</a:t>
            </a:r>
            <a:br>
              <a:rPr lang="ru-RU" sz="3600" dirty="0"/>
            </a:br>
            <a:br>
              <a:rPr lang="ru-RU" sz="4000" dirty="0"/>
            </a:br>
            <a:r>
              <a:rPr lang="en-US" b="1" dirty="0"/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7900" y="3574473"/>
            <a:ext cx="8628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7899" y="3105835"/>
            <a:ext cx="8512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a) then            b) than             c) ----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7844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899564" y="3712664"/>
            <a:ext cx="1928552" cy="584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2021644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en-US" sz="4000" b="1" dirty="0"/>
            </a:br>
            <a:r>
              <a:rPr lang="en-US" sz="4000" b="1" dirty="0"/>
              <a:t>4. </a:t>
            </a:r>
            <a:r>
              <a:rPr lang="en-US" b="1" dirty="0"/>
              <a:t>Literature is as ……..as History.</a:t>
            </a:r>
            <a:br>
              <a:rPr lang="ru-RU" dirty="0"/>
            </a:br>
            <a:r>
              <a:rPr lang="en-US" b="1" dirty="0"/>
              <a:t> 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7900" y="3574473"/>
            <a:ext cx="8628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0825" y="3712664"/>
            <a:ext cx="9135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 a) more difficult   b) the most difficult  c) difficult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17083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233653" y="3679414"/>
            <a:ext cx="1928552" cy="584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2021644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/>
              <a:t>5. My dog does not eat very much. He is ……..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7900" y="3574473"/>
            <a:ext cx="8628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05348" y="3595736"/>
            <a:ext cx="913568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  a) fat        b) thin     c) nice</a:t>
            </a:r>
            <a:endParaRPr lang="ru-RU" sz="4000" dirty="0"/>
          </a:p>
          <a:p>
            <a:r>
              <a:rPr lang="en-US" b="1" dirty="0"/>
              <a:t> 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17222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81646" y="3620640"/>
            <a:ext cx="1928552" cy="584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2021644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/>
              <a:t>6. Michael looks …… than his friend.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7900" y="3574473"/>
            <a:ext cx="8628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362" y="3536831"/>
            <a:ext cx="9135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 a) older            b) old        c) the oldest </a:t>
            </a:r>
            <a:r>
              <a:rPr lang="en-US" b="1" dirty="0"/>
              <a:t> 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24418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375863" y="3574473"/>
            <a:ext cx="2119743" cy="584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2021644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/>
              <a:t>7. Who ………English</a:t>
            </a:r>
            <a:r>
              <a:rPr lang="ru-RU" b="1" dirty="0"/>
              <a:t>?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7900" y="3574473"/>
            <a:ext cx="8628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9793" y="3497529"/>
            <a:ext cx="9135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  a) does study  b) do study  c) studies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69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1793884/bcb44ac8-33c8-4c2d-888c-cab1ae422b6f/s1200?webp=false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189"/>
          <a:stretch/>
        </p:blipFill>
        <p:spPr bwMode="auto">
          <a:xfrm rot="4665043">
            <a:off x="689260" y="2754496"/>
            <a:ext cx="3141142" cy="333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avatars.mds.yandex.net/get-pdb/1793884/bcb44ac8-33c8-4c2d-888c-cab1ae422b6f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189"/>
          <a:stretch/>
        </p:blipFill>
        <p:spPr bwMode="auto">
          <a:xfrm rot="1166683">
            <a:off x="383831" y="530248"/>
            <a:ext cx="2826214" cy="333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vatars.mds.yandex.net/get-pdb/1793884/bcb44ac8-33c8-4c2d-888c-cab1ae422b6f/s1200?webp=fals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4"/>
          <a:stretch/>
        </p:blipFill>
        <p:spPr bwMode="auto">
          <a:xfrm rot="16200000">
            <a:off x="4810726" y="359982"/>
            <a:ext cx="3987067" cy="359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vatars.mds.yandex.net/get-pdb/1793884/bcb44ac8-33c8-4c2d-888c-cab1ae422b6f/s1200?webp=false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189"/>
          <a:stretch/>
        </p:blipFill>
        <p:spPr bwMode="auto">
          <a:xfrm rot="20663020">
            <a:off x="2463858" y="-50174"/>
            <a:ext cx="3479273" cy="38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vatars.mds.yandex.net/get-pdb/1793884/bcb44ac8-33c8-4c2d-888c-cab1ae422b6f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189"/>
          <a:stretch/>
        </p:blipFill>
        <p:spPr bwMode="auto">
          <a:xfrm>
            <a:off x="5831283" y="3051188"/>
            <a:ext cx="2826214" cy="333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vatars.mds.yandex.net/get-pdb/1793884/bcb44ac8-33c8-4c2d-888c-cab1ae422b6f/s1200?webp=false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FF33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74" r="11831" b="565"/>
          <a:stretch/>
        </p:blipFill>
        <p:spPr bwMode="auto">
          <a:xfrm rot="14552986">
            <a:off x="3225210" y="3268558"/>
            <a:ext cx="3092452" cy="357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035805">
            <a:off x="1145065" y="1985916"/>
            <a:ext cx="133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school</a:t>
            </a:r>
            <a:endParaRPr lang="ru-RU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156823">
            <a:off x="6225244" y="2356943"/>
            <a:ext cx="133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autumn</a:t>
            </a:r>
            <a:endParaRPr lang="ru-RU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066428">
            <a:off x="6671975" y="4523625"/>
            <a:ext cx="133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2">
                    <a:lumMod val="75000"/>
                  </a:schemeClr>
                </a:solidFill>
              </a:rPr>
              <a:t>English</a:t>
            </a:r>
            <a:endParaRPr lang="ru-RU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0167115">
            <a:off x="3425348" y="1572624"/>
            <a:ext cx="2150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95000"/>
                  </a:schemeClr>
                </a:solidFill>
              </a:rPr>
              <a:t>Wednesday</a:t>
            </a:r>
            <a:endParaRPr lang="ru-RU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88524">
            <a:off x="1771357" y="4286505"/>
            <a:ext cx="133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2">
                    <a:lumMod val="50000"/>
                  </a:schemeClr>
                </a:solidFill>
              </a:rPr>
              <a:t>cool</a:t>
            </a:r>
            <a:endParaRPr lang="ru-RU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13036">
            <a:off x="4349502" y="4848564"/>
            <a:ext cx="2150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95000"/>
                  </a:schemeClr>
                </a:solidFill>
              </a:rPr>
              <a:t>lesson</a:t>
            </a:r>
            <a:endParaRPr lang="ru-RU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025834" y="3366655"/>
            <a:ext cx="2693322" cy="584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2021644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/>
              <a:t> 8. It ……..at the moment.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7900" y="3574473"/>
            <a:ext cx="8628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0825" y="2872461"/>
            <a:ext cx="91356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/>
              <a:t>  </a:t>
            </a:r>
            <a:r>
              <a:rPr lang="en-US" sz="4000" b="1" dirty="0"/>
              <a:t>a) is rain     b) is raining  c) rains</a:t>
            </a:r>
            <a:endParaRPr lang="ru-RU" sz="40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146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150524" y="3809118"/>
            <a:ext cx="2560320" cy="584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2021644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/>
              <a:t>9. It …….. snow in July.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7900" y="3574473"/>
            <a:ext cx="8628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362" y="3686007"/>
            <a:ext cx="9135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  a) isn’t        b) doesn’t     c) is  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8704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985164" y="3809118"/>
            <a:ext cx="2227811" cy="584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2021644"/>
            <a:ext cx="8124653" cy="94765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/>
              <a:t>10. I …….. to the park yesterday.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12994" y="515389"/>
            <a:ext cx="4896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Choose the correct form!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7900" y="3574473"/>
            <a:ext cx="86286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362" y="3686007"/>
            <a:ext cx="9135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 a) I have gone  b) will go   c) went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791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2957" y="85126"/>
            <a:ext cx="7772400" cy="530016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Say about your success and failure</a:t>
            </a:r>
            <a:endParaRPr lang="ru-RU" sz="32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71575" y="626289"/>
            <a:ext cx="6970222" cy="679017"/>
          </a:xfrm>
        </p:spPr>
        <p:txBody>
          <a:bodyPr/>
          <a:lstStyle/>
          <a:p>
            <a:r>
              <a:rPr lang="en-US" b="1" u="sng" dirty="0"/>
              <a:t>Finish the sentences: </a:t>
            </a:r>
            <a:endParaRPr lang="ru-RU" b="1" u="sng" dirty="0"/>
          </a:p>
        </p:txBody>
      </p:sp>
      <p:sp>
        <p:nvSpPr>
          <p:cNvPr id="5" name="Подзаголовок 1"/>
          <p:cNvSpPr txBox="1">
            <a:spLocks/>
          </p:cNvSpPr>
          <p:nvPr/>
        </p:nvSpPr>
        <p:spPr>
          <a:xfrm>
            <a:off x="-148245" y="2072925"/>
            <a:ext cx="4782590" cy="67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During today’s lesson I have</a:t>
            </a:r>
            <a:endParaRPr lang="ru-RU" dirty="0"/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>
          <a:xfrm>
            <a:off x="4210739" y="1482430"/>
            <a:ext cx="4186844" cy="47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spoken about…</a:t>
            </a:r>
            <a:endParaRPr lang="ru-RU" dirty="0"/>
          </a:p>
        </p:txBody>
      </p:sp>
      <p:sp>
        <p:nvSpPr>
          <p:cNvPr id="7" name="Подзаголовок 1"/>
          <p:cNvSpPr txBox="1">
            <a:spLocks/>
          </p:cNvSpPr>
          <p:nvPr/>
        </p:nvSpPr>
        <p:spPr>
          <a:xfrm>
            <a:off x="3940233" y="2005412"/>
            <a:ext cx="4186844" cy="47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learnt to…</a:t>
            </a:r>
            <a:endParaRPr lang="ru-RU" dirty="0"/>
          </a:p>
        </p:txBody>
      </p:sp>
      <p:sp>
        <p:nvSpPr>
          <p:cNvPr id="8" name="Подзаголовок 1"/>
          <p:cNvSpPr txBox="1">
            <a:spLocks/>
          </p:cNvSpPr>
          <p:nvPr/>
        </p:nvSpPr>
        <p:spPr>
          <a:xfrm>
            <a:off x="3995996" y="2462887"/>
            <a:ext cx="4186844" cy="47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found out…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4103716" y="2248357"/>
            <a:ext cx="1061259" cy="13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126748" y="2478847"/>
            <a:ext cx="1089486" cy="179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4126748" y="1765143"/>
            <a:ext cx="1015194" cy="283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одзаголовок 1"/>
          <p:cNvSpPr txBox="1">
            <a:spLocks/>
          </p:cNvSpPr>
          <p:nvPr/>
        </p:nvSpPr>
        <p:spPr>
          <a:xfrm>
            <a:off x="-627615" y="4189607"/>
            <a:ext cx="4782590" cy="67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Now I can</a:t>
            </a:r>
            <a:endParaRPr lang="ru-RU" dirty="0"/>
          </a:p>
        </p:txBody>
      </p:sp>
      <p:sp>
        <p:nvSpPr>
          <p:cNvPr id="19" name="Подзаголовок 1"/>
          <p:cNvSpPr txBox="1">
            <a:spLocks/>
          </p:cNvSpPr>
          <p:nvPr/>
        </p:nvSpPr>
        <p:spPr>
          <a:xfrm>
            <a:off x="3955817" y="3405491"/>
            <a:ext cx="4186844" cy="471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find necessary information about…</a:t>
            </a:r>
            <a:endParaRPr lang="ru-RU" dirty="0"/>
          </a:p>
        </p:txBody>
      </p:sp>
      <p:sp>
        <p:nvSpPr>
          <p:cNvPr id="20" name="Подзаголовок 1"/>
          <p:cNvSpPr txBox="1">
            <a:spLocks/>
          </p:cNvSpPr>
          <p:nvPr/>
        </p:nvSpPr>
        <p:spPr>
          <a:xfrm>
            <a:off x="3160741" y="3927130"/>
            <a:ext cx="4186844" cy="47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make up dialogues</a:t>
            </a:r>
            <a:endParaRPr lang="ru-RU" dirty="0"/>
          </a:p>
        </p:txBody>
      </p:sp>
      <p:sp>
        <p:nvSpPr>
          <p:cNvPr id="21" name="Подзаголовок 1"/>
          <p:cNvSpPr txBox="1">
            <a:spLocks/>
          </p:cNvSpPr>
          <p:nvPr/>
        </p:nvSpPr>
        <p:spPr>
          <a:xfrm>
            <a:off x="3940233" y="4480214"/>
            <a:ext cx="4186844" cy="471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read and understand English texts</a:t>
            </a:r>
            <a:endParaRPr lang="ru-RU" dirty="0"/>
          </a:p>
        </p:txBody>
      </p:sp>
      <p:sp>
        <p:nvSpPr>
          <p:cNvPr id="22" name="Подзаголовок 1"/>
          <p:cNvSpPr txBox="1">
            <a:spLocks/>
          </p:cNvSpPr>
          <p:nvPr/>
        </p:nvSpPr>
        <p:spPr>
          <a:xfrm>
            <a:off x="3848793" y="4979013"/>
            <a:ext cx="4186844" cy="47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ask and answer the questions</a:t>
            </a:r>
            <a:endParaRPr lang="ru-RU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613831" y="4415634"/>
            <a:ext cx="1419920" cy="194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589934" y="4508235"/>
            <a:ext cx="1443817" cy="591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2622144" y="3609933"/>
            <a:ext cx="1151313" cy="537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2613831" y="4135764"/>
            <a:ext cx="1326402" cy="159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одзаголовок 1"/>
          <p:cNvSpPr txBox="1">
            <a:spLocks/>
          </p:cNvSpPr>
          <p:nvPr/>
        </p:nvSpPr>
        <p:spPr>
          <a:xfrm>
            <a:off x="2801389" y="5504733"/>
            <a:ext cx="4186844" cy="47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 tests well</a:t>
            </a:r>
            <a:endParaRPr lang="ru-RU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613831" y="4720775"/>
            <a:ext cx="1326402" cy="883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74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2957" y="85126"/>
            <a:ext cx="7772400" cy="530016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Say about your success and failure</a:t>
            </a:r>
            <a:endParaRPr lang="ru-RU" sz="3200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71575" y="626289"/>
            <a:ext cx="6970222" cy="679017"/>
          </a:xfrm>
        </p:spPr>
        <p:txBody>
          <a:bodyPr/>
          <a:lstStyle/>
          <a:p>
            <a:r>
              <a:rPr lang="en-US" b="1" u="sng" dirty="0"/>
              <a:t>Finish the sentences: </a:t>
            </a:r>
            <a:endParaRPr lang="ru-RU" b="1" u="sng" dirty="0"/>
          </a:p>
        </p:txBody>
      </p:sp>
      <p:sp>
        <p:nvSpPr>
          <p:cNvPr id="18" name="Подзаголовок 1"/>
          <p:cNvSpPr txBox="1">
            <a:spLocks/>
          </p:cNvSpPr>
          <p:nvPr/>
        </p:nvSpPr>
        <p:spPr>
          <a:xfrm>
            <a:off x="-463440" y="4599434"/>
            <a:ext cx="4782590" cy="67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Next lesson</a:t>
            </a:r>
            <a:endParaRPr lang="ru-RU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2736271" y="4293109"/>
            <a:ext cx="1244831" cy="45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2752204" y="4784662"/>
            <a:ext cx="1228898" cy="52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752204" y="4914004"/>
            <a:ext cx="1244831" cy="4444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615830" y="1868523"/>
            <a:ext cx="2914999" cy="1346662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Grammar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Speaking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3720289" y="2037970"/>
            <a:ext cx="1679171" cy="914400"/>
          </a:xfrm>
          <a:prstGeom prst="rightArrow">
            <a:avLst/>
          </a:prstGeom>
          <a:solidFill>
            <a:srgbClr val="FFFFCC"/>
          </a:solidFill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88921" y="1868523"/>
            <a:ext cx="2914999" cy="1346662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excellent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awful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quite good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difficult for me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easy for me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одзаголовок 1"/>
          <p:cNvSpPr txBox="1">
            <a:spLocks/>
          </p:cNvSpPr>
          <p:nvPr/>
        </p:nvSpPr>
        <p:spPr>
          <a:xfrm>
            <a:off x="4097481" y="4057170"/>
            <a:ext cx="4647508" cy="471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would like to improve my result in…</a:t>
            </a:r>
            <a:endParaRPr lang="ru-RU" dirty="0"/>
          </a:p>
        </p:txBody>
      </p:sp>
      <p:sp>
        <p:nvSpPr>
          <p:cNvPr id="34" name="Подзаголовок 1"/>
          <p:cNvSpPr txBox="1">
            <a:spLocks/>
          </p:cNvSpPr>
          <p:nvPr/>
        </p:nvSpPr>
        <p:spPr>
          <a:xfrm>
            <a:off x="3981102" y="4599434"/>
            <a:ext cx="4647508" cy="47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will try to speak English better</a:t>
            </a:r>
            <a:endParaRPr lang="ru-RU" dirty="0"/>
          </a:p>
        </p:txBody>
      </p:sp>
      <p:sp>
        <p:nvSpPr>
          <p:cNvPr id="35" name="Подзаголовок 1"/>
          <p:cNvSpPr txBox="1">
            <a:spLocks/>
          </p:cNvSpPr>
          <p:nvPr/>
        </p:nvSpPr>
        <p:spPr>
          <a:xfrm>
            <a:off x="3075706" y="5213287"/>
            <a:ext cx="4647508" cy="471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 want to get “5”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4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t="22463" r="7210"/>
          <a:stretch/>
        </p:blipFill>
        <p:spPr>
          <a:xfrm>
            <a:off x="244461" y="4456314"/>
            <a:ext cx="3329972" cy="2238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1" y="149122"/>
            <a:ext cx="3478489" cy="2431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60" name="Picture 12" descr="https://terve.su/wp-content/uploads/2019/12/tu-5d-110505-0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46" t="33989" r="22922" b="7790"/>
          <a:stretch/>
        </p:blipFill>
        <p:spPr bwMode="auto">
          <a:xfrm>
            <a:off x="4723994" y="165855"/>
            <a:ext cx="3630297" cy="233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78" y="488720"/>
            <a:ext cx="889002" cy="63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saturation sat="8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454">
            <a:off x="1991126" y="566305"/>
            <a:ext cx="372955" cy="300274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062" name="Picture 14" descr="http://img.ksou.cn/img/school/44/4444-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88" y="4572000"/>
            <a:ext cx="3430722" cy="2122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02" y="2352880"/>
            <a:ext cx="3723466" cy="2352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70"/>
          <a:stretch/>
        </p:blipFill>
        <p:spPr>
          <a:xfrm>
            <a:off x="8175236" y="4796445"/>
            <a:ext cx="494893" cy="656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24" y="2557253"/>
            <a:ext cx="474009" cy="47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4468" y="306425"/>
            <a:ext cx="5415741" cy="997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i="1" dirty="0"/>
              <a:t>Comparing schools in different countries</a:t>
            </a:r>
            <a:endParaRPr lang="ru-RU" sz="48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5" y="1380073"/>
            <a:ext cx="2802045" cy="25988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42" y="1731450"/>
            <a:ext cx="2613400" cy="2100109"/>
          </a:xfrm>
          <a:prstGeom prst="rect">
            <a:avLst/>
          </a:prstGeom>
        </p:spPr>
      </p:pic>
      <p:pic>
        <p:nvPicPr>
          <p:cNvPr id="1026" name="Picture 2" descr="https://www.clipartmax.com/png/full/33-335827_show-clipart-enrichment-respectful-parent-a-manual-for-mom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550" y="4140974"/>
            <a:ext cx="1793142" cy="23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538" t="62418" r="53532" b="10938"/>
          <a:stretch/>
        </p:blipFill>
        <p:spPr>
          <a:xfrm rot="20698268">
            <a:off x="4873015" y="4445567"/>
            <a:ext cx="2985061" cy="135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43" y="5203727"/>
            <a:ext cx="3200356" cy="1684398"/>
          </a:xfrm>
          <a:prstGeom prst="rect">
            <a:avLst/>
          </a:prstGeom>
        </p:spPr>
      </p:pic>
      <p:sp>
        <p:nvSpPr>
          <p:cNvPr id="17" name="AutoShape 20" descr="https://4.bp.blogspot.com/-RFz46YjE2Jg/XQl3ngOfVEI/AAAAAAAAAJ0/3tu3-NTTyq0QYEl_2j71Rc_SwNbL24x-ACLcBGAs/s1600/12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 descr="http://school32-krsk.ru/wp-content/uploads/2017/05/2017_05_26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557">
            <a:off x="5991577" y="5626707"/>
            <a:ext cx="1040725" cy="10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2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4647" y="91434"/>
            <a:ext cx="7526134" cy="900979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Listen and repeat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79516" y="1122218"/>
            <a:ext cx="3070513" cy="5735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I</a:t>
            </a:r>
          </a:p>
          <a:p>
            <a:r>
              <a:rPr lang="en-US" sz="3600" dirty="0"/>
              <a:t>primary</a:t>
            </a:r>
          </a:p>
          <a:p>
            <a:r>
              <a:rPr lang="en-US" sz="3600" dirty="0"/>
              <a:t>secondary</a:t>
            </a:r>
          </a:p>
          <a:p>
            <a:r>
              <a:rPr lang="en-US" sz="3600" dirty="0"/>
              <a:t>junior</a:t>
            </a:r>
          </a:p>
          <a:p>
            <a:r>
              <a:rPr lang="en-US" sz="3600" dirty="0"/>
              <a:t>senior</a:t>
            </a:r>
          </a:p>
          <a:p>
            <a:r>
              <a:rPr lang="en-US" sz="3600" dirty="0"/>
              <a:t>college</a:t>
            </a:r>
          </a:p>
          <a:p>
            <a:r>
              <a:rPr lang="en-US" sz="3600" dirty="0"/>
              <a:t>uniform</a:t>
            </a:r>
          </a:p>
          <a:p>
            <a:r>
              <a:rPr lang="en-US" sz="3600" dirty="0"/>
              <a:t>various</a:t>
            </a:r>
          </a:p>
          <a:p>
            <a:r>
              <a:rPr lang="en-US" sz="3600" dirty="0"/>
              <a:t>auspices</a:t>
            </a:r>
            <a:endParaRPr lang="ru-RU" sz="3600" dirty="0"/>
          </a:p>
        </p:txBody>
      </p:sp>
      <p:sp>
        <p:nvSpPr>
          <p:cNvPr id="11" name="Объект 4"/>
          <p:cNvSpPr>
            <a:spLocks noGrp="1"/>
          </p:cNvSpPr>
          <p:nvPr>
            <p:ph sz="half" idx="1"/>
          </p:nvPr>
        </p:nvSpPr>
        <p:spPr>
          <a:xfrm>
            <a:off x="3233305" y="1122218"/>
            <a:ext cx="3070513" cy="5735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II</a:t>
            </a:r>
          </a:p>
          <a:p>
            <a:r>
              <a:rPr lang="en-US" sz="3600" dirty="0"/>
              <a:t>certificate</a:t>
            </a:r>
          </a:p>
          <a:p>
            <a:r>
              <a:rPr lang="en-US" sz="3600" dirty="0"/>
              <a:t>continual</a:t>
            </a:r>
          </a:p>
          <a:p>
            <a:r>
              <a:rPr lang="en-US" sz="3600" dirty="0"/>
              <a:t>advanced</a:t>
            </a:r>
          </a:p>
          <a:p>
            <a:r>
              <a:rPr lang="en-US" sz="3600" dirty="0"/>
              <a:t>selected</a:t>
            </a:r>
          </a:p>
          <a:p>
            <a:r>
              <a:rPr lang="en-US" sz="3600" dirty="0"/>
              <a:t>apply</a:t>
            </a:r>
          </a:p>
        </p:txBody>
      </p:sp>
      <p:sp>
        <p:nvSpPr>
          <p:cNvPr id="12" name="Объект 4"/>
          <p:cNvSpPr>
            <a:spLocks noGrp="1"/>
          </p:cNvSpPr>
          <p:nvPr>
            <p:ph sz="half" idx="1"/>
          </p:nvPr>
        </p:nvSpPr>
        <p:spPr>
          <a:xfrm>
            <a:off x="6012529" y="1122218"/>
            <a:ext cx="3070513" cy="57357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III</a:t>
            </a:r>
          </a:p>
          <a:p>
            <a:r>
              <a:rPr lang="en-US" sz="3600" dirty="0"/>
              <a:t>academic</a:t>
            </a:r>
          </a:p>
          <a:p>
            <a:r>
              <a:rPr lang="en-US" sz="3600" dirty="0"/>
              <a:t>examination</a:t>
            </a:r>
          </a:p>
          <a:p>
            <a:r>
              <a:rPr lang="en-US" sz="3600" dirty="0"/>
              <a:t>education</a:t>
            </a:r>
          </a:p>
          <a:p>
            <a:r>
              <a:rPr lang="en-US" sz="3600" dirty="0"/>
              <a:t>information</a:t>
            </a:r>
          </a:p>
          <a:p>
            <a:r>
              <a:rPr lang="en-US" sz="3600" dirty="0"/>
              <a:t>attestation</a:t>
            </a:r>
          </a:p>
          <a:p>
            <a:r>
              <a:rPr lang="en-US" sz="3600" dirty="0"/>
              <a:t>mathematics</a:t>
            </a:r>
          </a:p>
          <a:p>
            <a:r>
              <a:rPr lang="en-US" sz="3600" dirty="0"/>
              <a:t>university</a:t>
            </a:r>
            <a:endParaRPr lang="ru-RU" sz="3600" dirty="0"/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0041" y="5701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7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4647" y="91434"/>
            <a:ext cx="7526134" cy="900979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Listen and fill in the table</a:t>
            </a:r>
            <a:br>
              <a:rPr lang="ru-RU" sz="3200" dirty="0"/>
            </a:br>
            <a:r>
              <a:rPr lang="ru-RU" sz="3200" dirty="0"/>
              <a:t>(</a:t>
            </a:r>
            <a:r>
              <a:rPr lang="en-US" sz="3200" dirty="0"/>
              <a:t>Ex.1, p.4 W.B.)</a:t>
            </a:r>
            <a:endParaRPr lang="ru-RU" sz="32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440307"/>
              </p:ext>
            </p:extLst>
          </p:nvPr>
        </p:nvGraphicFramePr>
        <p:xfrm>
          <a:off x="307572" y="1321722"/>
          <a:ext cx="8636922" cy="41148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78974">
                  <a:extLst>
                    <a:ext uri="{9D8B030D-6E8A-4147-A177-3AD203B41FA5}">
                      <a16:colId xmlns:a16="http://schemas.microsoft.com/office/drawing/2014/main" val="195904676"/>
                    </a:ext>
                  </a:extLst>
                </a:gridCol>
                <a:gridCol w="2878974">
                  <a:extLst>
                    <a:ext uri="{9D8B030D-6E8A-4147-A177-3AD203B41FA5}">
                      <a16:colId xmlns:a16="http://schemas.microsoft.com/office/drawing/2014/main" val="1479900254"/>
                    </a:ext>
                  </a:extLst>
                </a:gridCol>
                <a:gridCol w="2878974">
                  <a:extLst>
                    <a:ext uri="{9D8B030D-6E8A-4147-A177-3AD203B41FA5}">
                      <a16:colId xmlns:a16="http://schemas.microsoft.com/office/drawing/2014/main" val="3665201283"/>
                    </a:ext>
                  </a:extLst>
                </a:gridCol>
              </a:tblGrid>
              <a:tr h="58782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Countries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School starts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in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Lesson start at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6486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Russia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8.30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18398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Japan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75419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Thailand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623238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Australia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790374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Brazil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811364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China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318066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86" y="5298192"/>
            <a:ext cx="1851608" cy="1717367"/>
          </a:xfrm>
          <a:prstGeom prst="rect">
            <a:avLst/>
          </a:prstGeom>
        </p:spPr>
      </p:pic>
      <p:pic>
        <p:nvPicPr>
          <p:cNvPr id="2" name="3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2914" y="585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4647" y="91434"/>
            <a:ext cx="7526134" cy="900979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Check yourselves!</a:t>
            </a:r>
            <a:endParaRPr lang="ru-RU" sz="32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769930"/>
              </p:ext>
            </p:extLst>
          </p:nvPr>
        </p:nvGraphicFramePr>
        <p:xfrm>
          <a:off x="307572" y="1321722"/>
          <a:ext cx="8636922" cy="42193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78974">
                  <a:extLst>
                    <a:ext uri="{9D8B030D-6E8A-4147-A177-3AD203B41FA5}">
                      <a16:colId xmlns:a16="http://schemas.microsoft.com/office/drawing/2014/main" val="195904676"/>
                    </a:ext>
                  </a:extLst>
                </a:gridCol>
                <a:gridCol w="2878974">
                  <a:extLst>
                    <a:ext uri="{9D8B030D-6E8A-4147-A177-3AD203B41FA5}">
                      <a16:colId xmlns:a16="http://schemas.microsoft.com/office/drawing/2014/main" val="1479900254"/>
                    </a:ext>
                  </a:extLst>
                </a:gridCol>
                <a:gridCol w="2878974">
                  <a:extLst>
                    <a:ext uri="{9D8B030D-6E8A-4147-A177-3AD203B41FA5}">
                      <a16:colId xmlns:a16="http://schemas.microsoft.com/office/drawing/2014/main" val="3665201283"/>
                    </a:ext>
                  </a:extLst>
                </a:gridCol>
              </a:tblGrid>
              <a:tr h="58782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Countries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School starts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in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Lesson start at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6486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Russia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8.30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18398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Japan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754199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Thailand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623238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Australia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790374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 err="1"/>
                        <a:t>Brasil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February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811364"/>
                  </a:ext>
                </a:extLst>
              </a:tr>
              <a:tr h="587829">
                <a:tc>
                  <a:txBody>
                    <a:bodyPr/>
                    <a:lstStyle/>
                    <a:p>
                      <a:r>
                        <a:rPr lang="en-US" sz="2400" dirty="0"/>
                        <a:t>China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September</a:t>
                      </a:r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7.30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318066"/>
                  </a:ext>
                </a:extLst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6267796" y="2768138"/>
            <a:ext cx="4239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276109" y="3369424"/>
            <a:ext cx="4239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276109" y="3984568"/>
            <a:ext cx="4239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Заголовок 3"/>
          <p:cNvSpPr txBox="1">
            <a:spLocks/>
          </p:cNvSpPr>
          <p:nvPr/>
        </p:nvSpPr>
        <p:spPr>
          <a:xfrm>
            <a:off x="3059085" y="5961779"/>
            <a:ext cx="3408217" cy="8121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Points: max – 10</a:t>
            </a:r>
          </a:p>
          <a:p>
            <a:r>
              <a:rPr lang="en-US" sz="2400" dirty="0"/>
              <a:t> 10 – “5”            6-7  –  “3” </a:t>
            </a:r>
          </a:p>
          <a:p>
            <a:r>
              <a:rPr lang="en-US" sz="2400" dirty="0"/>
              <a:t> 8-9 – “4”           5-0  –  “2”</a:t>
            </a:r>
          </a:p>
          <a:p>
            <a:pPr algn="ctr"/>
            <a:endParaRPr lang="en-US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886" y="5298192"/>
            <a:ext cx="1851608" cy="17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633559"/>
              </p:ext>
            </p:extLst>
          </p:nvPr>
        </p:nvGraphicFramePr>
        <p:xfrm>
          <a:off x="375630" y="1737826"/>
          <a:ext cx="8404167" cy="36851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22304">
                  <a:extLst>
                    <a:ext uri="{9D8B030D-6E8A-4147-A177-3AD203B41FA5}">
                      <a16:colId xmlns:a16="http://schemas.microsoft.com/office/drawing/2014/main" val="4162787282"/>
                    </a:ext>
                  </a:extLst>
                </a:gridCol>
                <a:gridCol w="4581863">
                  <a:extLst>
                    <a:ext uri="{9D8B030D-6E8A-4147-A177-3AD203B41FA5}">
                      <a16:colId xmlns:a16="http://schemas.microsoft.com/office/drawing/2014/main" val="4193840007"/>
                    </a:ext>
                  </a:extLst>
                </a:gridCol>
              </a:tblGrid>
              <a:tr h="176471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/>
                        <a:t>I stayed in … for …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/>
                        <a:t>Holidays last for …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/>
                        <a:t>At the age of …</a:t>
                      </a:r>
                      <a:br>
                        <a:rPr lang="ru-RU" sz="2800" b="1" dirty="0"/>
                      </a:br>
                      <a:endParaRPr lang="ru-RU" sz="2800" b="1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/>
                        <a:t>You start school at … 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/>
                        <a:t>Holidays last from … to …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/>
                        <a:t>Students study at … school for … years</a:t>
                      </a:r>
                      <a:br>
                        <a:rPr lang="ru-RU" sz="2800" b="1" dirty="0"/>
                      </a:br>
                      <a:endParaRPr lang="ru-RU" sz="28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116783"/>
                  </a:ext>
                </a:extLst>
              </a:tr>
              <a:tr h="1460157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/>
                        <a:t>School starts at … </a:t>
                      </a:r>
                      <a:br>
                        <a:rPr lang="ru-RU" sz="2800" b="1" dirty="0"/>
                      </a:br>
                      <a:r>
                        <a:rPr lang="en-US" sz="2800" b="1" dirty="0"/>
                        <a:t>A school year is divided into …</a:t>
                      </a:r>
                      <a:endParaRPr lang="ru-RU" sz="28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42532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4647" y="91434"/>
            <a:ext cx="7526134" cy="900979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Role-play</a:t>
            </a:r>
            <a:br>
              <a:rPr lang="en-US" sz="3200" dirty="0"/>
            </a:br>
            <a:r>
              <a:rPr lang="en-US" sz="3200" dirty="0"/>
              <a:t>(Ex. 14 p. 9 W.B.)</a:t>
            </a:r>
            <a:endParaRPr lang="ru-RU" sz="3200" dirty="0"/>
          </a:p>
        </p:txBody>
      </p:sp>
      <p:sp>
        <p:nvSpPr>
          <p:cNvPr id="10" name="Объект 4"/>
          <p:cNvSpPr>
            <a:spLocks noGrp="1"/>
          </p:cNvSpPr>
          <p:nvPr>
            <p:ph sz="half" idx="1"/>
          </p:nvPr>
        </p:nvSpPr>
        <p:spPr>
          <a:xfrm>
            <a:off x="586047" y="1145925"/>
            <a:ext cx="7754734" cy="552919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/>
              <a:t>Useful phrases</a:t>
            </a: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44" y="4579990"/>
            <a:ext cx="2614353" cy="242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6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1783" y="143900"/>
            <a:ext cx="7526134" cy="900979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School system in Russia and in Britain</a:t>
            </a:r>
            <a:endParaRPr lang="ru-RU" sz="3200" dirty="0"/>
          </a:p>
        </p:txBody>
      </p:sp>
      <p:pic>
        <p:nvPicPr>
          <p:cNvPr id="3074" name="Picture 2" descr="http://image.jimcdn.com/app/cms/image/transf/none/path/s091c9cf7446842f4/backgroundarea/if074fbfb1058c4dd/version/1531297496/image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0" t="3658" r="7030" b="7654"/>
          <a:stretch/>
        </p:blipFill>
        <p:spPr bwMode="auto">
          <a:xfrm>
            <a:off x="4751763" y="1825626"/>
            <a:ext cx="4073236" cy="30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c18lip.ru/news/16092019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4"/>
          <a:stretch/>
        </p:blipFill>
        <p:spPr bwMode="auto">
          <a:xfrm>
            <a:off x="199505" y="1825625"/>
            <a:ext cx="4123113" cy="30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02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2129</TotalTime>
  <Words>871</Words>
  <Application>Microsoft Office PowerPoint</Application>
  <PresentationFormat>Экран (4:3)</PresentationFormat>
  <Paragraphs>173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Listen and repeat</vt:lpstr>
      <vt:lpstr>Listen and fill in the table (Ex.1, p.4 W.B.)</vt:lpstr>
      <vt:lpstr>Check yourselves!</vt:lpstr>
      <vt:lpstr>Role-play (Ex. 14 p. 9 W.B.)</vt:lpstr>
      <vt:lpstr>School system in Russia and in Britain</vt:lpstr>
      <vt:lpstr>“School system in Finland” </vt:lpstr>
      <vt:lpstr>Check each other!</vt:lpstr>
      <vt:lpstr>Choose the correct form!</vt:lpstr>
      <vt:lpstr> 1. Riding a bike is ……… than swimming. </vt:lpstr>
      <vt:lpstr>   2. It is ……… beautiful flower in our garden.   </vt:lpstr>
      <vt:lpstr>  3. My computer is better ………his computer.   </vt:lpstr>
      <vt:lpstr> 4. Literature is as ……..as History.  </vt:lpstr>
      <vt:lpstr>5. My dog does not eat very much. He is ……..</vt:lpstr>
      <vt:lpstr>6. Michael looks …… than his friend.</vt:lpstr>
      <vt:lpstr>7. Who ………English?</vt:lpstr>
      <vt:lpstr> 8. It ……..at the moment.</vt:lpstr>
      <vt:lpstr>9. It …….. snow in July.</vt:lpstr>
      <vt:lpstr>10. I …….. to the park yesterday.</vt:lpstr>
      <vt:lpstr>Say about your success and failure</vt:lpstr>
      <vt:lpstr>Say about your success and failure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September, 28</dc:title>
  <dc:creator>Анна Егорова</dc:creator>
  <cp:lastModifiedBy>Liza Zakrevskaya</cp:lastModifiedBy>
  <cp:revision>60</cp:revision>
  <dcterms:created xsi:type="dcterms:W3CDTF">2020-09-23T17:13:07Z</dcterms:created>
  <dcterms:modified xsi:type="dcterms:W3CDTF">2025-03-28T21:27:19Z</dcterms:modified>
</cp:coreProperties>
</file>