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2" d="100"/>
          <a:sy n="112" d="100"/>
        </p:scale>
        <p:origin x="49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5" name="Нижний колонтитул 4"/>
          <p:cNvSpPr>
            <a:spLocks noGrp="1"/>
          </p:cNvSpPr>
          <p:nvPr>
            <p:ph type="ftr" sz="quarter" idx="11"/>
          </p:nvPr>
        </p:nvSpPr>
        <p:spPr>
          <a:xfrm>
            <a:off x="4038600" y="6356350"/>
            <a:ext cx="4114800" cy="365125"/>
          </a:xfrm>
          <a:prstGeom prst="rect">
            <a:avLst/>
          </a:prstGeom>
        </p:spPr>
        <p:txBody>
          <a:bodyPr/>
          <a:lstStyle/>
          <a:p>
            <a:endParaRPr lang="ru-RU"/>
          </a:p>
        </p:txBody>
      </p:sp>
      <p:sp>
        <p:nvSpPr>
          <p:cNvPr id="6" name="Номер слайда 5"/>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63185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a:lstStyle/>
          <a:p>
            <a:r>
              <a:rPr lang="ru-RU"/>
              <a:t>Образец заголовка</a:t>
            </a:r>
          </a:p>
        </p:txBody>
      </p:sp>
      <p:sp>
        <p:nvSpPr>
          <p:cNvPr id="3" name="Вертикальный текст 2"/>
          <p:cNvSpPr>
            <a:spLocks noGrp="1"/>
          </p:cNvSpPr>
          <p:nvPr>
            <p:ph type="body" orient="vert" idx="1"/>
          </p:nvPr>
        </p:nvSpPr>
        <p:spPr>
          <a:xfrm>
            <a:off x="838200" y="1825625"/>
            <a:ext cx="10515600" cy="4351338"/>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5" name="Нижний колонтитул 4"/>
          <p:cNvSpPr>
            <a:spLocks noGrp="1"/>
          </p:cNvSpPr>
          <p:nvPr>
            <p:ph type="ftr" sz="quarter" idx="11"/>
          </p:nvPr>
        </p:nvSpPr>
        <p:spPr>
          <a:xfrm>
            <a:off x="4038600" y="6356350"/>
            <a:ext cx="4114800" cy="365125"/>
          </a:xfrm>
          <a:prstGeom prst="rect">
            <a:avLst/>
          </a:prstGeom>
        </p:spPr>
        <p:txBody>
          <a:bodyPr/>
          <a:lstStyle/>
          <a:p>
            <a:endParaRPr lang="ru-RU"/>
          </a:p>
        </p:txBody>
      </p:sp>
      <p:sp>
        <p:nvSpPr>
          <p:cNvPr id="6" name="Номер слайда 5"/>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3089982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a:prstGeom prst="rect">
            <a:avLst/>
          </a:prstGeo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5" name="Нижний колонтитул 4"/>
          <p:cNvSpPr>
            <a:spLocks noGrp="1"/>
          </p:cNvSpPr>
          <p:nvPr>
            <p:ph type="ftr" sz="quarter" idx="11"/>
          </p:nvPr>
        </p:nvSpPr>
        <p:spPr>
          <a:xfrm>
            <a:off x="4038600" y="6356350"/>
            <a:ext cx="4114800" cy="365125"/>
          </a:xfrm>
          <a:prstGeom prst="rect">
            <a:avLst/>
          </a:prstGeom>
        </p:spPr>
        <p:txBody>
          <a:bodyPr/>
          <a:lstStyle/>
          <a:p>
            <a:endParaRPr lang="ru-RU"/>
          </a:p>
        </p:txBody>
      </p:sp>
      <p:sp>
        <p:nvSpPr>
          <p:cNvPr id="6" name="Номер слайда 5"/>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426299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a:lstStyle/>
          <a:p>
            <a:r>
              <a:rPr lang="ru-RU"/>
              <a:t>Образец заголовка</a:t>
            </a:r>
          </a:p>
        </p:txBody>
      </p:sp>
      <p:sp>
        <p:nvSpPr>
          <p:cNvPr id="3" name="Объект 2"/>
          <p:cNvSpPr>
            <a:spLocks noGrp="1"/>
          </p:cNvSpPr>
          <p:nvPr>
            <p:ph idx="1"/>
          </p:nvPr>
        </p:nvSpPr>
        <p:spPr>
          <a:xfrm>
            <a:off x="838200" y="1825625"/>
            <a:ext cx="10515600" cy="435133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5" name="Нижний колонтитул 4"/>
          <p:cNvSpPr>
            <a:spLocks noGrp="1"/>
          </p:cNvSpPr>
          <p:nvPr>
            <p:ph type="ftr" sz="quarter" idx="11"/>
          </p:nvPr>
        </p:nvSpPr>
        <p:spPr>
          <a:xfrm>
            <a:off x="4038600" y="6356350"/>
            <a:ext cx="4114800" cy="365125"/>
          </a:xfrm>
          <a:prstGeom prst="rect">
            <a:avLst/>
          </a:prstGeom>
        </p:spPr>
        <p:txBody>
          <a:bodyPr/>
          <a:lstStyle/>
          <a:p>
            <a:endParaRPr lang="ru-RU"/>
          </a:p>
        </p:txBody>
      </p:sp>
      <p:sp>
        <p:nvSpPr>
          <p:cNvPr id="6" name="Номер слайда 5"/>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2701859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a:prstGeom prst="rect">
            <a:avLst/>
          </a:prstGeo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5" name="Нижний колонтитул 4"/>
          <p:cNvSpPr>
            <a:spLocks noGrp="1"/>
          </p:cNvSpPr>
          <p:nvPr>
            <p:ph type="ftr" sz="quarter" idx="11"/>
          </p:nvPr>
        </p:nvSpPr>
        <p:spPr>
          <a:xfrm>
            <a:off x="4038600" y="6356350"/>
            <a:ext cx="4114800" cy="365125"/>
          </a:xfrm>
          <a:prstGeom prst="rect">
            <a:avLst/>
          </a:prstGeom>
        </p:spPr>
        <p:txBody>
          <a:bodyPr/>
          <a:lstStyle/>
          <a:p>
            <a:endParaRPr lang="ru-RU"/>
          </a:p>
        </p:txBody>
      </p:sp>
      <p:sp>
        <p:nvSpPr>
          <p:cNvPr id="6" name="Номер слайда 5"/>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1466474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6" name="Нижний колонтитул 5"/>
          <p:cNvSpPr>
            <a:spLocks noGrp="1"/>
          </p:cNvSpPr>
          <p:nvPr>
            <p:ph type="ftr" sz="quarter" idx="11"/>
          </p:nvPr>
        </p:nvSpPr>
        <p:spPr>
          <a:xfrm>
            <a:off x="4038600" y="6356350"/>
            <a:ext cx="4114800" cy="365125"/>
          </a:xfrm>
          <a:prstGeom prst="rect">
            <a:avLst/>
          </a:prstGeom>
        </p:spPr>
        <p:txBody>
          <a:bodyPr/>
          <a:lstStyle/>
          <a:p>
            <a:endParaRPr lang="ru-RU"/>
          </a:p>
        </p:txBody>
      </p:sp>
      <p:sp>
        <p:nvSpPr>
          <p:cNvPr id="7" name="Номер слайда 6"/>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2374522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a:prstGeom prst="rect">
            <a:avLst/>
          </a:prstGeo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8" name="Нижний колонтитул 7"/>
          <p:cNvSpPr>
            <a:spLocks noGrp="1"/>
          </p:cNvSpPr>
          <p:nvPr>
            <p:ph type="ftr" sz="quarter" idx="11"/>
          </p:nvPr>
        </p:nvSpPr>
        <p:spPr>
          <a:xfrm>
            <a:off x="4038600" y="6356350"/>
            <a:ext cx="4114800" cy="365125"/>
          </a:xfrm>
          <a:prstGeom prst="rect">
            <a:avLst/>
          </a:prstGeom>
        </p:spPr>
        <p:txBody>
          <a:bodyPr/>
          <a:lstStyle/>
          <a:p>
            <a:endParaRPr lang="ru-RU"/>
          </a:p>
        </p:txBody>
      </p:sp>
      <p:sp>
        <p:nvSpPr>
          <p:cNvPr id="9" name="Номер слайда 8"/>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1263971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a:lstStyle/>
          <a:p>
            <a:r>
              <a:rPr lang="ru-RU"/>
              <a:t>Образец заголовка</a:t>
            </a:r>
          </a:p>
        </p:txBody>
      </p:sp>
      <p:sp>
        <p:nvSpPr>
          <p:cNvPr id="3" name="Дата 2"/>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4" name="Нижний колонтитул 3"/>
          <p:cNvSpPr>
            <a:spLocks noGrp="1"/>
          </p:cNvSpPr>
          <p:nvPr>
            <p:ph type="ftr" sz="quarter" idx="11"/>
          </p:nvPr>
        </p:nvSpPr>
        <p:spPr>
          <a:xfrm>
            <a:off x="4038600" y="6356350"/>
            <a:ext cx="4114800" cy="365125"/>
          </a:xfrm>
          <a:prstGeom prst="rect">
            <a:avLst/>
          </a:prstGeom>
        </p:spPr>
        <p:txBody>
          <a:bodyPr/>
          <a:lstStyle/>
          <a:p>
            <a:endParaRPr lang="ru-RU"/>
          </a:p>
        </p:txBody>
      </p:sp>
      <p:sp>
        <p:nvSpPr>
          <p:cNvPr id="5" name="Номер слайда 4"/>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99847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3" name="Нижний колонтитул 2"/>
          <p:cNvSpPr>
            <a:spLocks noGrp="1"/>
          </p:cNvSpPr>
          <p:nvPr>
            <p:ph type="ftr" sz="quarter" idx="11"/>
          </p:nvPr>
        </p:nvSpPr>
        <p:spPr>
          <a:xfrm>
            <a:off x="4038600" y="6356350"/>
            <a:ext cx="4114800" cy="365125"/>
          </a:xfrm>
          <a:prstGeom prst="rect">
            <a:avLst/>
          </a:prstGeom>
        </p:spPr>
        <p:txBody>
          <a:bodyPr/>
          <a:lstStyle/>
          <a:p>
            <a:endParaRPr lang="ru-RU"/>
          </a:p>
        </p:txBody>
      </p:sp>
      <p:sp>
        <p:nvSpPr>
          <p:cNvPr id="4" name="Номер слайда 3"/>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420441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a:prstGeom prst="rect">
            <a:avLst/>
          </a:prstGeo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6" name="Нижний колонтитул 5"/>
          <p:cNvSpPr>
            <a:spLocks noGrp="1"/>
          </p:cNvSpPr>
          <p:nvPr>
            <p:ph type="ftr" sz="quarter" idx="11"/>
          </p:nvPr>
        </p:nvSpPr>
        <p:spPr>
          <a:xfrm>
            <a:off x="4038600" y="6356350"/>
            <a:ext cx="4114800" cy="365125"/>
          </a:xfrm>
          <a:prstGeom prst="rect">
            <a:avLst/>
          </a:prstGeom>
        </p:spPr>
        <p:txBody>
          <a:bodyPr/>
          <a:lstStyle/>
          <a:p>
            <a:endParaRPr lang="ru-RU"/>
          </a:p>
        </p:txBody>
      </p:sp>
      <p:sp>
        <p:nvSpPr>
          <p:cNvPr id="7" name="Номер слайда 6"/>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2781084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a:prstGeom prst="rect">
            <a:avLst/>
          </a:prstGeo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838200" y="6356350"/>
            <a:ext cx="2743200" cy="365125"/>
          </a:xfrm>
          <a:prstGeom prst="rect">
            <a:avLst/>
          </a:prstGeom>
        </p:spPr>
        <p:txBody>
          <a:bodyPr/>
          <a:lstStyle/>
          <a:p>
            <a:fld id="{038D11E4-7D89-4581-9FC1-23746D3496BC}" type="datetimeFigureOut">
              <a:rPr lang="ru-RU" smtClean="0"/>
              <a:t>31.05.2024</a:t>
            </a:fld>
            <a:endParaRPr lang="ru-RU"/>
          </a:p>
        </p:txBody>
      </p:sp>
      <p:sp>
        <p:nvSpPr>
          <p:cNvPr id="6" name="Нижний колонтитул 5"/>
          <p:cNvSpPr>
            <a:spLocks noGrp="1"/>
          </p:cNvSpPr>
          <p:nvPr>
            <p:ph type="ftr" sz="quarter" idx="11"/>
          </p:nvPr>
        </p:nvSpPr>
        <p:spPr>
          <a:xfrm>
            <a:off x="4038600" y="6356350"/>
            <a:ext cx="4114800" cy="365125"/>
          </a:xfrm>
          <a:prstGeom prst="rect">
            <a:avLst/>
          </a:prstGeom>
        </p:spPr>
        <p:txBody>
          <a:bodyPr/>
          <a:lstStyle/>
          <a:p>
            <a:endParaRPr lang="ru-RU"/>
          </a:p>
        </p:txBody>
      </p:sp>
      <p:sp>
        <p:nvSpPr>
          <p:cNvPr id="7" name="Номер слайда 6"/>
          <p:cNvSpPr>
            <a:spLocks noGrp="1"/>
          </p:cNvSpPr>
          <p:nvPr>
            <p:ph type="sldNum" sz="quarter" idx="12"/>
          </p:nvPr>
        </p:nvSpPr>
        <p:spPr>
          <a:xfrm>
            <a:off x="8610600" y="6356350"/>
            <a:ext cx="2743200" cy="365125"/>
          </a:xfrm>
          <a:prstGeom prst="rect">
            <a:avLst/>
          </a:prstGeom>
        </p:spPr>
        <p:txBody>
          <a:bodyPr/>
          <a:lstStyle/>
          <a:p>
            <a:fld id="{28165306-7C27-49E3-BB26-406B93505596}" type="slidenum">
              <a:rPr lang="ru-RU" smtClean="0"/>
              <a:t>‹#›</a:t>
            </a:fld>
            <a:endParaRPr lang="ru-RU"/>
          </a:p>
        </p:txBody>
      </p:sp>
    </p:spTree>
    <p:extLst>
      <p:ext uri="{BB962C8B-B14F-4D97-AF65-F5344CB8AC3E}">
        <p14:creationId xmlns:p14="http://schemas.microsoft.com/office/powerpoint/2010/main" val="181322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Detective Background Images – Browse 150,036 Stock Photos, Vectors, and  Video | Adobe Stock"/>
          <p:cNvPicPr>
            <a:picLocks noChangeAspect="1" noChangeArrowheads="1"/>
          </p:cNvPicPr>
          <p:nvPr userDrawn="1"/>
        </p:nvPicPr>
        <p:blipFill>
          <a:blip r:embed="rId13">
            <a:extLst>
              <a:ext uri="{BEBA8EAE-BF5A-486C-A8C5-ECC9F3942E4B}">
                <a14:imgProps xmlns:a14="http://schemas.microsoft.com/office/drawing/2010/main">
                  <a14:imgLayer r:embed="rId14">
                    <a14:imgEffect>
                      <a14:sharpenSoften amount="-40000"/>
                    </a14:imgEffect>
                    <a14:imgEffect>
                      <a14:colorTemperature colorTemp="5671"/>
                    </a14:imgEffect>
                    <a14:imgEffect>
                      <a14:brightnessContrast bright="-34000"/>
                    </a14:imgEffect>
                  </a14:imgLayer>
                </a14:imgProps>
              </a:ex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9642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hyperlink" Target="https://wordwall.net/play/70996/972/820" TargetMode="External"/><Relationship Id="rId7"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hyperlink" Target="https://wordwall.net/play/70997/781/171" TargetMode="External"/><Relationship Id="rId5" Type="http://schemas.openxmlformats.org/officeDocument/2006/relationships/hyperlink" Target="https://wordwall.net/play/70997/257/681" TargetMode="External"/><Relationship Id="rId4" Type="http://schemas.openxmlformats.org/officeDocument/2006/relationships/hyperlink" Target="https://wordwall.net/play/70997/203/433"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7.png"/><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6.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6.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6.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6.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7.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6.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7930"/>
          <a:stretch/>
        </p:blipFill>
        <p:spPr>
          <a:xfrm rot="16200000">
            <a:off x="2858569" y="-2550920"/>
            <a:ext cx="6486257" cy="11776104"/>
          </a:xfrm>
          <a:prstGeom prst="rect">
            <a:avLst/>
          </a:prstGeom>
        </p:spPr>
      </p:pic>
      <p:sp>
        <p:nvSpPr>
          <p:cNvPr id="6" name="TextBox 5"/>
          <p:cNvSpPr txBox="1"/>
          <p:nvPr/>
        </p:nvSpPr>
        <p:spPr>
          <a:xfrm>
            <a:off x="1417178" y="1311036"/>
            <a:ext cx="9357644" cy="1754326"/>
          </a:xfrm>
          <a:prstGeom prst="rect">
            <a:avLst/>
          </a:prstGeom>
          <a:noFill/>
        </p:spPr>
        <p:txBody>
          <a:bodyPr wrap="square" rtlCol="0">
            <a:spAutoFit/>
          </a:bodyPr>
          <a:lstStyle/>
          <a:p>
            <a:pPr algn="ctr"/>
            <a:r>
              <a:rPr lang="ru-RU" sz="3200" b="1" dirty="0">
                <a:latin typeface="Rockwell Condensed" panose="02060603050405020104" pitchFamily="18" charset="0"/>
              </a:rPr>
              <a:t>ПРЕЗЕНТАЦИЯ К УРОКУ ПО АНГЛИЙСКОМУ ЯЗЫКУ ДЛЯ СТАРШИХ КЛАССОВ НА ТЕМУ:</a:t>
            </a:r>
          </a:p>
          <a:p>
            <a:pPr algn="ctr"/>
            <a:r>
              <a:rPr lang="en-US" sz="4400" dirty="0">
                <a:latin typeface="Rockwell Condensed" panose="02060603050405020104" pitchFamily="18" charset="0"/>
              </a:rPr>
              <a:t>CREATIVE WRITING.</a:t>
            </a:r>
            <a:r>
              <a:rPr lang="ru-RU" sz="4400" dirty="0">
                <a:latin typeface="Rockwell Condensed" panose="02060603050405020104" pitchFamily="18" charset="0"/>
              </a:rPr>
              <a:t> </a:t>
            </a:r>
            <a:r>
              <a:rPr lang="en-US" sz="4400" dirty="0">
                <a:latin typeface="Rockwell Condensed" panose="02060603050405020104" pitchFamily="18" charset="0"/>
              </a:rPr>
              <a:t>A DETECTIVE STORY</a:t>
            </a:r>
            <a:endParaRPr lang="ru-RU" sz="4000" dirty="0"/>
          </a:p>
        </p:txBody>
      </p:sp>
      <p:sp>
        <p:nvSpPr>
          <p:cNvPr id="7" name="TextBox 6"/>
          <p:cNvSpPr txBox="1"/>
          <p:nvPr/>
        </p:nvSpPr>
        <p:spPr>
          <a:xfrm>
            <a:off x="1976451" y="3977304"/>
            <a:ext cx="7226300" cy="1323439"/>
          </a:xfrm>
          <a:prstGeom prst="rect">
            <a:avLst/>
          </a:prstGeom>
          <a:noFill/>
        </p:spPr>
        <p:txBody>
          <a:bodyPr wrap="square" rtlCol="0">
            <a:spAutoFit/>
          </a:bodyPr>
          <a:lstStyle/>
          <a:p>
            <a:r>
              <a:rPr lang="ru-RU" sz="2000" b="1" u="sng" dirty="0">
                <a:latin typeface="Yu Gothic UI Semibold" panose="020B0700000000000000" pitchFamily="34" charset="-128"/>
                <a:ea typeface="Yu Gothic UI Semibold" panose="020B0700000000000000" pitchFamily="34" charset="-128"/>
              </a:rPr>
              <a:t>Автор: </a:t>
            </a:r>
          </a:p>
          <a:p>
            <a:r>
              <a:rPr lang="ru-RU" sz="2000" dirty="0">
                <a:latin typeface="Yu Gothic UI Semibold" panose="020B0700000000000000" pitchFamily="34" charset="-128"/>
                <a:ea typeface="Yu Gothic UI Semibold" panose="020B0700000000000000" pitchFamily="34" charset="-128"/>
              </a:rPr>
              <a:t>Никольская Ангелина Анатольевна</a:t>
            </a:r>
          </a:p>
          <a:p>
            <a:r>
              <a:rPr lang="ru-RU" sz="2000" dirty="0">
                <a:latin typeface="Yu Gothic UI Semibold" panose="020B0700000000000000" pitchFamily="34" charset="-128"/>
                <a:ea typeface="Yu Gothic UI Semibold" panose="020B0700000000000000" pitchFamily="34" charset="-128"/>
              </a:rPr>
              <a:t>Учитель английского языка</a:t>
            </a:r>
          </a:p>
          <a:p>
            <a:r>
              <a:rPr lang="ru-RU" sz="2000" dirty="0">
                <a:latin typeface="Yu Gothic UI Semibold" panose="020B0700000000000000" pitchFamily="34" charset="-128"/>
                <a:ea typeface="Yu Gothic UI Semibold" panose="020B0700000000000000" pitchFamily="34" charset="-128"/>
              </a:rPr>
              <a:t>Г. Москва, ГБОУ «Школа №1575»</a:t>
            </a:r>
            <a:endParaRPr lang="en-US" sz="2000" dirty="0">
              <a:latin typeface="Yu Gothic UI Semibold" panose="020B0700000000000000" pitchFamily="34" charset="-128"/>
              <a:ea typeface="Yu Gothic UI Semibold" panose="020B0700000000000000" pitchFamily="34" charset="-128"/>
            </a:endParaRPr>
          </a:p>
        </p:txBody>
      </p:sp>
      <p:pic>
        <p:nvPicPr>
          <p:cNvPr id="8" name="Рисунок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994" b="89945" l="6152" r="89991">
                        <a14:foregroundMark x1="47750" y1="16657" x2="42700" y2="41308"/>
                        <a14:foregroundMark x1="63728" y1="25560" x2="57025" y2="17565"/>
                        <a14:foregroundMark x1="38200" y1="21684" x2="38200" y2="25742"/>
                        <a14:foregroundMark x1="30303" y1="26469" x2="46648" y2="23501"/>
                        <a14:foregroundMark x1="69972" y1="22411" x2="62351" y2="25015"/>
                        <a14:foregroundMark x1="71074" y1="21684" x2="61249" y2="19624"/>
                        <a14:foregroundMark x1="66299" y1="28528" x2="64279" y2="31678"/>
                        <a14:foregroundMark x1="26446" y1="46457" x2="14876" y2="79467"/>
                        <a14:foregroundMark x1="11203" y1="55542" x2="10927" y2="74258"/>
                        <a14:foregroundMark x1="6152" y1="68867" x2="7346" y2="77408"/>
                        <a14:foregroundMark x1="31772" y1="69655" x2="39302" y2="79467"/>
                        <a14:foregroundMark x1="38476" y1="52211" x2="50597" y2="81829"/>
                        <a14:foregroundMark x1="41873" y1="85948" x2="74472" y2="86675"/>
                        <a14:foregroundMark x1="45822" y1="86856" x2="58953" y2="87038"/>
                        <a14:foregroundMark x1="52525" y1="88916" x2="38476" y2="88916"/>
                      </a14:backgroundRemoval>
                    </a14:imgEffect>
                  </a14:imgLayer>
                </a14:imgProps>
              </a:ext>
              <a:ext uri="{28A0092B-C50C-407E-A947-70E740481C1C}">
                <a14:useLocalDpi xmlns:a14="http://schemas.microsoft.com/office/drawing/2010/main" val="0"/>
              </a:ext>
            </a:extLst>
          </a:blip>
          <a:srcRect b="32414"/>
          <a:stretch/>
        </p:blipFill>
        <p:spPr>
          <a:xfrm>
            <a:off x="7880071" y="2222978"/>
            <a:ext cx="4521758" cy="4635022"/>
          </a:xfrm>
          <a:prstGeom prst="rect">
            <a:avLst/>
          </a:prstGeom>
        </p:spPr>
      </p:pic>
      <p:pic>
        <p:nvPicPr>
          <p:cNvPr id="9" name="Рисунок 8"/>
          <p:cNvPicPr>
            <a:picLocks noChangeAspect="1"/>
          </p:cNvPicPr>
          <p:nvPr/>
        </p:nvPicPr>
        <p:blipFill rotWithShape="1">
          <a:blip r:embed="rId5">
            <a:extLst>
              <a:ext uri="{BEBA8EAE-BF5A-486C-A8C5-ECC9F3942E4B}">
                <a14:imgProps xmlns:a14="http://schemas.microsoft.com/office/drawing/2010/main">
                  <a14:imgLayer r:embed="rId6">
                    <a14:imgEffect>
                      <a14:backgroundRemoval t="2913" b="29773" l="77429" r="97429">
                        <a14:foregroundMark x1="78714" y1="9223" x2="77571" y2="18770"/>
                        <a14:foregroundMark x1="85286" y1="29773" x2="91714" y2="27994"/>
                      </a14:backgroundRemoval>
                    </a14:imgEffect>
                  </a14:imgLayer>
                </a14:imgProps>
              </a:ext>
              <a:ext uri="{28A0092B-C50C-407E-A947-70E740481C1C}">
                <a14:useLocalDpi xmlns:a14="http://schemas.microsoft.com/office/drawing/2010/main" val="0"/>
              </a:ext>
            </a:extLst>
          </a:blip>
          <a:srcRect l="75995" b="68519"/>
          <a:stretch/>
        </p:blipFill>
        <p:spPr>
          <a:xfrm rot="20997244">
            <a:off x="10310455" y="-394381"/>
            <a:ext cx="1864680" cy="2159000"/>
          </a:xfrm>
          <a:prstGeom prst="rect">
            <a:avLst/>
          </a:prstGeom>
        </p:spPr>
      </p:pic>
    </p:spTree>
    <p:extLst>
      <p:ext uri="{BB962C8B-B14F-4D97-AF65-F5344CB8AC3E}">
        <p14:creationId xmlns:p14="http://schemas.microsoft.com/office/powerpoint/2010/main" val="1714787824"/>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5" name="Прямоугольник 4"/>
          <p:cNvSpPr/>
          <p:nvPr/>
        </p:nvSpPr>
        <p:spPr>
          <a:xfrm>
            <a:off x="990601" y="829414"/>
            <a:ext cx="10083800" cy="595932"/>
          </a:xfrm>
          <a:prstGeom prst="rect">
            <a:avLst/>
          </a:prstGeom>
        </p:spPr>
        <p:txBody>
          <a:bodyPr wrap="square">
            <a:spAutoFit/>
          </a:bodyPr>
          <a:lstStyle/>
          <a:p>
            <a:pPr algn="just">
              <a:lnSpc>
                <a:spcPct val="107000"/>
              </a:lnSpc>
              <a:spcAft>
                <a:spcPts val="800"/>
              </a:spcAft>
            </a:pPr>
            <a:r>
              <a:rPr lang="en-US" sz="3200" b="1" dirty="0">
                <a:effectLst/>
                <a:latin typeface="Rockwell Condensed" panose="02060603050405020104" pitchFamily="18" charset="0"/>
                <a:ea typeface="Calibri" panose="020F0502020204030204" pitchFamily="34" charset="0"/>
                <a:cs typeface="Times New Roman" panose="02020603050405020304" pitchFamily="18" charset="0"/>
              </a:rPr>
              <a:t>HOMEWORK TIME!</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p:cNvSpPr/>
          <p:nvPr/>
        </p:nvSpPr>
        <p:spPr>
          <a:xfrm>
            <a:off x="990601" y="1602829"/>
            <a:ext cx="6705599" cy="4111382"/>
          </a:xfrm>
          <a:prstGeom prst="rect">
            <a:avLst/>
          </a:prstGeom>
        </p:spPr>
        <p:txBody>
          <a:bodyPr wrap="square">
            <a:spAutoFit/>
          </a:bodyPr>
          <a:lstStyle/>
          <a:p>
            <a:pPr lvl="0" algn="just">
              <a:lnSpc>
                <a:spcPct val="107000"/>
              </a:lnSpc>
              <a:spcAft>
                <a:spcPts val="800"/>
              </a:spcAft>
              <a:buClr>
                <a:srgbClr val="000000"/>
              </a:buClr>
              <a:buSzPts val="1050"/>
            </a:pPr>
            <a:r>
              <a:rPr lang="en-US" sz="2800" dirty="0">
                <a:latin typeface="Rockwell Condensed" panose="02060603050405020104" pitchFamily="18" charset="0"/>
                <a:ea typeface="Calibri" panose="020F0502020204030204" pitchFamily="34" charset="0"/>
                <a:cs typeface="Times New Roman" panose="02020603050405020304" pitchFamily="18" charset="0"/>
              </a:rPr>
              <a:t>Now it’s your time to become Sir Arthur Conan Doyle!</a:t>
            </a:r>
          </a:p>
          <a:p>
            <a:pPr lvl="0" algn="just">
              <a:lnSpc>
                <a:spcPct val="107000"/>
              </a:lnSpc>
              <a:spcAft>
                <a:spcPts val="800"/>
              </a:spcAft>
              <a:buClr>
                <a:srgbClr val="000000"/>
              </a:buClr>
              <a:buSzPts val="1050"/>
            </a:pPr>
            <a:r>
              <a:rPr lang="en-US" sz="2800" dirty="0">
                <a:latin typeface="Rockwell Condensed" panose="02060603050405020104" pitchFamily="18" charset="0"/>
                <a:ea typeface="Calibri" panose="020F0502020204030204" pitchFamily="34" charset="0"/>
                <a:cs typeface="Times New Roman" panose="02020603050405020304" pitchFamily="18" charset="0"/>
              </a:rPr>
              <a:t>You are going to write a story (150-200 words) taking into account the following aspects:</a:t>
            </a:r>
          </a:p>
          <a:p>
            <a:pPr marL="457200" indent="-457200">
              <a:buFont typeface="Arial" panose="020B0604020202020204" pitchFamily="34" charset="0"/>
              <a:buChar char="•"/>
            </a:pPr>
            <a:r>
              <a:rPr lang="en-US" sz="3200" b="1" dirty="0">
                <a:latin typeface="Rockwell Condensed" panose="02060603050405020104" pitchFamily="18" charset="0"/>
              </a:rPr>
              <a:t>Victim </a:t>
            </a:r>
            <a:r>
              <a:rPr lang="en-US" sz="1600" b="1" dirty="0">
                <a:latin typeface="Rockwell Condensed" panose="02060603050405020104" pitchFamily="18" charset="0"/>
                <a:hlinkClick r:id="rId3"/>
              </a:rPr>
              <a:t>https://wordwall.net/play/70996/972/820</a:t>
            </a:r>
            <a:endParaRPr lang="ru-RU" sz="3200" b="1" dirty="0"/>
          </a:p>
          <a:p>
            <a:pPr marL="457200" indent="-457200">
              <a:buFont typeface="Arial" panose="020B0604020202020204" pitchFamily="34" charset="0"/>
              <a:buChar char="•"/>
            </a:pPr>
            <a:r>
              <a:rPr lang="en-US" sz="3200" b="1" dirty="0">
                <a:latin typeface="Rockwell Condensed" panose="02060603050405020104" pitchFamily="18" charset="0"/>
              </a:rPr>
              <a:t>Crime </a:t>
            </a:r>
            <a:r>
              <a:rPr lang="en-US" sz="1600" b="1" dirty="0">
                <a:latin typeface="Rockwell Condensed" panose="02060603050405020104" pitchFamily="18" charset="0"/>
                <a:hlinkClick r:id="rId4"/>
              </a:rPr>
              <a:t>https://wordwall.net/play/70997/203/433</a:t>
            </a:r>
            <a:endParaRPr lang="en-US" sz="1600" b="1" dirty="0">
              <a:latin typeface="Rockwell Condensed" panose="02060603050405020104" pitchFamily="18" charset="0"/>
            </a:endParaRPr>
          </a:p>
          <a:p>
            <a:pPr marL="457200" indent="-457200">
              <a:buFont typeface="Arial" panose="020B0604020202020204" pitchFamily="34" charset="0"/>
              <a:buChar char="•"/>
            </a:pPr>
            <a:r>
              <a:rPr lang="en-US" sz="3200" b="1" dirty="0">
                <a:latin typeface="Rockwell Condensed" panose="02060603050405020104" pitchFamily="18" charset="0"/>
              </a:rPr>
              <a:t>Location </a:t>
            </a:r>
            <a:r>
              <a:rPr lang="en-US" sz="1600" b="1" dirty="0">
                <a:latin typeface="Rockwell Condensed" panose="02060603050405020104" pitchFamily="18" charset="0"/>
                <a:hlinkClick r:id="rId5"/>
              </a:rPr>
              <a:t>https://wordwall.net/play/70997/257/681</a:t>
            </a:r>
            <a:endParaRPr lang="ru-RU" sz="3200" b="1" dirty="0"/>
          </a:p>
          <a:p>
            <a:pPr marL="457200" indent="-457200">
              <a:buFont typeface="Arial" panose="020B0604020202020204" pitchFamily="34" charset="0"/>
              <a:buChar char="•"/>
            </a:pPr>
            <a:r>
              <a:rPr lang="en-US" sz="3200" b="1" dirty="0">
                <a:latin typeface="Rockwell Condensed" panose="02060603050405020104" pitchFamily="18" charset="0"/>
              </a:rPr>
              <a:t>Criminal </a:t>
            </a:r>
            <a:r>
              <a:rPr lang="en-US" sz="1600" b="1" dirty="0">
                <a:latin typeface="Rockwell Condensed" panose="02060603050405020104" pitchFamily="18" charset="0"/>
                <a:hlinkClick r:id="rId6"/>
              </a:rPr>
              <a:t>https</a:t>
            </a:r>
            <a:r>
              <a:rPr lang="en-US" sz="1600" b="1">
                <a:latin typeface="Rockwell Condensed" panose="02060603050405020104" pitchFamily="18" charset="0"/>
                <a:hlinkClick r:id="rId6"/>
              </a:rPr>
              <a:t>://wordwall.net/play/70997/781/171</a:t>
            </a:r>
            <a:endParaRPr lang="ru-RU" sz="3200" b="1" dirty="0"/>
          </a:p>
          <a:p>
            <a:pPr lvl="0" algn="just">
              <a:lnSpc>
                <a:spcPct val="107000"/>
              </a:lnSpc>
              <a:spcAft>
                <a:spcPts val="800"/>
              </a:spcAft>
              <a:buClr>
                <a:srgbClr val="000000"/>
              </a:buClr>
              <a:buSzPts val="1050"/>
            </a:pPr>
            <a:endParaRPr lang="en-US" sz="2800" dirty="0">
              <a:latin typeface="Rockwell Condensed" panose="02060603050405020104" pitchFamily="18" charset="0"/>
              <a:ea typeface="Calibri" panose="020F0502020204030204" pitchFamily="34" charset="0"/>
              <a:cs typeface="Times New Roman" panose="02020603050405020304" pitchFamily="18" charset="0"/>
            </a:endParaRPr>
          </a:p>
        </p:txBody>
      </p:sp>
      <p:pic>
        <p:nvPicPr>
          <p:cNvPr id="3074" name="Picture 2" descr="Wall Art Print | Black and White Woman Detective in the Bar | Europoster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64477" y="971468"/>
            <a:ext cx="3409198" cy="511183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53583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050469" y="-2022331"/>
            <a:ext cx="6218061" cy="10820400"/>
          </a:xfrm>
          <a:prstGeom prst="rect">
            <a:avLst/>
          </a:prstGeom>
        </p:spPr>
      </p:pic>
      <p:sp>
        <p:nvSpPr>
          <p:cNvPr id="6" name="TextBox 5"/>
          <p:cNvSpPr txBox="1"/>
          <p:nvPr/>
        </p:nvSpPr>
        <p:spPr>
          <a:xfrm>
            <a:off x="2667000" y="1931478"/>
            <a:ext cx="7226300" cy="2308324"/>
          </a:xfrm>
          <a:prstGeom prst="rect">
            <a:avLst/>
          </a:prstGeom>
          <a:noFill/>
        </p:spPr>
        <p:txBody>
          <a:bodyPr wrap="square" rtlCol="0">
            <a:spAutoFit/>
          </a:bodyPr>
          <a:lstStyle/>
          <a:p>
            <a:pPr algn="ctr"/>
            <a:r>
              <a:rPr lang="en-US" sz="4800" dirty="0">
                <a:latin typeface="Rockwell Condensed" panose="02060603050405020104" pitchFamily="18" charset="0"/>
              </a:rPr>
              <a:t>How did you like the lesson?</a:t>
            </a:r>
          </a:p>
          <a:p>
            <a:pPr algn="ctr"/>
            <a:r>
              <a:rPr lang="en-US" sz="4800" dirty="0">
                <a:latin typeface="Rockwell Condensed" panose="02060603050405020104" pitchFamily="18" charset="0"/>
              </a:rPr>
              <a:t>What was the most interesting?</a:t>
            </a:r>
          </a:p>
          <a:p>
            <a:pPr algn="ctr"/>
            <a:r>
              <a:rPr lang="en-US" sz="4800" dirty="0">
                <a:latin typeface="Rockwell Condensed" panose="02060603050405020104" pitchFamily="18" charset="0"/>
              </a:rPr>
              <a:t>What was the most difficult?</a:t>
            </a:r>
            <a:endParaRPr lang="ru-RU" sz="4800" dirty="0"/>
          </a:p>
        </p:txBody>
      </p:sp>
      <p:pic>
        <p:nvPicPr>
          <p:cNvPr id="8" name="Рисунок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994" b="89945" l="6152" r="89991">
                        <a14:foregroundMark x1="47750" y1="16657" x2="42700" y2="41308"/>
                        <a14:foregroundMark x1="63728" y1="25560" x2="57025" y2="17565"/>
                        <a14:foregroundMark x1="38200" y1="21684" x2="38200" y2="25742"/>
                        <a14:foregroundMark x1="30303" y1="26469" x2="46648" y2="23501"/>
                        <a14:foregroundMark x1="69972" y1="22411" x2="62351" y2="25015"/>
                        <a14:foregroundMark x1="71074" y1="21684" x2="61249" y2="19624"/>
                        <a14:foregroundMark x1="66299" y1="28528" x2="64279" y2="31678"/>
                        <a14:foregroundMark x1="26446" y1="46457" x2="14876" y2="79467"/>
                        <a14:foregroundMark x1="11203" y1="55542" x2="10927" y2="74258"/>
                        <a14:foregroundMark x1="6152" y1="68867" x2="7346" y2="77408"/>
                        <a14:foregroundMark x1="31772" y1="69655" x2="39302" y2="79467"/>
                        <a14:foregroundMark x1="38476" y1="52211" x2="50597" y2="81829"/>
                        <a14:foregroundMark x1="41873" y1="85948" x2="74472" y2="86675"/>
                        <a14:foregroundMark x1="45822" y1="86856" x2="58953" y2="87038"/>
                        <a14:foregroundMark x1="52525" y1="88916" x2="38476" y2="88916"/>
                      </a14:backgroundRemoval>
                    </a14:imgEffect>
                  </a14:imgLayer>
                </a14:imgProps>
              </a:ext>
              <a:ext uri="{28A0092B-C50C-407E-A947-70E740481C1C}">
                <a14:useLocalDpi xmlns:a14="http://schemas.microsoft.com/office/drawing/2010/main" val="0"/>
              </a:ext>
            </a:extLst>
          </a:blip>
          <a:srcRect b="32414"/>
          <a:stretch/>
        </p:blipFill>
        <p:spPr>
          <a:xfrm>
            <a:off x="7880071" y="2222978"/>
            <a:ext cx="4521758" cy="4635022"/>
          </a:xfrm>
          <a:prstGeom prst="rect">
            <a:avLst/>
          </a:prstGeom>
        </p:spPr>
      </p:pic>
    </p:spTree>
    <p:extLst>
      <p:ext uri="{BB962C8B-B14F-4D97-AF65-F5344CB8AC3E}">
        <p14:creationId xmlns:p14="http://schemas.microsoft.com/office/powerpoint/2010/main" val="370700546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5" name="Прямоугольник 4"/>
          <p:cNvSpPr/>
          <p:nvPr/>
        </p:nvSpPr>
        <p:spPr>
          <a:xfrm>
            <a:off x="1244600" y="829414"/>
            <a:ext cx="10083800" cy="5434693"/>
          </a:xfrm>
          <a:prstGeom prst="rect">
            <a:avLst/>
          </a:prstGeom>
        </p:spPr>
        <p:txBody>
          <a:bodyPr wrap="square">
            <a:spAutoFit/>
          </a:bodyPr>
          <a:lstStyle/>
          <a:p>
            <a:pPr algn="just">
              <a:lnSpc>
                <a:spcPct val="107000"/>
              </a:lnSpc>
              <a:spcAft>
                <a:spcPts val="800"/>
              </a:spcAft>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Detective Mark Johnson was called to the scene of a murder late at night. The victim was a young woman, and she had been killed in her apartment. There were no signs of forced entry, and the only clue was a note that said, "I told you not to go out tonight." Mark interviewed the woman's friends and family, but no one had any information about who could have wanted to hurt her. Frustrated, he decided to take a walk around the neighborhood to clear his head. </a:t>
            </a:r>
            <a:endParaRPr lang="ru-RU"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endParaRPr>
          </a:p>
          <a:p>
            <a:pPr algn="just">
              <a:lnSpc>
                <a:spcPct val="107000"/>
              </a:lnSpc>
              <a:spcAft>
                <a:spcPts val="800"/>
              </a:spcAft>
            </a:pP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As he walked, Mark noticed a man sitting on a park bench. He looked sad and lonely, so Mark decided to talk to him. The man introduced himself as David and said he was new to town. He didn't know anyone and was feeling down. Mark felt sorry for him and invited him to get a cup of coffee. </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rotWithShape="1">
          <a:blip r:embed="rId3">
            <a:extLst>
              <a:ext uri="{BEBA8EAE-BF5A-486C-A8C5-ECC9F3942E4B}">
                <a14:imgProps xmlns:a14="http://schemas.microsoft.com/office/drawing/2010/main">
                  <a14:imgLayer r:embed="rId4">
                    <a14:imgEffect>
                      <a14:backgroundRemoval t="66505" b="93204" l="77429" r="97429"/>
                    </a14:imgEffect>
                  </a14:imgLayer>
                </a14:imgProps>
              </a:ext>
              <a:ext uri="{28A0092B-C50C-407E-A947-70E740481C1C}">
                <a14:useLocalDpi xmlns:a14="http://schemas.microsoft.com/office/drawing/2010/main" val="0"/>
              </a:ext>
            </a:extLst>
          </a:blip>
          <a:srcRect l="75014" t="65185" b="6111"/>
          <a:stretch/>
        </p:blipFill>
        <p:spPr>
          <a:xfrm>
            <a:off x="10919584" y="3116376"/>
            <a:ext cx="1272416" cy="1290523"/>
          </a:xfrm>
          <a:prstGeom prst="rect">
            <a:avLst/>
          </a:prstGeom>
        </p:spPr>
      </p:pic>
      <p:pic>
        <p:nvPicPr>
          <p:cNvPr id="7" name="Рисунок 6"/>
          <p:cNvPicPr>
            <a:picLocks noChangeAspect="1"/>
          </p:cNvPicPr>
          <p:nvPr/>
        </p:nvPicPr>
        <p:blipFill rotWithShape="1">
          <a:blip r:embed="rId5">
            <a:extLst>
              <a:ext uri="{BEBA8EAE-BF5A-486C-A8C5-ECC9F3942E4B}">
                <a14:imgProps xmlns:a14="http://schemas.microsoft.com/office/drawing/2010/main">
                  <a14:imgLayer r:embed="rId4">
                    <a14:imgEffect>
                      <a14:backgroundRemoval t="3722" b="35599" l="30000" r="55286">
                        <a14:foregroundMark x1="46286" y1="8091" x2="48429" y2="26375"/>
                      </a14:backgroundRemoval>
                    </a14:imgEffect>
                  </a14:imgLayer>
                </a14:imgProps>
              </a:ext>
              <a:ext uri="{28A0092B-C50C-407E-A947-70E740481C1C}">
                <a14:useLocalDpi xmlns:a14="http://schemas.microsoft.com/office/drawing/2010/main" val="0"/>
              </a:ext>
            </a:extLst>
          </a:blip>
          <a:srcRect l="27275" r="44605" b="62778"/>
          <a:stretch/>
        </p:blipFill>
        <p:spPr>
          <a:xfrm rot="908174">
            <a:off x="46410" y="80123"/>
            <a:ext cx="1282368" cy="1498581"/>
          </a:xfrm>
          <a:prstGeom prst="rect">
            <a:avLst/>
          </a:prstGeom>
        </p:spPr>
      </p:pic>
    </p:spTree>
    <p:extLst>
      <p:ext uri="{BB962C8B-B14F-4D97-AF65-F5344CB8AC3E}">
        <p14:creationId xmlns:p14="http://schemas.microsoft.com/office/powerpoint/2010/main" val="1770986474"/>
      </p:ext>
    </p:extLst>
  </p:cSld>
  <p:clrMapOvr>
    <a:masterClrMapping/>
  </p:clrMapOvr>
  <mc:AlternateContent xmlns:mc="http://schemas.openxmlformats.org/markup-compatibility/2006" xmlns:p14="http://schemas.microsoft.com/office/powerpoint/2010/main">
    <mc:Choice Requires="p14">
      <p:transition spd="slow" p14:dur="1750">
        <p:wipe/>
      </p:transition>
    </mc:Choice>
    <mc:Fallback xmlns="">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5" name="Прямоугольник 4"/>
          <p:cNvSpPr/>
          <p:nvPr/>
        </p:nvSpPr>
        <p:spPr>
          <a:xfrm>
            <a:off x="990601" y="829414"/>
            <a:ext cx="10083800" cy="992066"/>
          </a:xfrm>
          <a:prstGeom prst="rect">
            <a:avLst/>
          </a:prstGeom>
        </p:spPr>
        <p:txBody>
          <a:bodyPr wrap="square">
            <a:spAutoFit/>
          </a:bodyPr>
          <a:lstStyle/>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TASK 1. What was the end of a story? What happened with the poor girl?</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850900" y="2157829"/>
            <a:ext cx="10693399" cy="4001095"/>
          </a:xfrm>
          <a:prstGeom prst="rect">
            <a:avLst/>
          </a:prstGeom>
        </p:spPr>
        <p:txBody>
          <a:bodyPr wrap="square">
            <a:spAutoFit/>
          </a:bodyPr>
          <a:lstStyle/>
          <a:p>
            <a:r>
              <a:rPr lang="en-US" sz="2400" b="1" dirty="0">
                <a:solidFill>
                  <a:srgbClr val="960000"/>
                </a:solidFill>
                <a:latin typeface="Rockwell Condensed" panose="02060603050405020104" pitchFamily="18" charset="0"/>
                <a:cs typeface="Times New Roman" panose="02020603050405020304" pitchFamily="18" charset="0"/>
              </a:rPr>
              <a:t>THE ANSWER: </a:t>
            </a:r>
            <a:r>
              <a:rPr lang="en-US" sz="2400" dirty="0">
                <a:latin typeface="Rockwell Condensed" panose="02060603050405020104" pitchFamily="18" charset="0"/>
              </a:rPr>
              <a:t>Over coffee, David mentioned that he had recently moved from another city because he had gotten into some trouble. Mark's detective instincts kicked in, and he asked David what kind of trouble. David hesitated for a moment before confessing that he had killed someone. Shocked, Mark asked who he had killed. David replied, "The girl in the apartment. She was my ex-girlfriend, and I couldn't stand the thought of her being with someone else." </a:t>
            </a:r>
          </a:p>
          <a:p>
            <a:endParaRPr lang="ru-RU" sz="2400" dirty="0"/>
          </a:p>
          <a:p>
            <a:r>
              <a:rPr lang="en-US" sz="2400" dirty="0">
                <a:latin typeface="Rockwell Condensed" panose="02060603050405020104" pitchFamily="18" charset="0"/>
              </a:rPr>
              <a:t>Mark couldn't believe what he was hearing. The killer was sitting right in front of him, and he had just confessed. He called for backup and arrested David on the spot. As they led him away, Mark wondered if he would ever be able to trust his instincts again.</a:t>
            </a:r>
            <a:endParaRPr lang="ru-RU" sz="2400" dirty="0"/>
          </a:p>
          <a:p>
            <a:r>
              <a:rPr lang="en-US" b="1" dirty="0"/>
              <a:t> </a:t>
            </a:r>
            <a:endParaRPr lang="ru-RU" dirty="0"/>
          </a:p>
          <a:p>
            <a:endParaRPr lang="ru-RU" sz="2000" dirty="0">
              <a:solidFill>
                <a:srgbClr val="960000"/>
              </a:solidFill>
            </a:endParaRPr>
          </a:p>
        </p:txBody>
      </p:sp>
      <p:pic>
        <p:nvPicPr>
          <p:cNvPr id="3" name="Рисунок 2"/>
          <p:cNvPicPr>
            <a:picLocks noChangeAspect="1"/>
          </p:cNvPicPr>
          <p:nvPr/>
        </p:nvPicPr>
        <p:blipFill rotWithShape="1">
          <a:blip r:embed="rId3">
            <a:extLst>
              <a:ext uri="{BEBA8EAE-BF5A-486C-A8C5-ECC9F3942E4B}">
                <a14:imgProps xmlns:a14="http://schemas.microsoft.com/office/drawing/2010/main">
                  <a14:imgLayer r:embed="rId4">
                    <a14:imgEffect>
                      <a14:backgroundRemoval t="3398" b="34466" l="2286" r="20571"/>
                    </a14:imgEffect>
                  </a14:imgLayer>
                </a14:imgProps>
              </a:ext>
              <a:ext uri="{28A0092B-C50C-407E-A947-70E740481C1C}">
                <a14:useLocalDpi xmlns:a14="http://schemas.microsoft.com/office/drawing/2010/main" val="0"/>
              </a:ext>
            </a:extLst>
          </a:blip>
          <a:srcRect r="77140" b="64630"/>
          <a:stretch/>
        </p:blipFill>
        <p:spPr>
          <a:xfrm rot="20863082">
            <a:off x="10558880" y="-154330"/>
            <a:ext cx="1440338" cy="1967488"/>
          </a:xfrm>
          <a:prstGeom prst="rect">
            <a:avLst/>
          </a:prstGeom>
        </p:spPr>
      </p:pic>
    </p:spTree>
    <p:extLst>
      <p:ext uri="{BB962C8B-B14F-4D97-AF65-F5344CB8AC3E}">
        <p14:creationId xmlns:p14="http://schemas.microsoft.com/office/powerpoint/2010/main" val="239245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8" name="Прямоугольник 7"/>
          <p:cNvSpPr/>
          <p:nvPr/>
        </p:nvSpPr>
        <p:spPr>
          <a:xfrm>
            <a:off x="990601" y="829414"/>
            <a:ext cx="10083800" cy="1014380"/>
          </a:xfrm>
          <a:prstGeom prst="rect">
            <a:avLst/>
          </a:prstGeom>
        </p:spPr>
        <p:txBody>
          <a:bodyPr wrap="square">
            <a:spAutoFit/>
          </a:bodyPr>
          <a:lstStyle/>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DISCUSSION: what main features of a detective story can you outline?</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Прямоугольник 8"/>
          <p:cNvSpPr/>
          <p:nvPr/>
        </p:nvSpPr>
        <p:spPr>
          <a:xfrm>
            <a:off x="990601" y="2239114"/>
            <a:ext cx="10083800" cy="3437351"/>
          </a:xfrm>
          <a:prstGeom prst="rect">
            <a:avLst/>
          </a:prstGeom>
        </p:spPr>
        <p:txBody>
          <a:bodyPr wrap="square">
            <a:spAutoFit/>
          </a:bodyPr>
          <a:lstStyle/>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Crime case;</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Difficult to guess, who is the criminal;</a:t>
            </a:r>
          </a:p>
          <a:p>
            <a:pPr marL="514350" indent="-514350" algn="just">
              <a:lnSpc>
                <a:spcPct val="107000"/>
              </a:lnSpc>
              <a:spcAft>
                <a:spcPts val="800"/>
              </a:spcAft>
              <a:buAutoNum type="arabicPeriod"/>
            </a:pPr>
            <a:r>
              <a:rPr lang="en-US" sz="2800" dirty="0">
                <a:solidFill>
                  <a:srgbClr val="000000"/>
                </a:solidFill>
                <a:effectLst/>
                <a:latin typeface="Rockwell Condensed" panose="02060603050405020104" pitchFamily="18" charset="0"/>
                <a:ea typeface="Calibri" panose="020F0502020204030204" pitchFamily="34" charset="0"/>
                <a:cs typeface="Times New Roman" panose="02020603050405020304" pitchFamily="18" charset="0"/>
              </a:rPr>
              <a:t>Thrilling suspense;</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Criminal mistake=detective success;</a:t>
            </a:r>
          </a:p>
          <a:p>
            <a:pPr marL="514350" indent="-514350" algn="just">
              <a:lnSpc>
                <a:spcPct val="107000"/>
              </a:lnSpc>
              <a:spcAft>
                <a:spcPts val="800"/>
              </a:spcAft>
              <a:buAutoNum type="arabicPeriod"/>
            </a:pPr>
            <a:endParaRPr lang="en-US" sz="2800" b="1" dirty="0">
              <a:solidFill>
                <a:srgbClr val="000000"/>
              </a:solidFill>
              <a:effectLst/>
              <a:latin typeface="Rockwell Condensed" panose="020606030504050201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What else?</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descr="Detective Investigador Con Sombrero Y Abrigo En Una Calle Lluviosa Por La  Noche Stock de ilustración - Ilustración de delincuente, noche: 2689698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67925">
            <a:off x="6607876" y="2129684"/>
            <a:ext cx="4643183" cy="309352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913553"/>
      </p:ext>
    </p:extLst>
  </p:cSld>
  <p:clrMapOvr>
    <a:masterClrMapping/>
  </p:clrMapOvr>
  <mc:AlternateContent xmlns:mc="http://schemas.openxmlformats.org/markup-compatibility/2006" xmlns:p14="http://schemas.microsoft.com/office/powerpoint/2010/main">
    <mc:Choice Requires="p14">
      <p:transition spd="slow" p14:dur="1750">
        <p:wipe/>
      </p:transition>
    </mc:Choice>
    <mc:Fallback xmlns="">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8" name="Прямоугольник 7"/>
          <p:cNvSpPr/>
          <p:nvPr/>
        </p:nvSpPr>
        <p:spPr>
          <a:xfrm>
            <a:off x="990601" y="829414"/>
            <a:ext cx="10083800" cy="1014380"/>
          </a:xfrm>
          <a:prstGeom prst="rect">
            <a:avLst/>
          </a:prstGeom>
        </p:spPr>
        <p:txBody>
          <a:bodyPr wrap="square">
            <a:spAutoFit/>
          </a:bodyPr>
          <a:lstStyle/>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TASK 2. You are working in the court. There is a case you need to solve. The judge knows the answer, but juries need to think twice!</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Прямоугольник 8"/>
          <p:cNvSpPr/>
          <p:nvPr/>
        </p:nvSpPr>
        <p:spPr>
          <a:xfrm>
            <a:off x="990601" y="2239114"/>
            <a:ext cx="10083800" cy="3664336"/>
          </a:xfrm>
          <a:prstGeom prst="rect">
            <a:avLst/>
          </a:prstGeom>
        </p:spPr>
        <p:txBody>
          <a:bodyPr wrap="square">
            <a:spAutoFit/>
          </a:bodyPr>
          <a:lstStyle/>
          <a:p>
            <a:pPr marL="514350" indent="-514350" algn="just">
              <a:lnSpc>
                <a:spcPct val="107000"/>
              </a:lnSpc>
              <a:spcAft>
                <a:spcPts val="800"/>
              </a:spcAft>
              <a:buAutoNum type="arabicPeriod"/>
            </a:pPr>
            <a:r>
              <a:rPr lang="en-US" sz="3200" dirty="0">
                <a:effectLst/>
                <a:latin typeface="Rockwell Condensed" panose="02060603050405020104" pitchFamily="18" charset="0"/>
                <a:ea typeface="Calibri" panose="020F0502020204030204" pitchFamily="34" charset="0"/>
                <a:cs typeface="Times New Roman" panose="02020603050405020304" pitchFamily="18" charset="0"/>
              </a:rPr>
              <a:t>Divide into two courts;</a:t>
            </a:r>
          </a:p>
          <a:p>
            <a:pPr marL="514350" indent="-514350" algn="just">
              <a:lnSpc>
                <a:spcPct val="107000"/>
              </a:lnSpc>
              <a:spcAft>
                <a:spcPts val="800"/>
              </a:spcAft>
              <a:buAutoNum type="arabicPeriod"/>
            </a:pPr>
            <a:r>
              <a:rPr lang="en-US" sz="3200" dirty="0">
                <a:latin typeface="Rockwell Condensed" panose="02060603050405020104" pitchFamily="18" charset="0"/>
                <a:ea typeface="Calibri" panose="020F0502020204030204" pitchFamily="34" charset="0"/>
                <a:cs typeface="Times New Roman" panose="02020603050405020304" pitchFamily="18" charset="0"/>
              </a:rPr>
              <a:t>Choose 1 judge in each court;</a:t>
            </a:r>
          </a:p>
          <a:p>
            <a:pPr marL="514350" indent="-514350" algn="just">
              <a:lnSpc>
                <a:spcPct val="107000"/>
              </a:lnSpc>
              <a:spcAft>
                <a:spcPts val="800"/>
              </a:spcAft>
              <a:buAutoNum type="arabicPeriod"/>
            </a:pPr>
            <a:r>
              <a:rPr lang="en-US" sz="3200" dirty="0">
                <a:effectLst/>
                <a:latin typeface="Rockwell Condensed" panose="02060603050405020104" pitchFamily="18" charset="0"/>
                <a:ea typeface="Calibri" panose="020F0502020204030204" pitchFamily="34" charset="0"/>
                <a:cs typeface="Times New Roman" panose="02020603050405020304" pitchFamily="18" charset="0"/>
              </a:rPr>
              <a:t>Investigate the case;</a:t>
            </a:r>
          </a:p>
          <a:p>
            <a:pPr marL="514350" indent="-514350" algn="just">
              <a:lnSpc>
                <a:spcPct val="107000"/>
              </a:lnSpc>
              <a:spcAft>
                <a:spcPts val="800"/>
              </a:spcAft>
              <a:buAutoNum type="arabicPeriod"/>
            </a:pPr>
            <a:r>
              <a:rPr lang="en-US" sz="3200" dirty="0">
                <a:latin typeface="Rockwell Condensed" panose="02060603050405020104" pitchFamily="18" charset="0"/>
                <a:ea typeface="Calibri" panose="020F0502020204030204" pitchFamily="34" charset="0"/>
                <a:cs typeface="Times New Roman" panose="02020603050405020304" pitchFamily="18" charset="0"/>
              </a:rPr>
              <a:t>The judge needs to think of clues to the suspect (gender, appearance, age, etc.);</a:t>
            </a:r>
          </a:p>
          <a:p>
            <a:pPr marL="514350" indent="-514350" algn="just">
              <a:lnSpc>
                <a:spcPct val="107000"/>
              </a:lnSpc>
              <a:spcAft>
                <a:spcPts val="800"/>
              </a:spcAft>
              <a:buAutoNum type="arabicPeriod"/>
            </a:pPr>
            <a:r>
              <a:rPr lang="en-US" sz="3200" dirty="0">
                <a:effectLst/>
                <a:latin typeface="Rockwell Condensed" panose="02060603050405020104" pitchFamily="18" charset="0"/>
                <a:ea typeface="Calibri" panose="020F0502020204030204" pitchFamily="34" charset="0"/>
                <a:cs typeface="Times New Roman" panose="02020603050405020304" pitchFamily="18" charset="0"/>
              </a:rPr>
              <a:t>Juries need to think and give the judge their suggestions;</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rotWithShape="1">
          <a:blip r:embed="rId3">
            <a:extLst>
              <a:ext uri="{BEBA8EAE-BF5A-486C-A8C5-ECC9F3942E4B}">
                <a14:imgProps xmlns:a14="http://schemas.microsoft.com/office/drawing/2010/main">
                  <a14:imgLayer r:embed="rId4">
                    <a14:imgEffect>
                      <a14:backgroundRemoval t="2913" b="29773" l="77429" r="97429">
                        <a14:foregroundMark x1="78714" y1="9223" x2="77571" y2="18770"/>
                        <a14:foregroundMark x1="85286" y1="29773" x2="91714" y2="27994"/>
                      </a14:backgroundRemoval>
                    </a14:imgEffect>
                  </a14:imgLayer>
                </a14:imgProps>
              </a:ext>
              <a:ext uri="{28A0092B-C50C-407E-A947-70E740481C1C}">
                <a14:useLocalDpi xmlns:a14="http://schemas.microsoft.com/office/drawing/2010/main" val="0"/>
              </a:ext>
            </a:extLst>
          </a:blip>
          <a:srcRect l="75995" b="68519"/>
          <a:stretch/>
        </p:blipFill>
        <p:spPr>
          <a:xfrm rot="20997244">
            <a:off x="9423061" y="1766198"/>
            <a:ext cx="1864680" cy="2159000"/>
          </a:xfrm>
          <a:prstGeom prst="rect">
            <a:avLst/>
          </a:prstGeom>
        </p:spPr>
      </p:pic>
    </p:spTree>
    <p:extLst>
      <p:ext uri="{BB962C8B-B14F-4D97-AF65-F5344CB8AC3E}">
        <p14:creationId xmlns:p14="http://schemas.microsoft.com/office/powerpoint/2010/main" val="3351637012"/>
      </p:ext>
    </p:extLst>
  </p:cSld>
  <p:clrMapOvr>
    <a:masterClrMapping/>
  </p:clrMapOvr>
  <mc:AlternateContent xmlns:mc="http://schemas.openxmlformats.org/markup-compatibility/2006" xmlns:p14="http://schemas.microsoft.com/office/powerpoint/2010/main">
    <mc:Choice Requires="p14">
      <p:transition spd="slow" p14:dur="17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8" name="Прямоугольник 7"/>
          <p:cNvSpPr/>
          <p:nvPr/>
        </p:nvSpPr>
        <p:spPr>
          <a:xfrm>
            <a:off x="990601" y="829414"/>
            <a:ext cx="10083800" cy="1014380"/>
          </a:xfrm>
          <a:prstGeom prst="rect">
            <a:avLst/>
          </a:prstGeom>
        </p:spPr>
        <p:txBody>
          <a:bodyPr wrap="square">
            <a:spAutoFit/>
          </a:bodyPr>
          <a:lstStyle/>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TASK 2. You are working in the court. There is a case you need to solve. The judge knows the answer, but juries need to think twice!</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1003301" y="2286281"/>
            <a:ext cx="10071100" cy="2938753"/>
          </a:xfrm>
          <a:prstGeom prst="rect">
            <a:avLst/>
          </a:prstGeom>
        </p:spPr>
        <p:txBody>
          <a:bodyPr wrap="square">
            <a:spAutoFit/>
          </a:bodyPr>
          <a:lstStyle/>
          <a:p>
            <a:pPr lvl="0" algn="just">
              <a:lnSpc>
                <a:spcPct val="107000"/>
              </a:lnSpc>
              <a:spcAft>
                <a:spcPts val="800"/>
              </a:spcAft>
              <a:buClr>
                <a:srgbClr val="000000"/>
              </a:buClr>
              <a:buSzPts val="1050"/>
            </a:pPr>
            <a:r>
              <a:rPr lang="en-US" sz="2800" dirty="0">
                <a:latin typeface="Rockwell Condensed" panose="02060603050405020104" pitchFamily="18" charset="0"/>
                <a:ea typeface="Calibri" panose="020F0502020204030204" pitchFamily="34" charset="0"/>
                <a:cs typeface="Times New Roman" panose="02020603050405020304" pitchFamily="18" charset="0"/>
              </a:rPr>
              <a:t>THE CASE: Ms. Smith came back from the shop and was frustrated: her lovely can Fluffy was absent. It was a very big, fat and lazy cat. He spent most of the day sleeping or eating. He was very passive and could not randomly go anywhere. Ms. Smith immediately called the police. After investigation, they found strange footprints in the kitchen. Footprints of a person covered with dirt and cat’s fluff. </a:t>
            </a:r>
          </a:p>
          <a:p>
            <a:pPr lvl="0" algn="just">
              <a:lnSpc>
                <a:spcPct val="107000"/>
              </a:lnSpc>
              <a:spcAft>
                <a:spcPts val="800"/>
              </a:spcAft>
              <a:buClr>
                <a:srgbClr val="000000"/>
              </a:buClr>
              <a:buSzPts val="1050"/>
            </a:pPr>
            <a:r>
              <a:rPr lang="en-US" sz="2800" b="1" dirty="0">
                <a:solidFill>
                  <a:srgbClr val="C00000"/>
                </a:solidFill>
                <a:latin typeface="Rockwell Condensed" panose="02060603050405020104" pitchFamily="18" charset="0"/>
                <a:ea typeface="Calibri" panose="020F0502020204030204" pitchFamily="34" charset="0"/>
                <a:cs typeface="Times New Roman" panose="02020603050405020304" pitchFamily="18" charset="0"/>
              </a:rPr>
              <a:t>Who was it? Who can be the thief?</a:t>
            </a:r>
            <a:endParaRPr lang="ru-RU" sz="280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rotWithShape="1">
          <a:blip r:embed="rId3">
            <a:extLst>
              <a:ext uri="{BEBA8EAE-BF5A-486C-A8C5-ECC9F3942E4B}">
                <a14:imgProps xmlns:a14="http://schemas.microsoft.com/office/drawing/2010/main">
                  <a14:imgLayer r:embed="rId4">
                    <a14:imgEffect>
                      <a14:backgroundRemoval t="37379" b="64239" l="3000" r="28143">
                        <a14:foregroundMark x1="13857" y1="39806" x2="14000" y2="38350"/>
                      </a14:backgroundRemoval>
                    </a14:imgEffect>
                  </a14:imgLayer>
                </a14:imgProps>
              </a:ext>
              <a:ext uri="{28A0092B-C50C-407E-A947-70E740481C1C}">
                <a14:useLocalDpi xmlns:a14="http://schemas.microsoft.com/office/drawing/2010/main" val="0"/>
              </a:ext>
            </a:extLst>
          </a:blip>
          <a:srcRect t="36482" r="68638" b="34444"/>
          <a:stretch/>
        </p:blipFill>
        <p:spPr>
          <a:xfrm rot="693524">
            <a:off x="9580761" y="4582081"/>
            <a:ext cx="2436181" cy="1993900"/>
          </a:xfrm>
          <a:prstGeom prst="rect">
            <a:avLst/>
          </a:prstGeom>
        </p:spPr>
      </p:pic>
    </p:spTree>
    <p:extLst>
      <p:ext uri="{BB962C8B-B14F-4D97-AF65-F5344CB8AC3E}">
        <p14:creationId xmlns:p14="http://schemas.microsoft.com/office/powerpoint/2010/main" val="4621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8" name="Прямоугольник 7"/>
          <p:cNvSpPr/>
          <p:nvPr/>
        </p:nvSpPr>
        <p:spPr>
          <a:xfrm>
            <a:off x="990601" y="829414"/>
            <a:ext cx="10083800" cy="1014380"/>
          </a:xfrm>
          <a:prstGeom prst="rect">
            <a:avLst/>
          </a:prstGeom>
        </p:spPr>
        <p:txBody>
          <a:bodyPr wrap="square">
            <a:spAutoFit/>
          </a:bodyPr>
          <a:lstStyle/>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TASK 2. You are working in the court. There is a case you need to solve. The judge knows the answer, but juries need to think twice!</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990601" y="2141749"/>
            <a:ext cx="10083800" cy="3729867"/>
          </a:xfrm>
          <a:prstGeom prst="rect">
            <a:avLst/>
          </a:prstGeom>
        </p:spPr>
        <p:txBody>
          <a:bodyPr wrap="square">
            <a:spAutoFit/>
          </a:bodyPr>
          <a:lstStyle/>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Now let’s make the decision!</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Judges reveal the clues;</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Juries are given 5 minutes to come up with the explanation WHY THEIR CRIMINAL IS THE CLOSEST TO THE CLUES;</a:t>
            </a:r>
          </a:p>
          <a:p>
            <a:pPr marL="514350" indent="-514350" algn="just">
              <a:lnSpc>
                <a:spcPct val="107000"/>
              </a:lnSpc>
              <a:spcAft>
                <a:spcPts val="800"/>
              </a:spcAft>
              <a:buAutoNum type="arabicPeriod"/>
            </a:pPr>
            <a:r>
              <a:rPr lang="en-US" sz="2800" dirty="0">
                <a:solidFill>
                  <a:srgbClr val="000000"/>
                </a:solidFill>
                <a:effectLst/>
                <a:latin typeface="Rockwell Condensed" panose="02060603050405020104" pitchFamily="18" charset="0"/>
                <a:ea typeface="Calibri" panose="020F0502020204030204" pitchFamily="34" charset="0"/>
                <a:cs typeface="Times New Roman" panose="02020603050405020304" pitchFamily="18" charset="0"/>
              </a:rPr>
              <a:t>Judges for 5 minutes are making their decision which  criminal is the right one;</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After 5 minutes judges reveal the right criminal and explain their choice. Juries are given 1,5 minute to appellate the suspect.</a:t>
            </a:r>
            <a:endParaRPr lang="en-US" sz="2800" dirty="0">
              <a:solidFill>
                <a:srgbClr val="000000"/>
              </a:solidFill>
              <a:effectLst/>
              <a:latin typeface="Rockwell Condensed" panose="02060603050405020104" pitchFamily="18" charset="0"/>
              <a:ea typeface="Calibri" panose="020F0502020204030204" pitchFamily="34" charset="0"/>
              <a:cs typeface="Times New Roman" panose="02020603050405020304" pitchFamily="18" charset="0"/>
            </a:endParaRPr>
          </a:p>
        </p:txBody>
      </p:sp>
      <p:pic>
        <p:nvPicPr>
          <p:cNvPr id="7" name="Рисунок 6"/>
          <p:cNvPicPr>
            <a:picLocks noChangeAspect="1"/>
          </p:cNvPicPr>
          <p:nvPr/>
        </p:nvPicPr>
        <p:blipFill rotWithShape="1">
          <a:blip r:embed="rId3">
            <a:extLst>
              <a:ext uri="{BEBA8EAE-BF5A-486C-A8C5-ECC9F3942E4B}">
                <a14:imgProps xmlns:a14="http://schemas.microsoft.com/office/drawing/2010/main">
                  <a14:imgLayer r:embed="rId4">
                    <a14:imgEffect>
                      <a14:backgroundRemoval t="3722" b="35599" l="30000" r="55286">
                        <a14:foregroundMark x1="46286" y1="8091" x2="48429" y2="26375"/>
                      </a14:backgroundRemoval>
                    </a14:imgEffect>
                  </a14:imgLayer>
                </a14:imgProps>
              </a:ext>
              <a:ext uri="{28A0092B-C50C-407E-A947-70E740481C1C}">
                <a14:useLocalDpi xmlns:a14="http://schemas.microsoft.com/office/drawing/2010/main" val="0"/>
              </a:ext>
            </a:extLst>
          </a:blip>
          <a:srcRect l="27275" r="44605" b="62778"/>
          <a:stretch/>
        </p:blipFill>
        <p:spPr>
          <a:xfrm rot="908174">
            <a:off x="10780679" y="1724854"/>
            <a:ext cx="1282368" cy="1498581"/>
          </a:xfrm>
          <a:prstGeom prst="rect">
            <a:avLst/>
          </a:prstGeom>
        </p:spPr>
      </p:pic>
    </p:spTree>
    <p:extLst>
      <p:ext uri="{BB962C8B-B14F-4D97-AF65-F5344CB8AC3E}">
        <p14:creationId xmlns:p14="http://schemas.microsoft.com/office/powerpoint/2010/main" val="213524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5" name="Прямоугольник 4"/>
          <p:cNvSpPr/>
          <p:nvPr/>
        </p:nvSpPr>
        <p:spPr>
          <a:xfrm>
            <a:off x="1244600" y="829414"/>
            <a:ext cx="10083800" cy="985206"/>
          </a:xfrm>
          <a:prstGeom prst="rect">
            <a:avLst/>
          </a:prstGeom>
        </p:spPr>
        <p:txBody>
          <a:bodyPr wrap="square">
            <a:spAutoFit/>
          </a:bodyPr>
          <a:lstStyle/>
          <a:p>
            <a:pPr algn="just">
              <a:lnSpc>
                <a:spcPct val="107000"/>
              </a:lnSpc>
              <a:spcAft>
                <a:spcPts val="800"/>
              </a:spcAft>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TASK 3. Now, as we found out the suspect, we need to remake the chronology of the events.</a:t>
            </a:r>
          </a:p>
        </p:txBody>
      </p:sp>
      <p:pic>
        <p:nvPicPr>
          <p:cNvPr id="6" name="Рисунок 5"/>
          <p:cNvPicPr>
            <a:picLocks noChangeAspect="1"/>
          </p:cNvPicPr>
          <p:nvPr/>
        </p:nvPicPr>
        <p:blipFill rotWithShape="1">
          <a:blip r:embed="rId3">
            <a:extLst>
              <a:ext uri="{BEBA8EAE-BF5A-486C-A8C5-ECC9F3942E4B}">
                <a14:imgProps xmlns:a14="http://schemas.microsoft.com/office/drawing/2010/main">
                  <a14:imgLayer r:embed="rId4">
                    <a14:imgEffect>
                      <a14:backgroundRemoval t="66505" b="93204" l="77429" r="97429"/>
                    </a14:imgEffect>
                  </a14:imgLayer>
                </a14:imgProps>
              </a:ext>
              <a:ext uri="{28A0092B-C50C-407E-A947-70E740481C1C}">
                <a14:useLocalDpi xmlns:a14="http://schemas.microsoft.com/office/drawing/2010/main" val="0"/>
              </a:ext>
            </a:extLst>
          </a:blip>
          <a:srcRect l="75014" t="65185" b="6111"/>
          <a:stretch/>
        </p:blipFill>
        <p:spPr>
          <a:xfrm>
            <a:off x="10919584" y="3116376"/>
            <a:ext cx="1272416" cy="1290523"/>
          </a:xfrm>
          <a:prstGeom prst="rect">
            <a:avLst/>
          </a:prstGeom>
        </p:spPr>
      </p:pic>
      <p:pic>
        <p:nvPicPr>
          <p:cNvPr id="7" name="Рисунок 6"/>
          <p:cNvPicPr>
            <a:picLocks noChangeAspect="1"/>
          </p:cNvPicPr>
          <p:nvPr/>
        </p:nvPicPr>
        <p:blipFill rotWithShape="1">
          <a:blip r:embed="rId5">
            <a:extLst>
              <a:ext uri="{BEBA8EAE-BF5A-486C-A8C5-ECC9F3942E4B}">
                <a14:imgProps xmlns:a14="http://schemas.microsoft.com/office/drawing/2010/main">
                  <a14:imgLayer r:embed="rId4">
                    <a14:imgEffect>
                      <a14:backgroundRemoval t="3722" b="35599" l="30000" r="55286">
                        <a14:foregroundMark x1="46286" y1="8091" x2="48429" y2="26375"/>
                      </a14:backgroundRemoval>
                    </a14:imgEffect>
                  </a14:imgLayer>
                </a14:imgProps>
              </a:ext>
              <a:ext uri="{28A0092B-C50C-407E-A947-70E740481C1C}">
                <a14:useLocalDpi xmlns:a14="http://schemas.microsoft.com/office/drawing/2010/main" val="0"/>
              </a:ext>
            </a:extLst>
          </a:blip>
          <a:srcRect l="27275" r="44605" b="62778"/>
          <a:stretch/>
        </p:blipFill>
        <p:spPr>
          <a:xfrm rot="908174">
            <a:off x="46410" y="80123"/>
            <a:ext cx="1282368" cy="1498581"/>
          </a:xfrm>
          <a:prstGeom prst="rect">
            <a:avLst/>
          </a:prstGeom>
        </p:spPr>
      </p:pic>
      <p:sp>
        <p:nvSpPr>
          <p:cNvPr id="8" name="Прямоугольник 7"/>
          <p:cNvSpPr/>
          <p:nvPr/>
        </p:nvSpPr>
        <p:spPr>
          <a:xfrm>
            <a:off x="990601" y="2135132"/>
            <a:ext cx="10083800" cy="3268844"/>
          </a:xfrm>
          <a:prstGeom prst="rect">
            <a:avLst/>
          </a:prstGeom>
        </p:spPr>
        <p:txBody>
          <a:bodyPr wrap="square">
            <a:spAutoFit/>
          </a:bodyPr>
          <a:lstStyle/>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Stay in the same courts;</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You are given with the ‘documents’ for all the comments;</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Write down ONE sentence, depicting the story of a committed crime;</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Fold the part with your sentence and give it to another jury of your court;</a:t>
            </a:r>
          </a:p>
          <a:p>
            <a:pPr marL="514350" indent="-514350" algn="just">
              <a:lnSpc>
                <a:spcPct val="107000"/>
              </a:lnSpc>
              <a:spcAft>
                <a:spcPts val="800"/>
              </a:spcAft>
              <a:buAutoNum type="arabicPeriod"/>
            </a:pPr>
            <a:r>
              <a:rPr lang="en-US" sz="2800"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When you are ready, give the ‘document’ to judges and give them the chance to present your stories</a:t>
            </a:r>
          </a:p>
        </p:txBody>
      </p:sp>
    </p:spTree>
    <p:extLst>
      <p:ext uri="{BB962C8B-B14F-4D97-AF65-F5344CB8AC3E}">
        <p14:creationId xmlns:p14="http://schemas.microsoft.com/office/powerpoint/2010/main" val="892360838"/>
      </p:ext>
    </p:extLst>
  </p:cSld>
  <p:clrMapOvr>
    <a:masterClrMapping/>
  </p:clrMapOvr>
  <mc:AlternateContent xmlns:mc="http://schemas.openxmlformats.org/markup-compatibility/2006" xmlns:p14="http://schemas.microsoft.com/office/powerpoint/2010/main">
    <mc:Choice Requires="p14">
      <p:transition spd="slow" p14:dur="1750">
        <p:wipe/>
      </p:transition>
    </mc:Choice>
    <mc:Fallback xmlns="">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11652" y="-2379452"/>
            <a:ext cx="6841699" cy="11633202"/>
          </a:xfrm>
          <a:prstGeom prst="rect">
            <a:avLst/>
          </a:prstGeom>
        </p:spPr>
      </p:pic>
      <p:sp>
        <p:nvSpPr>
          <p:cNvPr id="5" name="Прямоугольник 4"/>
          <p:cNvSpPr/>
          <p:nvPr/>
        </p:nvSpPr>
        <p:spPr>
          <a:xfrm>
            <a:off x="990601" y="829414"/>
            <a:ext cx="10083800" cy="1475404"/>
          </a:xfrm>
          <a:prstGeom prst="rect">
            <a:avLst/>
          </a:prstGeom>
        </p:spPr>
        <p:txBody>
          <a:bodyPr wrap="square">
            <a:spAutoFit/>
          </a:bodyPr>
          <a:lstStyle/>
          <a:p>
            <a:pPr algn="just">
              <a:lnSpc>
                <a:spcPct val="107000"/>
              </a:lnSpc>
              <a:spcAft>
                <a:spcPts val="800"/>
              </a:spcAft>
            </a:pPr>
            <a:r>
              <a:rPr lang="en-US" sz="2800" b="1" dirty="0">
                <a:solidFill>
                  <a:srgbClr val="000000"/>
                </a:solidFill>
                <a:latin typeface="Rockwell Condensed" panose="02060603050405020104" pitchFamily="18" charset="0"/>
                <a:ea typeface="Calibri" panose="020F0502020204030204" pitchFamily="34" charset="0"/>
                <a:cs typeface="Times New Roman" panose="02020603050405020304" pitchFamily="18" charset="0"/>
              </a:rPr>
              <a:t>TASK 4. Now we are becoming the part of a police committee. Among two stories we need to choose the best suitable and make it as correct as possible</a:t>
            </a:r>
            <a:endParaRPr lang="ru-RU" sz="32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rotWithShape="1">
          <a:blip r:embed="rId3">
            <a:extLst>
              <a:ext uri="{BEBA8EAE-BF5A-486C-A8C5-ECC9F3942E4B}">
                <a14:imgProps xmlns:a14="http://schemas.microsoft.com/office/drawing/2010/main">
                  <a14:imgLayer r:embed="rId4">
                    <a14:imgEffect>
                      <a14:backgroundRemoval t="3398" b="34466" l="2286" r="20571"/>
                    </a14:imgEffect>
                  </a14:imgLayer>
                </a14:imgProps>
              </a:ext>
              <a:ext uri="{28A0092B-C50C-407E-A947-70E740481C1C}">
                <a14:useLocalDpi xmlns:a14="http://schemas.microsoft.com/office/drawing/2010/main" val="0"/>
              </a:ext>
            </a:extLst>
          </a:blip>
          <a:srcRect r="77140" b="64630"/>
          <a:stretch/>
        </p:blipFill>
        <p:spPr>
          <a:xfrm rot="20863082">
            <a:off x="10558880" y="-154330"/>
            <a:ext cx="1440338" cy="1967488"/>
          </a:xfrm>
          <a:prstGeom prst="rect">
            <a:avLst/>
          </a:prstGeom>
        </p:spPr>
      </p:pic>
      <p:sp>
        <p:nvSpPr>
          <p:cNvPr id="6" name="Прямоугольник 5"/>
          <p:cNvSpPr/>
          <p:nvPr/>
        </p:nvSpPr>
        <p:spPr>
          <a:xfrm>
            <a:off x="990601" y="2606129"/>
            <a:ext cx="10071100" cy="2368277"/>
          </a:xfrm>
          <a:prstGeom prst="rect">
            <a:avLst/>
          </a:prstGeom>
        </p:spPr>
        <p:txBody>
          <a:bodyPr wrap="square">
            <a:spAutoFit/>
          </a:bodyPr>
          <a:lstStyle/>
          <a:p>
            <a:pPr lvl="0" algn="just">
              <a:lnSpc>
                <a:spcPct val="107000"/>
              </a:lnSpc>
              <a:spcAft>
                <a:spcPts val="800"/>
              </a:spcAft>
              <a:buClr>
                <a:srgbClr val="000000"/>
              </a:buClr>
              <a:buSzPts val="1050"/>
            </a:pPr>
            <a:r>
              <a:rPr lang="en-US" sz="2800" dirty="0">
                <a:latin typeface="Rockwell Condensed" panose="02060603050405020104" pitchFamily="18" charset="0"/>
                <a:ea typeface="Calibri" panose="020F0502020204030204" pitchFamily="34" charset="0"/>
                <a:cs typeface="Times New Roman" panose="02020603050405020304" pitchFamily="18" charset="0"/>
              </a:rPr>
              <a:t>MIND THE CASE: Ms. Smith came back from the shop and was frustrated: her lovely can Fluffy was absent. It was a very big, fat and lazy cat. He spent most of the day sleeping or eating. He was very passive and could not randomly go anywhere. Ms. Smith immediately called the police. After investigation, they found strange footprints in the kitchen. Footprints of a person covered with dirt and cat’s fluff. </a:t>
            </a:r>
          </a:p>
        </p:txBody>
      </p:sp>
    </p:spTree>
    <p:extLst>
      <p:ext uri="{BB962C8B-B14F-4D97-AF65-F5344CB8AC3E}">
        <p14:creationId xmlns:p14="http://schemas.microsoft.com/office/powerpoint/2010/main" val="610759067"/>
      </p:ext>
    </p:extLst>
  </p:cSld>
  <p:clrMapOvr>
    <a:masterClrMapping/>
  </p:clrMapOvr>
  <p:transition spd="slow">
    <p:wipe/>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1004</Words>
  <Application>Microsoft Office PowerPoint</Application>
  <PresentationFormat>Широкоэкранный</PresentationFormat>
  <Paragraphs>54</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Yu Gothic UI Semibold</vt:lpstr>
      <vt:lpstr>Arial</vt:lpstr>
      <vt:lpstr>Calibri</vt:lpstr>
      <vt:lpstr>Rockwell Condensed</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Teacher_111</dc:creator>
  <cp:lastModifiedBy>Класс 10Г</cp:lastModifiedBy>
  <cp:revision>31</cp:revision>
  <dcterms:created xsi:type="dcterms:W3CDTF">2024-04-01T11:54:14Z</dcterms:created>
  <dcterms:modified xsi:type="dcterms:W3CDTF">2024-05-31T10:16:17Z</dcterms:modified>
</cp:coreProperties>
</file>