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9642" autoAdjust="0"/>
  </p:normalViewPr>
  <p:slideViewPr>
    <p:cSldViewPr>
      <p:cViewPr>
        <p:scale>
          <a:sx n="60" d="100"/>
          <a:sy n="60" d="100"/>
        </p:scale>
        <p:origin x="-216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10.0</c:v>
                </c:pt>
                <c:pt idx="1">
                  <c:v>15.0</c:v>
                </c:pt>
                <c:pt idx="2">
                  <c:v>7.0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5.0</c:v>
                </c:pt>
                <c:pt idx="1">
                  <c:v>15.0</c:v>
                </c:pt>
                <c:pt idx="2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95904"/>
        <c:axId val="100797440"/>
      </c:barChart>
      <c:catAx>
        <c:axId val="10079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97440"/>
        <c:crosses val="autoZero"/>
        <c:auto val="1"/>
        <c:lblAlgn val="ctr"/>
        <c:lblOffset val="100"/>
        <c:noMultiLvlLbl val="0"/>
      </c:catAx>
      <c:valAx>
        <c:axId val="10079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79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0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10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algn="l" indent="0" marL="0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6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6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Вертикальный заголовок и текст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2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5" name="Объект 26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5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p>
            <a:endParaRPr lang="ru-RU"/>
          </a:p>
        </p:txBody>
      </p:sp>
      <p:sp>
        <p:nvSpPr>
          <p:cNvPr id="1048658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bg>
      <p:bgRef idx="1003">
        <a:schemeClr val="bg2"/>
      </p:bgRef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71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algn="r" indent="0" marL="0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72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73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75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anchor="t" rtlCol="0"/>
          <a:lstStyle>
            <a:lvl1pPr algn="r"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77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8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9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8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Сравнение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6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indent="0" marL="0">
              <a:buNone/>
              <a:defRPr baseline="0" b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597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indent="0" marL="0">
              <a:buNone/>
              <a:defRPr baseline="0" b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598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9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0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0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03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8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39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Пусто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58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3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b="1" sz="20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84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indent="0" marL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85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8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8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algn="bl" blurRad="1000" dir="5400000" dist="900" endA="500" endPos="10000" rotWithShape="0" stA="49000" sy="-90000"/>
          </a:effectLst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dirty="0" kumimoji="0" lang="en-US"/>
          </a:p>
        </p:txBody>
      </p:sp>
      <p:sp>
        <p:nvSpPr>
          <p:cNvPr id="104866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66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2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63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b="1" sz="20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4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indent="0" marL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78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/>
        </p:spPr>
        <p:txBody>
          <a:bodyPr vert="horz"/>
          <a:lstStyle>
            <a:lvl1pPr algn="l" eaLnBrk="1" hangingPunct="1" latinLnBrk="0">
              <a:defRPr sz="1200" kumimoj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048579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/>
        </p:spPr>
        <p:txBody>
          <a:bodyPr vert="horz"/>
          <a:lstStyle>
            <a:lvl1pPr algn="r" eaLnBrk="1" hangingPunct="1" latinLnBrk="0">
              <a:defRPr sz="1200" kumimoj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/>
        </p:spPr>
        <p:txBody>
          <a:bodyPr vert="horz"/>
          <a:lstStyle>
            <a:lvl1pPr algn="r" eaLnBrk="1" hangingPunct="1" latinLnBrk="0">
              <a:defRPr sz="1200" kumimoji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81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/>
        </p:spPr>
        <p:txBody>
          <a:bodyPr anchor="ctr" vert="horz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2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3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/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aseline="0" cap="all" sz="3600" kern="1200" kumimoji="0">
          <a:solidFill>
            <a:schemeClr val="tx2"/>
          </a:solidFill>
          <a:effectLst>
            <a:reflection algn="bl" blurRad="12700" dir="5400000" endA="300" endPos="55000" rotWithShape="0" stA="48000" sy="-90000"/>
          </a:effectLst>
          <a:latin typeface="+mj-lt"/>
          <a:ea typeface="+mj-ea"/>
          <a:cs typeface="+mj-cs"/>
        </a:defRPr>
      </a:lvl1pPr>
    </p:titleStyle>
    <p:bodyStyle>
      <a:lvl1pPr algn="l" eaLnBrk="1" hangingPunct="1" indent="-342900" latinLnBrk="0" marL="342900" rtl="0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 kumimoji="0">
          <a:solidFill>
            <a:schemeClr val="tx2"/>
          </a:solidFill>
          <a:latin typeface="+mn-lt"/>
          <a:ea typeface="+mn-ea"/>
          <a:cs typeface="+mn-cs"/>
        </a:defRPr>
      </a:lvl1pPr>
      <a:lvl2pPr algn="l" eaLnBrk="1" hangingPunct="1" indent="-285750" latinLnBrk="0" marL="742950" rtl="0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 kumimoji="0">
          <a:solidFill>
            <a:schemeClr val="tx2"/>
          </a:solidFill>
          <a:latin typeface="+mn-lt"/>
          <a:ea typeface="+mn-ea"/>
          <a:cs typeface="+mn-cs"/>
        </a:defRPr>
      </a:lvl2pPr>
      <a:lvl3pPr algn="l" eaLnBrk="1" hangingPunct="1" indent="-228600" latinLnBrk="0" marL="1143000" rtl="0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 kumimoji="0">
          <a:solidFill>
            <a:schemeClr val="tx2"/>
          </a:solidFill>
          <a:latin typeface="+mn-lt"/>
          <a:ea typeface="+mn-ea"/>
          <a:cs typeface="+mn-cs"/>
        </a:defRPr>
      </a:lvl3pPr>
      <a:lvl4pPr algn="l" eaLnBrk="1" hangingPunct="1" indent="-228600" latinLnBrk="0" marL="1600200" rtl="0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 kumimoji="0">
          <a:solidFill>
            <a:schemeClr val="tx2"/>
          </a:solidFill>
          <a:latin typeface="+mn-lt"/>
          <a:ea typeface="+mn-ea"/>
          <a:cs typeface="+mn-cs"/>
        </a:defRPr>
      </a:lvl4pPr>
      <a:lvl5pPr algn="l" eaLnBrk="1" hangingPunct="1" indent="-228600" latinLnBrk="0" marL="2057400" rtl="0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 kumimoji="0">
          <a:solidFill>
            <a:schemeClr val="tx2"/>
          </a:solidFill>
          <a:latin typeface="+mn-lt"/>
          <a:ea typeface="+mn-ea"/>
          <a:cs typeface="+mn-cs"/>
        </a:defRPr>
      </a:lvl5pPr>
      <a:lvl6pPr algn="l" eaLnBrk="1" hangingPunct="1" indent="-228600" latinLnBrk="0" marL="2514600" rtl="0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 kumimoji="0">
          <a:solidFill>
            <a:schemeClr val="tx2"/>
          </a:solidFill>
          <a:latin typeface="+mn-lt"/>
          <a:ea typeface="+mn-ea"/>
          <a:cs typeface="+mn-cs"/>
        </a:defRPr>
      </a:lvl6pPr>
      <a:lvl7pPr algn="l" eaLnBrk="1" hangingPunct="1" indent="-228600" latinLnBrk="0" marL="2971800" rtl="0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 kumimoji="0">
          <a:solidFill>
            <a:schemeClr val="tx2"/>
          </a:solidFill>
          <a:latin typeface="+mn-lt"/>
          <a:ea typeface="+mn-ea"/>
          <a:cs typeface="+mn-cs"/>
        </a:defRPr>
      </a:lvl7pPr>
      <a:lvl8pPr algn="l" eaLnBrk="1" hangingPunct="1" indent="-228600" latinLnBrk="0" marL="3429000" rtl="0">
        <a:spcBef>
          <a:spcPct val="20000"/>
        </a:spcBef>
        <a:buClr>
          <a:schemeClr val="accent1"/>
        </a:buClr>
        <a:buSzPct val="60000"/>
        <a:buFont typeface="Wingdings 2"/>
        <a:buChar char=""/>
        <a:defRPr baseline="0" sz="1600" kern="1200" kumimoji="0">
          <a:solidFill>
            <a:schemeClr val="tx2"/>
          </a:solidFill>
          <a:latin typeface="+mn-lt"/>
          <a:ea typeface="+mn-ea"/>
          <a:cs typeface="+mn-cs"/>
        </a:defRPr>
      </a:lvl8pPr>
      <a:lvl9pPr algn="l" eaLnBrk="1" hangingPunct="1" indent="-228600" latinLnBrk="0" marL="3886200" rtl="0">
        <a:spcBef>
          <a:spcPct val="20000"/>
        </a:spcBef>
        <a:buClr>
          <a:schemeClr val="accent1"/>
        </a:buClr>
        <a:buSzPct val="60000"/>
        <a:buFont typeface="Wingdings 2"/>
        <a:buChar char="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964612" cy="1368425"/>
          </a:xfrm>
        </p:spPr>
        <p:txBody>
          <a:bodyPr>
            <a:normAutofit/>
          </a:bodyPr>
          <a:p>
            <a:pPr algn="ctr"/>
            <a:endParaRPr b="1" dirty="0" sz="1800"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8588" name="Объект 1"/>
          <p:cNvSpPr>
            <a:spLocks noGrp="1"/>
          </p:cNvSpPr>
          <p:nvPr>
            <p:ph type="body" idx="4294967295"/>
          </p:nvPr>
        </p:nvSpPr>
        <p:spPr>
          <a:xfrm>
            <a:off x="179512" y="1556792"/>
            <a:ext cx="8785225" cy="165735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625" lnSpcReduction="20000"/>
          </a:bodyPr>
          <a:p>
            <a:pPr algn="ctr" indent="0" marL="0">
              <a:buNone/>
            </a:pPr>
            <a:endParaRPr b="1" dirty="0" lang="ru-RU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  <a:p>
            <a:pPr algn="ctr" indent="0" marL="0">
              <a:buNone/>
            </a:pPr>
            <a:r>
              <a:rPr b="1" dirty="0" sz="44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Мой любимый город </a:t>
            </a:r>
          </a:p>
          <a:p>
            <a:pPr algn="ctr" indent="0" marL="0">
              <a:buNone/>
            </a:pPr>
            <a:r>
              <a:rPr b="1" dirty="0" sz="44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Йошкар-Ола</a:t>
            </a:r>
            <a:endParaRPr b="1" dirty="0" sz="4400" lang="ru-RU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8589" name="Объект 2"/>
          <p:cNvSpPr>
            <a:spLocks noGrp="1"/>
          </p:cNvSpPr>
          <p:nvPr>
            <p:ph sz="quarter" idx="4294967295"/>
          </p:nvPr>
        </p:nvSpPr>
        <p:spPr>
          <a:xfrm flipH="1">
            <a:off x="6572264" y="4653136"/>
            <a:ext cx="2211696" cy="1557164"/>
          </a:xfrm>
          <a:solidFill>
            <a:schemeClr val="bg1"/>
          </a:solidFill>
        </p:spPr>
        <p:txBody>
          <a:bodyPr>
            <a:normAutofit fontScale="67857" lnSpcReduction="20000"/>
          </a:bodyPr>
          <a:p>
            <a:endParaRPr b="1" dirty="0" sz="2800" lang="ru-RU" smtClean="0"/>
          </a:p>
          <a:p>
            <a:pPr algn="r" indent="0" marL="0">
              <a:buNone/>
            </a:pPr>
            <a:r>
              <a:rPr b="1" dirty="0" lang="ru-RU" smtClean="0"/>
              <a:t> </a:t>
            </a:r>
            <a:r>
              <a:rPr b="1" dirty="0" sz="3300" lang="ru-RU" smtClean="0"/>
              <a:t>Выполнили ученики</a:t>
            </a:r>
          </a:p>
          <a:p>
            <a:pPr algn="r" indent="0" marL="0">
              <a:buNone/>
            </a:pPr>
            <a:r>
              <a:rPr b="1" dirty="0" sz="3300" lang="ru-RU" smtClean="0"/>
              <a:t>          4 класса</a:t>
            </a:r>
          </a:p>
          <a:p>
            <a:endParaRPr dirty="0" sz="3300" lang="ru-RU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13963"/>
          <a:stretch>
            <a:fillRect/>
          </a:stretch>
        </p:blipFill>
        <p:spPr bwMode="auto">
          <a:xfrm>
            <a:off x="285720" y="3429000"/>
            <a:ext cx="6000792" cy="321471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s://present5.com/presentation/44804695_375303789/image-4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2241" t="9195" r="3793" b="8506"/>
          <a:stretch>
            <a:fillRect/>
          </a:stretch>
        </p:blipFill>
        <p:spPr bwMode="auto">
          <a:xfrm>
            <a:off x="500034" y="571480"/>
            <a:ext cx="8168842" cy="5500726"/>
          </a:xfrm>
          <a:prstGeom prst="rect"/>
          <a:noFill/>
        </p:spPr>
      </p:pic>
      <p:sp>
        <p:nvSpPr>
          <p:cNvPr id="1048620" name="Ромб 2"/>
          <p:cNvSpPr/>
          <p:nvPr/>
        </p:nvSpPr>
        <p:spPr>
          <a:xfrm>
            <a:off x="5072066" y="1357298"/>
            <a:ext cx="428628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AutoShape 2" descr="https://s0.slide-share.ru/s_slide/0b0eae27a1dc21a7c4108e89a8b2d733/61979e2b-b5df-4bc1-bc52-3a63297d1ea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2" name="AutoShape 4" descr="https://s0.slide-share.ru/s_slide/0b0eae27a1dc21a7c4108e89a8b2d733/61979e2b-b5df-4bc1-bc52-3a63297d1eab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3" name="AutoShape 6" descr="https://s0.slide-share.ru/s_slide/0b0eae27a1dc21a7c4108e89a8b2d733/61979e2b-b5df-4bc1-bc52-3a63297d1eab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4" name="AutoShape 8" descr="https://s0.slide-share.ru/s_slide/0b0eae27a1dc21a7c4108e89a8b2d733/61979e2b-b5df-4bc1-bc52-3a63297d1eab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5" name="AutoShape 10" descr="https://s0.slide-share.ru/s_slide/0b0eae27a1dc21a7c4108e89a8b2d733/61979e2b-b5df-4bc1-bc52-3a63297d1eab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6" name="AutoShape 12" descr="https://s0.slide-share.ru/s_slide/0b0eae27a1dc21a7c4108e89a8b2d733/61979e2b-b5df-4bc1-bc52-3a63297d1eab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61" name="Picture 13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13449" r="50000" b="10805"/>
          <a:stretch>
            <a:fillRect/>
          </a:stretch>
        </p:blipFill>
        <p:spPr bwMode="auto">
          <a:xfrm>
            <a:off x="357158" y="785795"/>
            <a:ext cx="4330480" cy="4857784"/>
          </a:xfrm>
          <a:prstGeom prst="rect"/>
          <a:noFill/>
          <a:ln>
            <a:noFill/>
          </a:ln>
        </p:spPr>
      </p:pic>
      <p:pic>
        <p:nvPicPr>
          <p:cNvPr id="2097162" name="Picture 13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50000" t="11227" r="1667" b="13027"/>
          <a:stretch>
            <a:fillRect/>
          </a:stretch>
        </p:blipFill>
        <p:spPr bwMode="auto">
          <a:xfrm>
            <a:off x="4857752" y="785794"/>
            <a:ext cx="3929089" cy="4857784"/>
          </a:xfrm>
          <a:prstGeom prst="rect"/>
          <a:noFill/>
          <a:ln>
            <a:noFill/>
          </a:ln>
        </p:spPr>
      </p:pic>
      <p:sp>
        <p:nvSpPr>
          <p:cNvPr id="1048627" name="Ромб 9"/>
          <p:cNvSpPr/>
          <p:nvPr/>
        </p:nvSpPr>
        <p:spPr>
          <a:xfrm>
            <a:off x="571472" y="928670"/>
            <a:ext cx="428628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28" name="Ромб 10"/>
          <p:cNvSpPr/>
          <p:nvPr/>
        </p:nvSpPr>
        <p:spPr>
          <a:xfrm>
            <a:off x="4857752" y="857232"/>
            <a:ext cx="357190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https://present5.com/presentation/44804695_375303789/image-7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897" t="6207" r="47931" b="16782"/>
          <a:stretch>
            <a:fillRect/>
          </a:stretch>
        </p:blipFill>
        <p:spPr bwMode="auto">
          <a:xfrm>
            <a:off x="214282" y="1000108"/>
            <a:ext cx="4286280" cy="5036687"/>
          </a:xfrm>
          <a:prstGeom prst="rect"/>
          <a:noFill/>
        </p:spPr>
      </p:pic>
      <p:pic>
        <p:nvPicPr>
          <p:cNvPr id="2097164" name="Picture 2" descr="https://present5.com/presentation/44804695_375303789/image-7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51609" t="12031" r="2873" b="17395"/>
          <a:stretch>
            <a:fillRect/>
          </a:stretch>
        </p:blipFill>
        <p:spPr bwMode="auto">
          <a:xfrm>
            <a:off x="4713926" y="977462"/>
            <a:ext cx="4319716" cy="5023306"/>
          </a:xfrm>
          <a:prstGeom prst="rect"/>
          <a:noFill/>
        </p:spPr>
      </p:pic>
      <p:sp>
        <p:nvSpPr>
          <p:cNvPr id="1048629" name="Ромб 3"/>
          <p:cNvSpPr/>
          <p:nvPr/>
        </p:nvSpPr>
        <p:spPr>
          <a:xfrm>
            <a:off x="1000100" y="1071546"/>
            <a:ext cx="357190" cy="342896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0" name="Ромб 4"/>
          <p:cNvSpPr/>
          <p:nvPr/>
        </p:nvSpPr>
        <p:spPr>
          <a:xfrm>
            <a:off x="4786314" y="1142984"/>
            <a:ext cx="357190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https://present5.com/presentation/44804695_375303789/image-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2759" t="7586" r="48620" b="17011"/>
          <a:stretch>
            <a:fillRect/>
          </a:stretch>
        </p:blipFill>
        <p:spPr bwMode="auto">
          <a:xfrm>
            <a:off x="500034" y="1071546"/>
            <a:ext cx="3864260" cy="4494600"/>
          </a:xfrm>
          <a:prstGeom prst="rect"/>
          <a:noFill/>
        </p:spPr>
      </p:pic>
      <p:pic>
        <p:nvPicPr>
          <p:cNvPr id="2097166" name="Picture 2" descr="https://present5.com/presentation/44804695_375303789/image-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51437" t="9272" b="18314"/>
          <a:stretch>
            <a:fillRect/>
          </a:stretch>
        </p:blipFill>
        <p:spPr bwMode="auto">
          <a:xfrm>
            <a:off x="4857751" y="1071546"/>
            <a:ext cx="4024341" cy="4500594"/>
          </a:xfrm>
          <a:prstGeom prst="rect"/>
          <a:noFill/>
        </p:spPr>
      </p:pic>
      <p:sp>
        <p:nvSpPr>
          <p:cNvPr id="1048631" name="Ромб 3"/>
          <p:cNvSpPr/>
          <p:nvPr/>
        </p:nvSpPr>
        <p:spPr>
          <a:xfrm>
            <a:off x="785786" y="1142984"/>
            <a:ext cx="357190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2" name="Ромб 4"/>
          <p:cNvSpPr/>
          <p:nvPr/>
        </p:nvSpPr>
        <p:spPr>
          <a:xfrm>
            <a:off x="5000628" y="1214422"/>
            <a:ext cx="357190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https://present5.com/presentation/44804695_375303789/image-9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50000" t="13103" r="2069" b="11724"/>
          <a:stretch>
            <a:fillRect/>
          </a:stretch>
        </p:blipFill>
        <p:spPr bwMode="auto">
          <a:xfrm>
            <a:off x="4857752" y="1142984"/>
            <a:ext cx="3704726" cy="4357718"/>
          </a:xfrm>
          <a:prstGeom prst="rect"/>
          <a:noFill/>
        </p:spPr>
      </p:pic>
      <p:pic>
        <p:nvPicPr>
          <p:cNvPr id="2097168" name="Picture 2" descr="https://present5.com/presentation/44804695_375303789/image-9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2127" t="13410" r="50000" b="11647"/>
          <a:stretch>
            <a:fillRect/>
          </a:stretch>
        </p:blipFill>
        <p:spPr bwMode="auto">
          <a:xfrm>
            <a:off x="642910" y="1142984"/>
            <a:ext cx="3711447" cy="4357497"/>
          </a:xfrm>
          <a:prstGeom prst="rect"/>
          <a:noFill/>
        </p:spPr>
      </p:pic>
      <p:sp>
        <p:nvSpPr>
          <p:cNvPr id="1048633" name="Ромб 3"/>
          <p:cNvSpPr/>
          <p:nvPr/>
        </p:nvSpPr>
        <p:spPr>
          <a:xfrm>
            <a:off x="785786" y="1214422"/>
            <a:ext cx="428628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4" name="Ромб 4"/>
          <p:cNvSpPr/>
          <p:nvPr/>
        </p:nvSpPr>
        <p:spPr>
          <a:xfrm>
            <a:off x="5000628" y="1214422"/>
            <a:ext cx="428628" cy="357190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 descr="https://present5.com/presentation/44804695_375303789/image-12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50000" t="15632" r="1207" b="15172"/>
          <a:stretch>
            <a:fillRect/>
          </a:stretch>
        </p:blipFill>
        <p:spPr bwMode="auto">
          <a:xfrm>
            <a:off x="4682359" y="1071546"/>
            <a:ext cx="4247359" cy="4745422"/>
          </a:xfrm>
          <a:prstGeom prst="rect"/>
          <a:noFill/>
        </p:spPr>
      </p:pic>
      <p:pic>
        <p:nvPicPr>
          <p:cNvPr id="2097170" name="Picture 2" descr="https://present5.com/presentation/44804695_375303789/image-12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782" t="15019" r="51667" b="15326"/>
          <a:stretch>
            <a:fillRect/>
          </a:stretch>
        </p:blipFill>
        <p:spPr bwMode="auto">
          <a:xfrm>
            <a:off x="285720" y="1071546"/>
            <a:ext cx="4143404" cy="4776952"/>
          </a:xfrm>
          <a:prstGeom prst="rect"/>
          <a:noFill/>
        </p:spPr>
      </p:pic>
      <p:sp>
        <p:nvSpPr>
          <p:cNvPr id="1048635" name="Ромб 3"/>
          <p:cNvSpPr/>
          <p:nvPr/>
        </p:nvSpPr>
        <p:spPr>
          <a:xfrm>
            <a:off x="1142976" y="1142984"/>
            <a:ext cx="500066" cy="428628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6" name="Ромб 4"/>
          <p:cNvSpPr/>
          <p:nvPr/>
        </p:nvSpPr>
        <p:spPr>
          <a:xfrm>
            <a:off x="5286380" y="1071546"/>
            <a:ext cx="428628" cy="428628"/>
          </a:xfrm>
          <a:prstGeom prst="diamon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https://documents.infourok.ru/e584033a-1f7e-4cb7-b610-2c5ac60522d6/0/slide_04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5957" t="16082" r="9216" b="5757"/>
          <a:stretch>
            <a:fillRect/>
          </a:stretch>
        </p:blipFill>
        <p:spPr bwMode="auto">
          <a:xfrm>
            <a:off x="179512" y="202021"/>
            <a:ext cx="8440186" cy="5832648"/>
          </a:xfrm>
          <a:prstGeom prst="rect"/>
          <a:noFill/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https://ds04.infourok.ru/uploads/ex/0941/000b7af0-65061e5b/img12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909" t="5071" r="3263" b="2975"/>
          <a:stretch>
            <a:fillRect/>
          </a:stretch>
        </p:blipFill>
        <p:spPr bwMode="auto">
          <a:xfrm>
            <a:off x="323528" y="548680"/>
            <a:ext cx="8217912" cy="5976664"/>
          </a:xfrm>
          <a:prstGeom prst="rect"/>
          <a:noFill/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https://present5.com/presentation/-33521974_49975568/image-11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r="6961" b="9566"/>
          <a:stretch>
            <a:fillRect/>
          </a:stretch>
        </p:blipFill>
        <p:spPr bwMode="auto">
          <a:xfrm>
            <a:off x="155574" y="4071942"/>
            <a:ext cx="4243005" cy="2533811"/>
          </a:xfrm>
          <a:prstGeom prst="rect"/>
          <a:noFill/>
        </p:spPr>
      </p:pic>
      <p:pic>
        <p:nvPicPr>
          <p:cNvPr id="2097174" name="Picture 4" descr="https://ds01.infourok.ru/uploads/ex/05d2/00007b01-15503876/img10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15234"/>
          <a:stretch>
            <a:fillRect/>
          </a:stretch>
        </p:blipFill>
        <p:spPr bwMode="auto">
          <a:xfrm>
            <a:off x="5000628" y="4000504"/>
            <a:ext cx="3760322" cy="2604379"/>
          </a:xfrm>
          <a:prstGeom prst="rect"/>
          <a:noFill/>
        </p:spPr>
      </p:pic>
      <p:pic>
        <p:nvPicPr>
          <p:cNvPr id="2097175" name="Picture 6" descr="https://fs00.infourok.ru/images/doc/229/56176/1/img6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8909" t="13913" r="6715" b="19926"/>
          <a:stretch>
            <a:fillRect/>
          </a:stretch>
        </p:blipFill>
        <p:spPr bwMode="auto">
          <a:xfrm>
            <a:off x="409903" y="1357298"/>
            <a:ext cx="3988676" cy="2284537"/>
          </a:xfrm>
          <a:prstGeom prst="rect"/>
          <a:noFill/>
        </p:spPr>
      </p:pic>
      <p:pic>
        <p:nvPicPr>
          <p:cNvPr id="2097176" name="Picture 8" descr="http://mincult12.ru/sites/default/files/news-img/DSC_7545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4" cstate="print"/>
          <a:srcRect l="7771" r="11911" b="8205"/>
          <a:stretch>
            <a:fillRect/>
          </a:stretch>
        </p:blipFill>
        <p:spPr bwMode="auto">
          <a:xfrm>
            <a:off x="5000628" y="1357298"/>
            <a:ext cx="3409228" cy="2544174"/>
          </a:xfrm>
          <a:prstGeom prst="rect"/>
          <a:noFill/>
        </p:spPr>
      </p:pic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dirty="0" sz="2800" lang="ru-RU" smtClean="0">
                <a:latin typeface="Arial Black" panose="020B0A04020102020204" pitchFamily="34" charset="0"/>
              </a:rPr>
              <a:t>Выдающиеся люди нашего города</a:t>
            </a:r>
            <a:endParaRPr dirty="0" sz="2800" lang="ru-RU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ru-RU" smtClean="0"/>
              <a:t>Изготовление карты</a:t>
            </a:r>
            <a:endParaRPr dirty="0" lang="ru-RU"/>
          </a:p>
        </p:txBody>
      </p:sp>
      <p:pic>
        <p:nvPicPr>
          <p:cNvPr id="2097177" name="Рисунок 2" descr="1517212412-ae4e1eb5189cf124e43b9c6a4720d919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14546" y="4143380"/>
            <a:ext cx="4643470" cy="2507474"/>
          </a:xfrm>
          <a:prstGeom prst="rect"/>
        </p:spPr>
      </p:pic>
      <p:pic>
        <p:nvPicPr>
          <p:cNvPr id="2097178" name="Рисунок 9" descr="0023-019-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745492" y="1214422"/>
            <a:ext cx="4184227" cy="2928958"/>
          </a:xfrm>
          <a:prstGeom prst="rect"/>
        </p:spPr>
      </p:pic>
      <p:pic>
        <p:nvPicPr>
          <p:cNvPr id="2097179" name="Рисунок 10" descr="4782e61929e852d1cbbbbebe70425508_XL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14282" y="1214422"/>
            <a:ext cx="4357717" cy="292895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Прямоугольник 2"/>
          <p:cNvSpPr/>
          <p:nvPr/>
        </p:nvSpPr>
        <p:spPr>
          <a:xfrm>
            <a:off x="611560" y="332656"/>
            <a:ext cx="8280920" cy="5196840"/>
          </a:xfrm>
          <a:prstGeom prst="rect"/>
        </p:spPr>
        <p:txBody>
          <a:bodyPr wrap="square">
            <a:spAutoFit/>
          </a:bodyPr>
          <a:p>
            <a:pPr algn="ctr" lvl="0"/>
            <a:r>
              <a:rPr b="1" dirty="0" sz="2800" lang="ru-RU" smtClean="0">
                <a:latin typeface="+mj-lt"/>
              </a:rPr>
              <a:t>АНКЕТА</a:t>
            </a:r>
          </a:p>
          <a:p>
            <a:pPr lvl="0"/>
            <a:endParaRPr b="1" dirty="0" sz="2800" lang="ru-RU">
              <a:latin typeface="+mj-lt"/>
            </a:endParaRPr>
          </a:p>
          <a:p>
            <a:pPr lvl="0"/>
            <a:r>
              <a:rPr b="1" dirty="0" sz="2000" lang="ru-RU" smtClean="0">
                <a:latin typeface="+mj-lt"/>
              </a:rPr>
              <a:t>1) Где </a:t>
            </a:r>
            <a:r>
              <a:rPr b="1" dirty="0" sz="2000" lang="ru-RU">
                <a:latin typeface="+mj-lt"/>
              </a:rPr>
              <a:t>установлен памятник Мустафе из кинофильма «Путевка в жизнь», роль которого сыграл наш знаменитый земляк? </a:t>
            </a:r>
            <a:endParaRPr b="1" dirty="0" sz="2000" lang="ru-RU" smtClean="0">
              <a:latin typeface="+mj-lt"/>
            </a:endParaRPr>
          </a:p>
          <a:p>
            <a:pPr lvl="0"/>
            <a:r>
              <a:rPr b="1" dirty="0" sz="2000" lang="ru-RU" smtClean="0">
                <a:solidFill>
                  <a:srgbClr val="FF0000"/>
                </a:solidFill>
                <a:latin typeface="+mj-lt"/>
              </a:rPr>
              <a:t>А) На </a:t>
            </a:r>
            <a:r>
              <a:rPr b="1" dirty="0" sz="2000" lang="ru-RU">
                <a:solidFill>
                  <a:srgbClr val="FF0000"/>
                </a:solidFill>
                <a:latin typeface="+mj-lt"/>
              </a:rPr>
              <a:t>железнодорожном </a:t>
            </a:r>
            <a:r>
              <a:rPr b="1" dirty="0" sz="2000" lang="ru-RU" smtClean="0">
                <a:solidFill>
                  <a:srgbClr val="FF0000"/>
                </a:solidFill>
                <a:latin typeface="+mj-lt"/>
              </a:rPr>
              <a:t>вокзале</a:t>
            </a:r>
          </a:p>
          <a:p>
            <a:pPr lvl="0"/>
            <a:r>
              <a:rPr b="1" dirty="0" sz="2000" lang="ru-RU" smtClean="0">
                <a:latin typeface="+mj-lt"/>
              </a:rPr>
              <a:t>Б) На набережной Брюгге</a:t>
            </a:r>
          </a:p>
          <a:p>
            <a:pPr lvl="0"/>
            <a:r>
              <a:rPr b="1" dirty="0" sz="2000" lang="ru-RU" smtClean="0">
                <a:latin typeface="+mj-lt"/>
              </a:rPr>
              <a:t>В) На площади Ленина</a:t>
            </a:r>
            <a:endParaRPr b="1" dirty="0" sz="2000" lang="ru-RU">
              <a:latin typeface="+mj-lt"/>
            </a:endParaRPr>
          </a:p>
          <a:p>
            <a:pPr lvl="0"/>
            <a:r>
              <a:rPr b="1" dirty="0" sz="2000" lang="ru-RU" smtClean="0">
                <a:latin typeface="+mj-lt"/>
              </a:rPr>
              <a:t>2) В </a:t>
            </a:r>
            <a:r>
              <a:rPr b="1" dirty="0" sz="2000" lang="ru-RU">
                <a:latin typeface="+mj-lt"/>
              </a:rPr>
              <a:t>честь какого известного марийского поэта  названа детская библиотека г. Йошкар-Ола? </a:t>
            </a:r>
            <a:endParaRPr b="1" dirty="0" sz="2000" lang="ru-RU" smtClean="0">
              <a:latin typeface="+mj-lt"/>
            </a:endParaRPr>
          </a:p>
          <a:p>
            <a:pPr lvl="0"/>
            <a:r>
              <a:rPr b="1" dirty="0" sz="2000" lang="ru-RU" smtClean="0">
                <a:latin typeface="+mj-lt"/>
              </a:rPr>
              <a:t>А) Христофор Колумб</a:t>
            </a:r>
          </a:p>
          <a:p>
            <a:pPr lvl="0"/>
            <a:r>
              <a:rPr b="1" dirty="0" sz="2000" lang="ru-RU" smtClean="0">
                <a:solidFill>
                  <a:srgbClr val="FF0000"/>
                </a:solidFill>
                <a:latin typeface="+mj-lt"/>
              </a:rPr>
              <a:t>Б) Валентин </a:t>
            </a:r>
            <a:r>
              <a:rPr b="1" dirty="0" sz="2000" lang="ru-RU">
                <a:solidFill>
                  <a:srgbClr val="FF0000"/>
                </a:solidFill>
                <a:latin typeface="+mj-lt"/>
              </a:rPr>
              <a:t>Христофорович </a:t>
            </a:r>
            <a:r>
              <a:rPr b="1" dirty="0" sz="2000" lang="ru-RU" smtClean="0">
                <a:solidFill>
                  <a:srgbClr val="FF0000"/>
                </a:solidFill>
                <a:latin typeface="+mj-lt"/>
              </a:rPr>
              <a:t>Колумб</a:t>
            </a:r>
          </a:p>
          <a:p>
            <a:pPr lvl="0"/>
            <a:r>
              <a:rPr b="1" dirty="0" sz="2000" lang="ru-RU" smtClean="0">
                <a:latin typeface="+mj-lt"/>
              </a:rPr>
              <a:t>В) Владимир Христофорович </a:t>
            </a:r>
            <a:r>
              <a:rPr b="1" dirty="0" sz="2000" lang="ru-RU">
                <a:latin typeface="+mj-lt"/>
              </a:rPr>
              <a:t>К</a:t>
            </a:r>
            <a:r>
              <a:rPr b="1" dirty="0" sz="2000" lang="ru-RU" smtClean="0">
                <a:latin typeface="+mj-lt"/>
              </a:rPr>
              <a:t>олумб</a:t>
            </a:r>
            <a:endParaRPr b="1" dirty="0" sz="2000" lang="ru-RU">
              <a:latin typeface="+mj-lt"/>
            </a:endParaRPr>
          </a:p>
          <a:p>
            <a:pPr lvl="0"/>
            <a:r>
              <a:rPr b="1" dirty="0" sz="2000" lang="ru-RU" smtClean="0">
                <a:latin typeface="+mj-lt"/>
              </a:rPr>
              <a:t>3) Сколько </a:t>
            </a:r>
            <a:r>
              <a:rPr b="1" dirty="0" sz="2000" lang="ru-RU">
                <a:latin typeface="+mj-lt"/>
              </a:rPr>
              <a:t>памятников на набережной Брюгге? </a:t>
            </a:r>
            <a:endParaRPr b="1" dirty="0" sz="2000" lang="ru-RU" smtClean="0">
              <a:latin typeface="+mj-lt"/>
            </a:endParaRPr>
          </a:p>
          <a:p>
            <a:pPr lvl="0"/>
            <a:r>
              <a:rPr b="1" dirty="0" sz="2000" lang="ru-RU" smtClean="0">
                <a:latin typeface="+mj-lt"/>
              </a:rPr>
              <a:t>А) 5</a:t>
            </a:r>
          </a:p>
          <a:p>
            <a:pPr lvl="0"/>
            <a:r>
              <a:rPr b="1" dirty="0" sz="2000" lang="ru-RU" smtClean="0">
                <a:latin typeface="+mj-lt"/>
              </a:rPr>
              <a:t>Б)10</a:t>
            </a:r>
          </a:p>
          <a:p>
            <a:pPr lvl="0"/>
            <a:r>
              <a:rPr b="1" dirty="0" sz="2000" lang="ru-RU" smtClean="0">
                <a:solidFill>
                  <a:srgbClr val="FF0000"/>
                </a:solidFill>
                <a:latin typeface="+mj-lt"/>
              </a:rPr>
              <a:t>В)8</a:t>
            </a:r>
            <a:endParaRPr b="1" dirty="0" sz="2000" lang="ru-RU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611560" y="236950"/>
            <a:ext cx="8229600" cy="858424"/>
          </a:xfrm>
        </p:spPr>
        <p:txBody>
          <a:bodyPr>
            <a:normAutofit/>
          </a:bodyPr>
          <a:p>
            <a:r>
              <a:rPr dirty="0" sz="2800" lang="ru-RU" smtClean="0">
                <a:latin typeface="Arial Black" panose="020B0A04020102020204" pitchFamily="34" charset="0"/>
              </a:rPr>
              <a:t>Карта достопримечательностей </a:t>
            </a:r>
            <a:endParaRPr dirty="0" sz="2800" lang="ru-RU">
              <a:latin typeface="Arial Black" panose="020B0A04020102020204" pitchFamily="34" charset="0"/>
            </a:endParaRPr>
          </a:p>
        </p:txBody>
      </p:sp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67544" y="1095374"/>
            <a:ext cx="8208912" cy="5616819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29642" cy="841248"/>
          </a:xfrm>
        </p:spPr>
        <p:txBody>
          <a:bodyPr/>
          <a:p>
            <a:pPr algn="ctr"/>
            <a:r>
              <a:rPr b="1" dirty="0" lang="ru-RU" smtClean="0"/>
              <a:t>Выводы</a:t>
            </a:r>
            <a:endParaRPr b="1" dirty="0" lang="ru-RU"/>
          </a:p>
        </p:txBody>
      </p:sp>
      <p:sp>
        <p:nvSpPr>
          <p:cNvPr id="1048645" name="Rectangle 1"/>
          <p:cNvSpPr>
            <a:spLocks noChangeArrowheads="1"/>
          </p:cNvSpPr>
          <p:nvPr/>
        </p:nvSpPr>
        <p:spPr bwMode="auto">
          <a:xfrm>
            <a:off x="428596" y="1071546"/>
            <a:ext cx="8501122" cy="553997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" defTabSz="914400" eaLnBrk="1" fontAlgn="base" hangingPunct="1" indent="449263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200" i="0" kumimoji="0" lang="ru-RU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 последние несколько лет наш родной город стал одним из привлекательнейших туристических центров Поволжья. За 2021 год поток туристов вырос более, чем в 2 раза и составил более 430 тысяч человек.</a:t>
            </a:r>
            <a:endParaRPr baseline="0" b="0" cap="none" dirty="0" sz="22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just" defTabSz="914400" eaLnBrk="0" fontAlgn="base" hangingPunct="0" indent="449263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200" i="0" kumimoji="0" lang="ru-RU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 несколько часов пребывания в нашем городе можно проследить его исторический путь, познакомиться со знаковыми постройками и достопримечательностями Йошкар-Олы, посетить знаменитую набережную Брюгге и «побывать» в Голландии, Бельгии и Италии.</a:t>
            </a:r>
            <a:endParaRPr baseline="0" b="0" cap="none" dirty="0" sz="22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just" defTabSz="914400" eaLnBrk="0" fontAlgn="base" hangingPunct="0" indent="449263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200" i="0" kumimoji="0" lang="ru-RU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Но, к сожалению, сами жители Йошкар-Олы очень мало знают об истории и архитектуре родного города. Наш проект – карта поможет приобрести эти знания и совершить увлекательную экскурсию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dirty="0" kern="0" lang="ru-RU" smtClean="0">
                <a:effectLst/>
              </a:rPr>
              <a:t>список использованных источников</a:t>
            </a:r>
            <a:endParaRPr dirty="0" lang="ru-RU">
              <a:effectLst/>
            </a:endParaRPr>
          </a:p>
        </p:txBody>
      </p:sp>
      <p:sp>
        <p:nvSpPr>
          <p:cNvPr id="1048647" name="Прямоугольник 2"/>
          <p:cNvSpPr/>
          <p:nvPr/>
        </p:nvSpPr>
        <p:spPr>
          <a:xfrm>
            <a:off x="899592" y="1340768"/>
            <a:ext cx="5958408" cy="4401205"/>
          </a:xfrm>
          <a:prstGeom prst="rect"/>
        </p:spPr>
        <p:txBody>
          <a:bodyPr wrap="square">
            <a:spAutoFit/>
          </a:bodyPr>
          <a:p>
            <a:pPr indent="-514350" marL="514350">
              <a:buFont typeface="+mj-lt"/>
              <a:buAutoNum type="arabicPeriod"/>
            </a:pPr>
            <a:r>
              <a:rPr b="1"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</a:t>
            </a:r>
            <a:r>
              <a:rPr b="1" dirty="0" sz="2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сайта библиотеки Чавайна </a:t>
            </a:r>
            <a:r>
              <a:rPr b="1" dirty="0" sz="2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http://nbmariel.ru</a:t>
            </a:r>
            <a:r>
              <a:rPr b="1" dirty="0" sz="28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indent="-514350" marL="514350">
              <a:buFont typeface="+mj-lt"/>
              <a:buAutoNum type="arabicPeriod"/>
            </a:pPr>
            <a:r>
              <a:rPr b="1" dirty="0" sz="28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b="1" dirty="0" sz="2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</a:t>
            </a:r>
            <a:r>
              <a:rPr b="1" dirty="0" sz="28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b="1" dirty="0" sz="2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sz="2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Йошкар-Олы </a:t>
            </a:r>
            <a:r>
              <a:rPr b="1" dirty="0" sz="28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b="1"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b="1" dirty="0" sz="2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//tripplanet.ru/</a:t>
            </a:r>
            <a:r>
              <a:rPr b="1" dirty="0" sz="2800"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dostoprimechatelnosti-joshkar-oly</a:t>
            </a:r>
            <a:r>
              <a:rPr b="1" dirty="0" sz="2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b="1"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indent="-514350" marL="514350">
              <a:buFont typeface="+mj-lt"/>
              <a:buAutoNum type="arabicPeriod"/>
            </a:pPr>
            <a:r>
              <a:rPr dirty="0" sz="2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dirty="0" sz="28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dirty="0" sz="2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соцсетях: </a:t>
            </a:r>
            <a:r>
              <a:rPr dirty="0" sz="28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dirty="0" sz="28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(Красивая Йошкар-Ола) и т.д.</a:t>
            </a: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 descr="https://xn--80ajjine0d.xn--p1ai/sites/default/files/works/konkurs/chepakova_ekaterina_5_le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5357825"/>
          </a:xfrm>
          <a:prstGeom prst="rect"/>
          <a:noFill/>
        </p:spPr>
      </p:pic>
      <p:sp>
        <p:nvSpPr>
          <p:cNvPr id="1048648" name="Прямоугольник 2"/>
          <p:cNvSpPr/>
          <p:nvPr/>
        </p:nvSpPr>
        <p:spPr>
          <a:xfrm>
            <a:off x="1357290" y="5643578"/>
            <a:ext cx="7143800" cy="52322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i="1" lang="ru-RU" smtClean="0"/>
              <a:t>Спасибо за внимание!</a:t>
            </a:r>
            <a:endParaRPr b="1" dirty="0" sz="2800" lang="ru-RU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https://avatars.mds.yandex.net/get-zen_doc/3414416/pub_5fd8cc6ee7ae933e1e8943e3_5fdba6ef7200780de10d52ba/scale_120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95536" y="1124744"/>
            <a:ext cx="4573480" cy="3384376"/>
          </a:xfrm>
          <a:prstGeom prst="rect"/>
          <a:noFill/>
        </p:spPr>
      </p:pic>
      <p:pic>
        <p:nvPicPr>
          <p:cNvPr id="2097154" name="Picture 4" descr="https://ds05.infourok.ru/uploads/ex/06d9/0014c758-e3c64c67/img57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3680" t="15072" r="3620" b="4379"/>
          <a:stretch>
            <a:fillRect/>
          </a:stretch>
        </p:blipFill>
        <p:spPr bwMode="auto">
          <a:xfrm>
            <a:off x="4595751" y="3764478"/>
            <a:ext cx="4227616" cy="2755075"/>
          </a:xfrm>
          <a:prstGeom prst="rect"/>
          <a:noFill/>
        </p:spPr>
      </p:pic>
      <p:sp>
        <p:nvSpPr>
          <p:cNvPr id="1048591" name="TextBox 1"/>
          <p:cNvSpPr txBox="1"/>
          <p:nvPr/>
        </p:nvSpPr>
        <p:spPr>
          <a:xfrm>
            <a:off x="2771800" y="332656"/>
            <a:ext cx="3196253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АНКЕТИРОВАНИЕ</a:t>
            </a:r>
            <a:endParaRPr dirty="0" sz="2800" lang="ru-RU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48592" name="TextBox 2"/>
          <p:cNvSpPr txBox="1"/>
          <p:nvPr/>
        </p:nvSpPr>
        <p:spPr>
          <a:xfrm>
            <a:off x="1043608" y="790209"/>
            <a:ext cx="1082001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>
                <a:latin typeface="Arial Black" panose="020B0A04020102020204" pitchFamily="34" charset="0"/>
              </a:rPr>
              <a:t>Ученики</a:t>
            </a:r>
            <a:endParaRPr dirty="0" lang="ru-RU">
              <a:latin typeface="Arial Black" panose="020B0A04020102020204" pitchFamily="34" charset="0"/>
            </a:endParaRPr>
          </a:p>
        </p:txBody>
      </p:sp>
      <p:sp>
        <p:nvSpPr>
          <p:cNvPr id="1048593" name="TextBox 3"/>
          <p:cNvSpPr txBox="1"/>
          <p:nvPr/>
        </p:nvSpPr>
        <p:spPr>
          <a:xfrm>
            <a:off x="6165435" y="3356992"/>
            <a:ext cx="1193175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>
                <a:latin typeface="Arial Black" panose="020B0A04020102020204" pitchFamily="34" charset="0"/>
              </a:rPr>
              <a:t>Родители</a:t>
            </a:r>
            <a:endParaRPr dirty="0" lang="ru-RU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Диаграмма 2"/>
          <p:cNvGraphicFramePr>
            <a:graphicFrameLocks/>
          </p:cNvGraphicFramePr>
          <p:nvPr/>
        </p:nvGraphicFramePr>
        <p:xfrm>
          <a:off x="539552" y="1052736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48594" name="TextBox 3"/>
          <p:cNvSpPr txBox="1"/>
          <p:nvPr/>
        </p:nvSpPr>
        <p:spPr>
          <a:xfrm>
            <a:off x="3563888" y="332656"/>
            <a:ext cx="241307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 smtClean="0">
                <a:latin typeface="Arial Black" panose="020B0A04020102020204" pitchFamily="34" charset="0"/>
              </a:rPr>
              <a:t>ДИАГРАММА</a:t>
            </a:r>
            <a:endParaRPr dirty="0" sz="2800" lang="ru-RU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10600" cy="882650"/>
          </a:xfrm>
        </p:spPr>
        <p:txBody>
          <a:bodyPr>
            <a:normAutofit/>
          </a:bodyPr>
          <a:p>
            <a:pPr algn="ctr"/>
            <a:r>
              <a:rPr b="1" dirty="0" sz="3600" lang="ru-RU" smtClean="0">
                <a:solidFill>
                  <a:schemeClr val="tx1"/>
                </a:solidFill>
              </a:rPr>
              <a:t>АКТУАЛЬНОСТЬ</a:t>
            </a:r>
            <a:endParaRPr b="1" dirty="0" sz="3600" lang="ru-RU">
              <a:solidFill>
                <a:schemeClr val="tx1"/>
              </a:solidFill>
            </a:endParaRPr>
          </a:p>
        </p:txBody>
      </p:sp>
      <p:sp>
        <p:nvSpPr>
          <p:cNvPr id="1048605" name="Текст 5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247746" cy="2232248"/>
          </a:xfrm>
        </p:spPr>
        <p:txBody>
          <a:bodyPr>
            <a:noAutofit/>
          </a:bodyPr>
          <a:p>
            <a:pPr algn="ctr"/>
            <a:r>
              <a:rPr b="1" dirty="0" sz="2000" lang="ru-RU" smtClean="0">
                <a:solidFill>
                  <a:schemeClr val="tx1"/>
                </a:solidFill>
              </a:rPr>
              <a:t>В последнее время в  наш город приезжает много туристов, чтобы познакомиться с историей города, его достопримечательностями</a:t>
            </a:r>
            <a:r>
              <a:rPr b="1" dirty="0" sz="2000" lang="ru-RU" smtClean="0"/>
              <a:t>. </a:t>
            </a:r>
            <a:endParaRPr b="1" dirty="0" sz="2000" lang="ru-RU"/>
          </a:p>
        </p:txBody>
      </p:sp>
      <p:sp>
        <p:nvSpPr>
          <p:cNvPr id="1048606" name="Текст 3"/>
          <p:cNvSpPr>
            <a:spLocks noGrp="1"/>
          </p:cNvSpPr>
          <p:nvPr>
            <p:ph type="body" sz="half" idx="3"/>
          </p:nvPr>
        </p:nvSpPr>
        <p:spPr>
          <a:xfrm>
            <a:off x="4910668" y="1071547"/>
            <a:ext cx="3981811" cy="2071702"/>
          </a:xfrm>
        </p:spPr>
        <p:txBody>
          <a:bodyPr>
            <a:normAutofit/>
          </a:bodyPr>
          <a:p>
            <a:pPr algn="ctr"/>
            <a:r>
              <a:rPr b="1" dirty="0" sz="2000" lang="ru-RU" smtClean="0">
                <a:solidFill>
                  <a:schemeClr val="tx1"/>
                </a:solidFill>
              </a:rPr>
              <a:t>Мы очень мало знаем об </a:t>
            </a:r>
            <a:r>
              <a:rPr b="1" dirty="0" lang="ru-RU" smtClean="0">
                <a:solidFill>
                  <a:schemeClr val="tx1"/>
                </a:solidFill>
              </a:rPr>
              <a:t>интересных</a:t>
            </a:r>
            <a:r>
              <a:rPr b="1" dirty="0" sz="2000" lang="ru-RU" smtClean="0">
                <a:solidFill>
                  <a:schemeClr val="tx1"/>
                </a:solidFill>
              </a:rPr>
              <a:t> местах нашего города</a:t>
            </a:r>
            <a:endParaRPr b="1" dirty="0" sz="2000" lang="ru-RU">
              <a:solidFill>
                <a:schemeClr val="tx1"/>
              </a:solidFill>
            </a:endParaRPr>
          </a:p>
        </p:txBody>
      </p:sp>
      <p:sp>
        <p:nvSpPr>
          <p:cNvPr id="1048607" name="Объект 4"/>
          <p:cNvSpPr>
            <a:spLocks noGrp="1"/>
          </p:cNvSpPr>
          <p:nvPr>
            <p:ph sz="quarter" idx="2"/>
          </p:nvPr>
        </p:nvSpPr>
        <p:spPr>
          <a:xfrm>
            <a:off x="1331640" y="3929066"/>
            <a:ext cx="6441904" cy="2092222"/>
          </a:xfrm>
        </p:spPr>
        <p:txBody>
          <a:bodyPr>
            <a:normAutofit fontScale="95833" lnSpcReduction="20000"/>
          </a:bodyPr>
          <a:p>
            <a:pPr algn="ctr"/>
            <a:endParaRPr dirty="0" lang="ru-RU" smtClean="0"/>
          </a:p>
          <a:p>
            <a:pPr algn="ctr" indent="0" marL="0">
              <a:buNone/>
            </a:pPr>
            <a:r>
              <a:rPr b="1" dirty="0" sz="2800" lang="ru-RU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Можем ли мы составить  туристический маршрут, в который войдут все основные  достопримечательности </a:t>
            </a:r>
            <a:r>
              <a:rPr b="1" dirty="0" sz="2800" lang="ru-RU">
                <a:solidFill>
                  <a:srgbClr val="FF0000"/>
                </a:solidFill>
                <a:latin typeface="+mj-lt"/>
                <a:cs typeface="Times New Roman" pitchFamily="18" charset="0"/>
              </a:rPr>
              <a:t>нашего города?</a:t>
            </a:r>
          </a:p>
          <a:p>
            <a:pPr algn="ctr"/>
            <a:endParaRPr dirty="0" lang="ru-RU">
              <a:solidFill>
                <a:srgbClr val="FF0000"/>
              </a:solidFill>
            </a:endParaRPr>
          </a:p>
        </p:txBody>
      </p:sp>
      <p:cxnSp>
        <p:nvCxnSpPr>
          <p:cNvPr id="3145728" name="Прямая со стрелкой 7"/>
          <p:cNvCxnSpPr>
            <a:cxnSpLocks/>
          </p:cNvCxnSpPr>
          <p:nvPr/>
        </p:nvCxnSpPr>
        <p:spPr>
          <a:xfrm>
            <a:off x="2411760" y="3368252"/>
            <a:ext cx="945794" cy="918004"/>
          </a:xfrm>
          <a:prstGeom prst="straightConnector1"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 стрелкой 12"/>
          <p:cNvCxnSpPr>
            <a:cxnSpLocks/>
          </p:cNvCxnSpPr>
          <p:nvPr/>
        </p:nvCxnSpPr>
        <p:spPr>
          <a:xfrm flipH="1">
            <a:off x="5715008" y="3000372"/>
            <a:ext cx="1200799" cy="1345631"/>
          </a:xfrm>
          <a:prstGeom prst="straightConnector1"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6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5723468" cy="864095"/>
          </a:xfrm>
        </p:spPr>
        <p:txBody>
          <a:bodyPr>
            <a:normAutofit/>
          </a:bodyPr>
          <a:p>
            <a:r>
              <a:rPr b="1" dirty="0" sz="28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Цель и задачи проекта</a:t>
            </a:r>
            <a:endParaRPr b="1" dirty="0" sz="2800" lang="ru-RU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48615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99500" cy="5453228"/>
          </a:xfrm>
        </p:spPr>
        <p:txBody>
          <a:bodyPr anchor="ctr">
            <a:normAutofit/>
          </a:bodyPr>
          <a:p>
            <a:pPr algn="l"/>
            <a:endParaRPr b="1" dirty="0" sz="2600" lang="ru-RU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b="1" dirty="0" sz="26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Цель: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b="1" dirty="0" sz="26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Сделать карту достопримечательностей города Йошкар-Олы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r>
              <a:rPr b="1" dirty="0" sz="26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Задачи: </a:t>
            </a:r>
          </a:p>
          <a:p>
            <a:pPr algn="just" indent="-342900" marL="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b="1" dirty="0" sz="2600" lang="ru-RU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b="1" dirty="0" sz="26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айти информацию о </a:t>
            </a:r>
            <a:r>
              <a:rPr b="1" dirty="0" sz="2600" lang="ru-RU">
                <a:solidFill>
                  <a:schemeClr val="tx1"/>
                </a:solidFill>
                <a:latin typeface="Arial Black" panose="020B0A04020102020204" pitchFamily="34" charset="0"/>
              </a:rPr>
              <a:t>родном городе </a:t>
            </a:r>
            <a:r>
              <a:rPr b="1" dirty="0" sz="26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Йошкар-Оле: истории, символике, достопримечательностях;</a:t>
            </a:r>
          </a:p>
          <a:p>
            <a:pPr algn="l" indent="-342900" marL="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b="1" dirty="0" sz="2600" lang="ru-RU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b="1" dirty="0" sz="26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ровести опрос о наиболее посещаемых местах нашего города;</a:t>
            </a:r>
          </a:p>
          <a:p>
            <a:pPr algn="l" indent="-342900" marL="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b="1" dirty="0" sz="2600" lang="ru-RU">
                <a:solidFill>
                  <a:schemeClr val="tx1"/>
                </a:solidFill>
                <a:latin typeface="Arial Black" panose="020B0A04020102020204" pitchFamily="34" charset="0"/>
              </a:rPr>
              <a:t>с</a:t>
            </a:r>
            <a:r>
              <a:rPr b="1" dirty="0" sz="26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оставить карту с туристическим маршрутом</a:t>
            </a:r>
          </a:p>
          <a:p>
            <a:pPr algn="l"/>
            <a:endParaRPr dirty="0" sz="2800" lang="ru-RU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Объект 1"/>
          <p:cNvSpPr>
            <a:spLocks noGrp="1"/>
          </p:cNvSpPr>
          <p:nvPr>
            <p:ph idx="4294967295"/>
          </p:nvPr>
        </p:nvSpPr>
        <p:spPr>
          <a:xfrm>
            <a:off x="285720" y="1196975"/>
            <a:ext cx="8572560" cy="5472113"/>
          </a:xfrm>
        </p:spPr>
        <p:txBody>
          <a:bodyPr>
            <a:normAutofit/>
          </a:bodyPr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Провести опрос среди учеников и родителей    «Какие достопримечательности Йошкар-Олы вы знаете?»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Составить график по результатам опроса;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Посетить музей города и библиотеку, посмотреть информацию в интернете;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Изучить карту города;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Собрать информацию о </a:t>
            </a:r>
            <a:r>
              <a:rPr dirty="0" lang="en-US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dirty="0" lang="ru-RU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роисхождении   и названии  города </a:t>
            </a:r>
            <a:r>
              <a:rPr dirty="0" lang="ru-RU">
                <a:solidFill>
                  <a:schemeClr val="tx1"/>
                </a:solidFill>
                <a:latin typeface="Arial Black" panose="020B0A04020102020204" pitchFamily="34" charset="0"/>
              </a:rPr>
              <a:t>и </a:t>
            </a: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улиц, </a:t>
            </a:r>
            <a:r>
              <a:rPr dirty="0" lang="ru-RU">
                <a:solidFill>
                  <a:schemeClr val="tx1"/>
                </a:solidFill>
                <a:latin typeface="Arial Black" panose="020B0A04020102020204" pitchFamily="34" charset="0"/>
              </a:rPr>
              <a:t>о выдающихся  людях  Марий </a:t>
            </a: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Эл</a:t>
            </a:r>
            <a:r>
              <a:rPr dirty="0" lang="ru-RU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  об основных памятниках и архитектурных сооружениях города;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Пройтись по всем интересным местам города;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Составить карту достопримечательностей;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Разработать памятку с достопримечательностями города;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Показ презентации.</a:t>
            </a:r>
          </a:p>
          <a:p>
            <a:pPr indent="0" marL="0">
              <a:buClr>
                <a:schemeClr val="accent2">
                  <a:lumMod val="50000"/>
                </a:schemeClr>
              </a:buClr>
              <a:buNone/>
            </a:pPr>
            <a:r>
              <a:rPr dirty="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dirty="0" lang="ru-RU" smtClean="0"/>
          </a:p>
          <a:p>
            <a:pPr>
              <a:buFont typeface="Wingdings" panose="05000000000000000000" pitchFamily="2" charset="2"/>
              <a:buChar char="ü"/>
            </a:pPr>
            <a:endParaRPr dirty="0" lang="ru-RU" smtClean="0"/>
          </a:p>
          <a:p>
            <a:pPr>
              <a:buFont typeface="Wingdings" panose="05000000000000000000" pitchFamily="2" charset="2"/>
              <a:buChar char="ü"/>
            </a:pPr>
            <a:endParaRPr dirty="0" lang="ru-RU" smtClean="0"/>
          </a:p>
          <a:p>
            <a:pPr>
              <a:buFont typeface="Wingdings" panose="05000000000000000000" pitchFamily="2" charset="2"/>
              <a:buChar char="ü"/>
            </a:pPr>
            <a:endParaRPr dirty="0" lang="ru-RU" smtClean="0"/>
          </a:p>
          <a:p>
            <a:pPr>
              <a:buFont typeface="Wingdings" panose="05000000000000000000" pitchFamily="2" charset="2"/>
              <a:buChar char="ü"/>
            </a:pPr>
            <a:endParaRPr dirty="0" lang="ru-RU"/>
          </a:p>
        </p:txBody>
      </p:sp>
      <p:sp>
        <p:nvSpPr>
          <p:cNvPr id="104861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411760" y="332656"/>
            <a:ext cx="3923928" cy="787400"/>
          </a:xfrm>
        </p:spPr>
        <p:txBody>
          <a:bodyPr>
            <a:normAutofit/>
          </a:bodyPr>
          <a:p>
            <a:r>
              <a:rPr b="1" dirty="0" sz="2800" lang="ru-RU" smtClean="0">
                <a:solidFill>
                  <a:schemeClr val="tx1"/>
                </a:solidFill>
                <a:latin typeface="Arial Black" panose="020B0A04020102020204" pitchFamily="34" charset="0"/>
              </a:rPr>
              <a:t>План проекта</a:t>
            </a:r>
            <a:endParaRPr b="1" dirty="0" sz="2800" lang="ru-RU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27584" y="1196752"/>
            <a:ext cx="3335170" cy="2219573"/>
          </a:xfrm>
          <a:prstGeom prst="rect"/>
          <a:noFill/>
          <a:ln>
            <a:noFill/>
          </a:ln>
        </p:spPr>
      </p:pic>
      <p:pic>
        <p:nvPicPr>
          <p:cNvPr id="2097156" name="Picture 4" descr="https://b1.culture.ru/c/79333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67544" y="4211323"/>
            <a:ext cx="3495248" cy="2473886"/>
          </a:xfrm>
          <a:prstGeom prst="rect"/>
          <a:noFill/>
        </p:spPr>
      </p:pic>
      <p:pic>
        <p:nvPicPr>
          <p:cNvPr id="2097157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806280" y="4189243"/>
            <a:ext cx="3614572" cy="2416158"/>
          </a:xfrm>
          <a:prstGeom prst="rect"/>
          <a:noFill/>
          <a:ln>
            <a:noFill/>
          </a:ln>
        </p:spPr>
      </p:pic>
      <p:pic>
        <p:nvPicPr>
          <p:cNvPr id="2097158" name="Picture 7" descr="https://www.culture.ru/storage/images/2088745eed4913add79e040040f3484d/6f2ceb3cde82695e5e8f640ed0b7b493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788024" y="993403"/>
            <a:ext cx="3384819" cy="2422922"/>
          </a:xfrm>
          <a:prstGeom prst="rect"/>
          <a:noFill/>
        </p:spPr>
      </p:pic>
      <p:sp>
        <p:nvSpPr>
          <p:cNvPr id="1048618" name="Прямоугольник 2"/>
          <p:cNvSpPr/>
          <p:nvPr/>
        </p:nvSpPr>
        <p:spPr>
          <a:xfrm>
            <a:off x="-1016" y="214290"/>
            <a:ext cx="9145016" cy="830997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400" lang="ru-RU">
                <a:latin typeface="Arial Black" panose="020B0A04020102020204" pitchFamily="34" charset="0"/>
              </a:rPr>
              <a:t>Национальный музей Республики Марий Эл </a:t>
            </a:r>
            <a:endParaRPr b="1" dirty="0" sz="2400" lang="ru-RU" smtClean="0">
              <a:latin typeface="Arial Black" panose="020B0A04020102020204" pitchFamily="34" charset="0"/>
            </a:endParaRPr>
          </a:p>
          <a:p>
            <a:pPr algn="ctr"/>
            <a:r>
              <a:rPr b="1" dirty="0" sz="2400" lang="ru-RU" smtClean="0">
                <a:latin typeface="Arial Black" panose="020B0A04020102020204" pitchFamily="34" charset="0"/>
              </a:rPr>
              <a:t>имени Т. </a:t>
            </a:r>
            <a:r>
              <a:rPr b="1" dirty="0" sz="2400" lang="ru-RU">
                <a:latin typeface="Arial Black" panose="020B0A04020102020204" pitchFamily="34" charset="0"/>
              </a:rPr>
              <a:t>Евсеева</a:t>
            </a:r>
          </a:p>
        </p:txBody>
      </p:sp>
      <p:sp>
        <p:nvSpPr>
          <p:cNvPr id="1048619" name="Прямоугольник 3"/>
          <p:cNvSpPr/>
          <p:nvPr/>
        </p:nvSpPr>
        <p:spPr>
          <a:xfrm>
            <a:off x="214282" y="3571876"/>
            <a:ext cx="8571326" cy="461665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400" lang="ru-RU">
                <a:latin typeface="Arial Black" panose="020B0A04020102020204" pitchFamily="34" charset="0"/>
              </a:rPr>
              <a:t>Национальная библиотека имени С. Г. Чавайна</a:t>
            </a:r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s://cf.ppt-online.org/files1/slide/s/syecixY0hApHjQJDd8lgFnuW6OUNVE1Z4kGoTbqSf/slide-3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4043" t="16857" r="3661" b="3082"/>
          <a:stretch>
            <a:fillRect/>
          </a:stretch>
        </p:blipFill>
        <p:spPr bwMode="auto">
          <a:xfrm>
            <a:off x="588016" y="692696"/>
            <a:ext cx="8270263" cy="5849007"/>
          </a:xfrm>
          <a:prstGeom prst="rect"/>
          <a:noFill/>
        </p:spPr>
      </p:pic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lastClr="000000" val="windowText"/>
      </a:dk1>
      <a:lt1>
        <a:sysClr lastClr="FFFFFF" val="window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5400000" dist="508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r="5400000" dist="508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r="5400000" dist="508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dir="t" rig="balanced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algn="t" flip="none" sx="95000" sy="95000" tx="0" ty="0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Государственное профессиональное образовательное учреждение Республики Марий Эл « Оршанский многопрофильный колледж им. И.К.Глушкова»</dc:title>
  <dc:creator>User</dc:creator>
  <cp:lastModifiedBy>Пользователь Windows</cp:lastModifiedBy>
  <dcterms:created xsi:type="dcterms:W3CDTF">2020-09-30T04:49:40Z</dcterms:created>
  <dcterms:modified xsi:type="dcterms:W3CDTF">2025-12-22T14:39:12Z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f0904978747c46e5b48070196aabf992</vt:lpwstr>
  </property>
</Properties>
</file>