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4" r:id="rId2"/>
    <p:sldId id="257" r:id="rId3"/>
    <p:sldId id="26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0" r:id="rId12"/>
    <p:sldId id="279" r:id="rId13"/>
    <p:sldId id="266" r:id="rId14"/>
    <p:sldId id="258" r:id="rId15"/>
    <p:sldId id="264" r:id="rId16"/>
    <p:sldId id="259" r:id="rId17"/>
    <p:sldId id="262" r:id="rId18"/>
    <p:sldId id="280" r:id="rId19"/>
    <p:sldId id="281" r:id="rId20"/>
    <p:sldId id="260" r:id="rId21"/>
    <p:sldId id="263" r:id="rId22"/>
    <p:sldId id="261" r:id="rId23"/>
    <p:sldId id="265" r:id="rId24"/>
    <p:sldId id="282" r:id="rId25"/>
    <p:sldId id="28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ADE43-D0CB-4DAB-8EA8-E56BC0C1FD6A}" v="3613" dt="2023-03-30T21:41:36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0437F-3AF8-470F-98F2-0D93B8C393B2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ECBC-7B6B-4BE8-89BE-2C9623D22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ECBC-7B6B-4BE8-89BE-2C9623D228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0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00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0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3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98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6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65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9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8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6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5E68526-2033-4883-929C-AD43929C58AB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8591090-346D-44BA-92DD-94717077A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0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ubadiving.com/best-ice-diving-locations" TargetMode="External"/><Relationship Id="rId2" Type="http://schemas.openxmlformats.org/officeDocument/2006/relationships/hyperlink" Target="https://www.zestcarrental.com/blog/2016/11/17/ice-diving-finland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thatsinteresting.com/bizarre-hobbies/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hyperlink" Target="https://list25.com/25-insane-examples-of-extreme-ironin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afting.co.uk/river-bugging-scotland/" TargetMode="External"/><Relationship Id="rId13" Type="http://schemas.openxmlformats.org/officeDocument/2006/relationships/hyperlink" Target="http://extreme-expedition.com/tours/ice-climbing/" TargetMode="External"/><Relationship Id="rId1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hyperlink" Target="https://www.themanual.com/travel/unique-winter-adventure-sports/" TargetMode="External"/><Relationship Id="rId12" Type="http://schemas.openxmlformats.org/officeDocument/2006/relationships/hyperlink" Target="https://www.skymonster.com/products/kitesurfing-lessons-2-days-voucher" TargetMode="External"/><Relationship Id="rId1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jpg"/><Relationship Id="rId20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hyperlink" Target="https://www.themanual.com/travel/volcano-boarding-cerra-negro-leon-nicaragua/" TargetMode="External"/><Relationship Id="rId5" Type="http://schemas.openxmlformats.org/officeDocument/2006/relationships/image" Target="../media/image7.jpg"/><Relationship Id="rId15" Type="http://schemas.openxmlformats.org/officeDocument/2006/relationships/hyperlink" Target="https://www.zestcarrental.com/blog/2016/11/17/ice-diving-finland/" TargetMode="External"/><Relationship Id="rId10" Type="http://schemas.openxmlformats.org/officeDocument/2006/relationships/hyperlink" Target="http://powersports.honda.com/racing/atv.aspx" TargetMode="External"/><Relationship Id="rId19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hyperlink" Target="http://adventuresportsnepal.com/package/bungee-jump-in-pokhara/" TargetMode="External"/><Relationship Id="rId14" Type="http://schemas.openxmlformats.org/officeDocument/2006/relationships/hyperlink" Target="http://artkomi.ru/socialnye-fototrendy-2013-selfie-bageting-i-drugie-syuzhety-dlya-socialnyx-setej/iron7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certeam.at/news/434-wok-charity-race-18-bringt-eur-3-500-00-fuer-den-help-for-kids-spendenfond" TargetMode="External"/><Relationship Id="rId2" Type="http://schemas.openxmlformats.org/officeDocument/2006/relationships/hyperlink" Target="https://www.themanual.com/travel/unique-winter-adventure-sport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s-scotland-guide.com/White-Water-Rafting.html" TargetMode="External"/><Relationship Id="rId2" Type="http://schemas.openxmlformats.org/officeDocument/2006/relationships/hyperlink" Target="https://rafting.co.uk/river-bugging-scotland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franchresorts.com/2016/05/6-things-to-experience-in-Nicaragua.html" TargetMode="External"/><Relationship Id="rId2" Type="http://schemas.openxmlformats.org/officeDocument/2006/relationships/hyperlink" Target="https://www.themanual.com/travel/volcano-boarding-cerra-negro-leon-nicaragu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ru/pin/47639708533872130/" TargetMode="External"/><Relationship Id="rId2" Type="http://schemas.openxmlformats.org/officeDocument/2006/relationships/hyperlink" Target="http://powersports.honda.com/racing/atv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eafricaexperiences.com/destinations/bungee-jump-victoria-falls/" TargetMode="External"/><Relationship Id="rId2" Type="http://schemas.openxmlformats.org/officeDocument/2006/relationships/hyperlink" Target="http://adventuresportsnepal.com/package/bungee-jump-in-pokhar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303magazine.com/2017/03/ice-climbing-season-ending-reasons/" TargetMode="External"/><Relationship Id="rId2" Type="http://schemas.openxmlformats.org/officeDocument/2006/relationships/hyperlink" Target="http://extreme-expedition.com/tours/ice-climbin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pora.com/windsurfing-kitesurfing/kitesurfing-equipment-beginners-guide-essential-gear" TargetMode="External"/><Relationship Id="rId2" Type="http://schemas.openxmlformats.org/officeDocument/2006/relationships/hyperlink" Target="https://www.skymonster.com/products/kitesurfing-lessons-2-days-vouche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5F58B6-EB75-AF80-C3FE-466FF876D952}"/>
              </a:ext>
            </a:extLst>
          </p:cNvPr>
          <p:cNvSpPr txBox="1"/>
          <p:nvPr/>
        </p:nvSpPr>
        <p:spPr>
          <a:xfrm>
            <a:off x="3457443" y="299641"/>
            <a:ext cx="846878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Авторы: Киселева Е.Ю, учитель английского языка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ea typeface="Cambria"/>
              <a:cs typeface="+mn-lt"/>
            </a:endParaRPr>
          </a:p>
          <a:p>
            <a:pPr algn="r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                   </a:t>
            </a:r>
            <a:r>
              <a:rPr lang="ru-RU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Киямова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 З. С.,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учитель английского языка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Rockwell"/>
              <a:ea typeface="+mn-lt"/>
              <a:cs typeface="+mn-lt"/>
            </a:endParaRPr>
          </a:p>
          <a:p>
            <a:pPr algn="r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МБОУ "Гимназия № 102 имени </a:t>
            </a:r>
            <a:r>
              <a:rPr lang="ru-RU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М.С.Устиновой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"</a:t>
            </a:r>
          </a:p>
          <a:p>
            <a:pPr algn="r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Город Казань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1FB4E-6755-FC6E-9B91-6219B5244494}"/>
              </a:ext>
            </a:extLst>
          </p:cNvPr>
          <p:cNvSpPr txBox="1"/>
          <p:nvPr/>
        </p:nvSpPr>
        <p:spPr>
          <a:xfrm>
            <a:off x="456406" y="2108068"/>
            <a:ext cx="11273366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Презентация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к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уроку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по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учебному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предмету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endParaRPr lang="ru-RU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«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Английский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язык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» </a:t>
            </a:r>
            <a:endParaRPr lang="ru-RU" sz="4000">
              <a:solidFill>
                <a:srgbClr val="000000"/>
              </a:solidFill>
              <a:latin typeface="Cambria"/>
              <a:ea typeface="Cambria"/>
            </a:endParaRPr>
          </a:p>
          <a:p>
            <a:pPr algn="ctr"/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в 6-ом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классе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на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</a:t>
            </a:r>
            <a:r>
              <a:rPr lang="en-US" sz="4000" b="1" i="1" dirty="0" err="1">
                <a:solidFill>
                  <a:srgbClr val="404040"/>
                </a:solidFill>
                <a:latin typeface="Rockwell"/>
              </a:rPr>
              <a:t>тему</a:t>
            </a:r>
            <a:r>
              <a:rPr lang="en-US" sz="4000" b="1" i="1" dirty="0">
                <a:solidFill>
                  <a:srgbClr val="404040"/>
                </a:solidFill>
                <a:latin typeface="Rockwell"/>
              </a:rPr>
              <a:t> :</a:t>
            </a:r>
          </a:p>
          <a:p>
            <a:pPr algn="ctr"/>
            <a:endParaRPr lang="en-US" sz="4000" b="1" i="1" dirty="0">
              <a:solidFill>
                <a:srgbClr val="404040"/>
              </a:solidFill>
              <a:latin typeface="Rockwell"/>
              <a:ea typeface="Cambria"/>
            </a:endParaRPr>
          </a:p>
          <a:p>
            <a:pPr algn="ctr"/>
            <a:r>
              <a:rPr lang="en-US" sz="5400" b="1" i="1" cap="all" dirty="0">
                <a:latin typeface="Rockwell"/>
                <a:ea typeface="+mn-lt"/>
                <a:cs typeface="+mn-lt"/>
              </a:rPr>
              <a:t>EXTREME   SPORTS</a:t>
            </a:r>
            <a:endParaRPr lang="en-US" sz="5400" b="1" i="1" dirty="0">
              <a:latin typeface="Rockwell"/>
            </a:endParaRPr>
          </a:p>
          <a:p>
            <a:pPr algn="ctr"/>
            <a:endParaRPr lang="en-US" sz="4000" b="1" i="1" dirty="0">
              <a:solidFill>
                <a:srgbClr val="404040"/>
              </a:solidFill>
              <a:latin typeface="Rockwell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4439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343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https://www.zestcarrental.com/blog/2016/11/17/ice-diving-finland/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https://www.scubadiving.com/best-ice-diving-locations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76572" y="4576532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ICE DIVING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2" y="266850"/>
            <a:ext cx="5843401" cy="38917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88" y="137017"/>
            <a:ext cx="4278011" cy="64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" y="389647"/>
            <a:ext cx="5420033" cy="36079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396335"/>
            <a:ext cx="3002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3"/>
              </a:rPr>
              <a:t>https://allthatsinteresting.com/bizarre-hobbies/4</a:t>
            </a:r>
            <a:endParaRPr lang="en-US" sz="800" dirty="0"/>
          </a:p>
          <a:p>
            <a:r>
              <a:rPr lang="en-US" sz="800" dirty="0">
                <a:hlinkClick r:id="rId4"/>
              </a:rPr>
              <a:t>https://list25.com/25-insane-examples-of-extreme-ironing/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65" y="2290594"/>
            <a:ext cx="5454362" cy="3737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77765" y="4304989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EXTREME IRONING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5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3AB4B-2681-F124-EA36-F005E444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5" y="484632"/>
            <a:ext cx="9889067" cy="1609344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Have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 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you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tried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any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of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these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sports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?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/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</a:b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Which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ones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 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do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you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 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want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to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try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?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Why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?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ckwell"/>
              </a:rPr>
              <a:t/>
            </a:r>
            <a:b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ckwell"/>
              </a:rPr>
            </a:b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Use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the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ideas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in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the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list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 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and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any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of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your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own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ideas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to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tell</a:t>
            </a:r>
            <a:endParaRPr lang="ru-RU" sz="2400" b="1">
              <a:solidFill>
                <a:schemeClr val="tx1">
                  <a:lumMod val="85000"/>
                  <a:lumOff val="15000"/>
                </a:schemeClr>
              </a:solidFill>
              <a:latin typeface="Cambria"/>
              <a:ea typeface="Cambri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B1D125-EB23-7337-F49A-F05E87F37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931" y="2289810"/>
            <a:ext cx="4754880" cy="3977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800" b="1" dirty="0" err="1">
                <a:solidFill>
                  <a:srgbClr val="C00000"/>
                </a:solidFill>
                <a:latin typeface="Cambria"/>
                <a:ea typeface="Cambria"/>
              </a:rPr>
              <a:t>Ideas</a:t>
            </a:r>
            <a:r>
              <a:rPr lang="ru-RU" sz="2800" b="1" dirty="0">
                <a:solidFill>
                  <a:srgbClr val="C00000"/>
                </a:solidFill>
                <a:latin typeface="Cambria"/>
                <a:ea typeface="Cambria"/>
              </a:rPr>
              <a:t>:</a:t>
            </a:r>
            <a:endParaRPr lang="ru-RU">
              <a:ea typeface="Cambria" panose="02040503050406030204" pitchFamily="18" charset="0"/>
            </a:endParaRPr>
          </a:p>
          <a:p>
            <a:pPr>
              <a:buClr>
                <a:srgbClr val="9E3611"/>
              </a:buClr>
            </a:pPr>
            <a:r>
              <a:rPr lang="ru-RU" sz="2800" b="1" dirty="0" err="1">
                <a:latin typeface="Cambria"/>
                <a:ea typeface="Cambria"/>
              </a:rPr>
              <a:t>See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amazing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scenery</a:t>
            </a: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 err="1">
                <a:latin typeface="Cambria"/>
                <a:ea typeface="Cambria"/>
              </a:rPr>
              <a:t>Try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something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thrilling</a:t>
            </a: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>
                <a:latin typeface="Cambria"/>
                <a:ea typeface="Cambria"/>
              </a:rPr>
              <a:t>Go </a:t>
            </a:r>
            <a:r>
              <a:rPr lang="ru-RU" sz="2800" b="1" dirty="0" err="1">
                <a:latin typeface="Cambria"/>
                <a:ea typeface="Cambria"/>
              </a:rPr>
              <a:t>really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fast</a:t>
            </a: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 err="1">
                <a:latin typeface="Cambria"/>
                <a:ea typeface="Cambria"/>
              </a:rPr>
              <a:t>Spend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time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outdoors</a:t>
            </a: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 err="1">
                <a:latin typeface="Cambria"/>
                <a:ea typeface="Cambria"/>
              </a:rPr>
              <a:t>Enjoy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nature</a:t>
            </a:r>
            <a:endParaRPr lang="ru-RU" sz="2800" b="1" dirty="0">
              <a:latin typeface="Cambria"/>
              <a:ea typeface="Cambria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62A797-CC36-E350-6930-4A2B862A0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2141" y="2173393"/>
            <a:ext cx="5527463" cy="3977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800" b="1" dirty="0" err="1">
                <a:solidFill>
                  <a:srgbClr val="C00000"/>
                </a:solidFill>
                <a:latin typeface="Cambria"/>
                <a:ea typeface="Cambria"/>
              </a:rPr>
              <a:t>Use</a:t>
            </a:r>
            <a:r>
              <a:rPr lang="ru-RU" sz="2800" b="1" dirty="0">
                <a:solidFill>
                  <a:srgbClr val="C00000"/>
                </a:solidFill>
                <a:latin typeface="Cambria"/>
                <a:ea typeface="Cambria"/>
              </a:rPr>
              <a:t>:</a:t>
            </a:r>
          </a:p>
          <a:p>
            <a:pPr>
              <a:buClr>
                <a:srgbClr val="9E3611"/>
              </a:buClr>
            </a:pPr>
            <a:r>
              <a:rPr lang="ru-RU" sz="2800" b="1" dirty="0">
                <a:latin typeface="Cambria"/>
                <a:ea typeface="Cambria"/>
              </a:rPr>
              <a:t>I </a:t>
            </a:r>
            <a:r>
              <a:rPr lang="ru-RU" sz="2800" b="1" dirty="0" err="1">
                <a:latin typeface="Cambria"/>
                <a:ea typeface="Cambria"/>
              </a:rPr>
              <a:t>have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tried</a:t>
            </a:r>
            <a:r>
              <a:rPr lang="ru-RU" sz="2800" b="1" dirty="0">
                <a:latin typeface="Cambria"/>
                <a:ea typeface="Cambria"/>
              </a:rPr>
              <a:t>................... </a:t>
            </a:r>
            <a:r>
              <a:rPr lang="ru-RU" sz="2800" b="1" dirty="0" err="1">
                <a:latin typeface="Cambria"/>
                <a:ea typeface="Cambria"/>
              </a:rPr>
              <a:t>before</a:t>
            </a:r>
            <a:r>
              <a:rPr lang="ru-RU" sz="2800" b="1" dirty="0">
                <a:latin typeface="Cambria"/>
                <a:ea typeface="Cambria"/>
              </a:rPr>
              <a:t>.</a:t>
            </a:r>
          </a:p>
          <a:p>
            <a:pPr marL="0" indent="0">
              <a:buClr>
                <a:srgbClr val="9E3611"/>
              </a:buClr>
              <a:buNone/>
            </a:pP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>
                <a:latin typeface="Cambria"/>
                <a:ea typeface="Cambria"/>
              </a:rPr>
              <a:t>I </a:t>
            </a:r>
            <a:r>
              <a:rPr lang="ru-RU" sz="2800" b="1" dirty="0" err="1">
                <a:latin typeface="Cambria"/>
                <a:ea typeface="Cambria"/>
              </a:rPr>
              <a:t>really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want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to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try</a:t>
            </a:r>
            <a:r>
              <a:rPr lang="ru-RU" sz="2800" b="1" dirty="0">
                <a:latin typeface="Cambria"/>
                <a:ea typeface="Cambria"/>
              </a:rPr>
              <a:t> …..... </a:t>
            </a:r>
            <a:r>
              <a:rPr lang="ru-RU" sz="2800" b="1" dirty="0" err="1">
                <a:latin typeface="Cambria"/>
                <a:ea typeface="Cambria"/>
              </a:rPr>
              <a:t>because</a:t>
            </a:r>
            <a:r>
              <a:rPr lang="ru-RU" sz="2800" b="1" dirty="0">
                <a:latin typeface="Cambria"/>
                <a:ea typeface="Cambria"/>
              </a:rPr>
              <a:t>........</a:t>
            </a:r>
          </a:p>
          <a:p>
            <a:pPr marL="0" indent="0">
              <a:buClr>
                <a:srgbClr val="9E3611"/>
              </a:buClr>
              <a:buNone/>
            </a:pPr>
            <a:endParaRPr lang="ru-RU" sz="2800" b="1" dirty="0"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800" b="1" dirty="0">
                <a:latin typeface="Cambria"/>
                <a:ea typeface="Cambria"/>
              </a:rPr>
              <a:t>I </a:t>
            </a:r>
            <a:r>
              <a:rPr lang="ru-RU" sz="2800" b="1" dirty="0" err="1">
                <a:latin typeface="Cambria"/>
                <a:ea typeface="Cambria"/>
              </a:rPr>
              <a:t>think</a:t>
            </a:r>
            <a:r>
              <a:rPr lang="ru-RU" sz="2800" b="1" dirty="0">
                <a:latin typeface="Cambria"/>
                <a:ea typeface="Cambria"/>
              </a:rPr>
              <a:t> </a:t>
            </a:r>
            <a:r>
              <a:rPr lang="ru-RU" sz="2800" b="1" dirty="0" err="1">
                <a:latin typeface="Cambria"/>
                <a:ea typeface="Cambria"/>
              </a:rPr>
              <a:t>it's</a:t>
            </a:r>
            <a:r>
              <a:rPr lang="ru-RU" sz="2800" b="1" dirty="0">
                <a:latin typeface="Cambria"/>
                <a:ea typeface="Cambria"/>
              </a:rPr>
              <a:t> …....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0BF1FB9-F407-6AE4-4932-1B9D0942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66" y="3174"/>
            <a:ext cx="2044700" cy="25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2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reme ironing champion makes come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43" y="1579418"/>
            <a:ext cx="7487611" cy="4211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1640" y="290945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EXTREME IRONING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29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5135" y="874634"/>
            <a:ext cx="310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Extreme ironing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102443" y="2157040"/>
            <a:ext cx="182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Kite surfing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721443" y="3439446"/>
            <a:ext cx="2590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Ice-climbing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603680" y="2798243"/>
            <a:ext cx="28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Bungee jumping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603680" y="1515837"/>
            <a:ext cx="28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Quad racing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603680" y="4080649"/>
            <a:ext cx="28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Volcano surfing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603680" y="4721852"/>
            <a:ext cx="28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River bugging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603680" y="5363053"/>
            <a:ext cx="28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Wok racing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634" y="871482"/>
            <a:ext cx="6636327" cy="5011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An inflatable armchair and flippers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 Chinese frying pan, a helmet and ladles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An ironing board and an iron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An ice axe and boots with metal spikes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 four-wheeled motorbike and a helmet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 board and protective clothing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 surfboard connected to a kite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An elastic rope</a:t>
            </a:r>
            <a:endParaRPr lang="ru-RU" sz="2400" b="1" dirty="0"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4055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304437"/>
              </p:ext>
            </p:extLst>
          </p:nvPr>
        </p:nvGraphicFramePr>
        <p:xfrm>
          <a:off x="800534" y="1759527"/>
          <a:ext cx="10726448" cy="36271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647091">
                  <a:extLst>
                    <a:ext uri="{9D8B030D-6E8A-4147-A177-3AD203B41FA5}">
                      <a16:colId xmlns:a16="http://schemas.microsoft.com/office/drawing/2014/main" val="4146416883"/>
                    </a:ext>
                  </a:extLst>
                </a:gridCol>
                <a:gridCol w="5079357">
                  <a:extLst>
                    <a:ext uri="{9D8B030D-6E8A-4147-A177-3AD203B41FA5}">
                      <a16:colId xmlns:a16="http://schemas.microsoft.com/office/drawing/2014/main" val="1535027729"/>
                    </a:ext>
                  </a:extLst>
                </a:gridCol>
              </a:tblGrid>
              <a:tr h="502246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Risk my life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Have always been fun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46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Just as crazy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For those people who are 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7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Element of danger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absolutely crazy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87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I am into (skiing) myself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Risk rush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29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Much more dangerous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Danger is exiting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26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Challenging your body</a:t>
                      </a:r>
                      <a:endParaRPr lang="ru-RU" sz="2800" b="1" dirty="0">
                        <a:solidFill>
                          <a:srgbClr val="1B8F6B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You need reliable</a:t>
                      </a:r>
                      <a:endParaRPr lang="ru-RU" sz="2800" b="1" dirty="0">
                        <a:solidFill>
                          <a:srgbClr val="1B8F6B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739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Doing something different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B8F6B"/>
                          </a:solidFill>
                        </a:rPr>
                        <a:t>equipment</a:t>
                      </a:r>
                      <a:endParaRPr lang="ru-RU" sz="2800" b="1" dirty="0">
                        <a:solidFill>
                          <a:srgbClr val="1B8F6B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58562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21526" y="363679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USEFUL PHRASES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326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34291"/>
              </p:ext>
            </p:extLst>
          </p:nvPr>
        </p:nvGraphicFramePr>
        <p:xfrm>
          <a:off x="474452" y="517584"/>
          <a:ext cx="11349358" cy="570908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674679">
                  <a:extLst>
                    <a:ext uri="{9D8B030D-6E8A-4147-A177-3AD203B41FA5}">
                      <a16:colId xmlns:a16="http://schemas.microsoft.com/office/drawing/2014/main" val="1377854706"/>
                    </a:ext>
                  </a:extLst>
                </a:gridCol>
                <a:gridCol w="5674679">
                  <a:extLst>
                    <a:ext uri="{9D8B030D-6E8A-4147-A177-3AD203B41FA5}">
                      <a16:colId xmlns:a16="http://schemas.microsoft.com/office/drawing/2014/main" val="4020194446"/>
                    </a:ext>
                  </a:extLst>
                </a:gridCol>
              </a:tblGrid>
              <a:tr h="6135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/>
                        <a:t>Weird  - |</a:t>
                      </a:r>
                      <a:r>
                        <a:rPr lang="en-US" sz="2000" b="1" i="0" dirty="0" err="1"/>
                        <a:t>wɪəd</a:t>
                      </a:r>
                      <a:r>
                        <a:rPr lang="en-US" sz="2000" b="1" i="0" dirty="0"/>
                        <a:t>|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Tip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|ˈ</a:t>
                      </a:r>
                      <a:r>
                        <a:rPr lang="en-US" sz="2000" b="1" i="0" dirty="0" err="1"/>
                        <a:t>tɪp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10981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Craze - |</a:t>
                      </a:r>
                      <a:r>
                        <a:rPr lang="en-US" sz="2000" b="1" i="0" dirty="0" err="1"/>
                        <a:t>kreɪz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Bottom - |ˈ</a:t>
                      </a:r>
                      <a:r>
                        <a:rPr lang="en-US" sz="2000" b="1" i="0" dirty="0" err="1"/>
                        <a:t>bɒtəm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9411320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Erupt - |</a:t>
                      </a:r>
                      <a:r>
                        <a:rPr lang="en-US" sz="2000" b="1" i="0" dirty="0" err="1"/>
                        <a:t>ɪˈrʌpt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Complete - |</a:t>
                      </a:r>
                      <a:r>
                        <a:rPr lang="en-US" sz="2000" b="1" i="0" dirty="0" err="1"/>
                        <a:t>kəmˈpliːt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376395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Ash - |</a:t>
                      </a:r>
                      <a:r>
                        <a:rPr lang="en-US" sz="2000" b="1" i="0" dirty="0" err="1"/>
                        <a:t>æʃ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Melt - |melt|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530973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Protective - |</a:t>
                      </a:r>
                      <a:r>
                        <a:rPr lang="en-US" sz="2000" b="1" i="0" dirty="0" err="1"/>
                        <a:t>prəˈtɛktɪv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Rest - |rest|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246255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Slope </a:t>
                      </a:r>
                      <a:r>
                        <a:rPr lang="ru-RU" sz="2000" b="1" i="0" dirty="0"/>
                        <a:t>-</a:t>
                      </a:r>
                      <a:r>
                        <a:rPr lang="ru-RU" sz="2000" b="1" i="0" baseline="0" dirty="0"/>
                        <a:t> </a:t>
                      </a:r>
                      <a:r>
                        <a:rPr lang="en-US" sz="2000" b="1" i="0" dirty="0"/>
                        <a:t>|</a:t>
                      </a:r>
                      <a:r>
                        <a:rPr lang="en-US" sz="2000" b="1" i="0" dirty="0" err="1"/>
                        <a:t>sləʊp</a:t>
                      </a:r>
                      <a:r>
                        <a:rPr lang="en-US" sz="2000" b="1" i="0" dirty="0"/>
                        <a:t>| 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Rapids - |ˈ</a:t>
                      </a:r>
                      <a:r>
                        <a:rPr lang="en-US" sz="2000" b="1" i="0" dirty="0" err="1"/>
                        <a:t>ræpɪdz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1371019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Speed</a:t>
                      </a:r>
                      <a:r>
                        <a:rPr lang="en-US" sz="2000" b="1" i="0" baseline="0" dirty="0"/>
                        <a:t> - |</a:t>
                      </a:r>
                      <a:r>
                        <a:rPr lang="en-US" sz="2000" b="1" i="0" baseline="0" dirty="0" err="1"/>
                        <a:t>spiːd</a:t>
                      </a:r>
                      <a:r>
                        <a:rPr lang="en-US" sz="2000" b="1" i="0" baseline="0" dirty="0"/>
                        <a:t>| 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Control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</a:t>
                      </a:r>
                      <a:r>
                        <a:rPr lang="en-US" sz="2000" b="1" i="0" dirty="0" err="1"/>
                        <a:t>kənˈtrəʊl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273324"/>
                  </a:ext>
                </a:extLst>
              </a:tr>
              <a:tr h="800338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World championship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</a:t>
                      </a:r>
                      <a:r>
                        <a:rPr lang="en-US" sz="2000" b="1" i="0" dirty="0" err="1"/>
                        <a:t>wəːld</a:t>
                      </a:r>
                      <a:r>
                        <a:rPr lang="en-US" sz="2000" b="1" i="0" baseline="0" dirty="0"/>
                        <a:t> ˈ</a:t>
                      </a:r>
                      <a:r>
                        <a:rPr lang="en-US" sz="2000" b="1" i="0" baseline="0" dirty="0" err="1"/>
                        <a:t>tʃampɪənʃɪp</a:t>
                      </a:r>
                      <a:r>
                        <a:rPr lang="en-US" sz="2000" b="1" i="0" baseline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Webbed gloves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</a:t>
                      </a:r>
                      <a:r>
                        <a:rPr lang="en-US" sz="2000" b="1" i="0" dirty="0" err="1"/>
                        <a:t>wɛbd</a:t>
                      </a:r>
                      <a:r>
                        <a:rPr lang="ru-RU" sz="2000" b="1" i="0" baseline="0" dirty="0"/>
                        <a:t> </a:t>
                      </a:r>
                      <a:r>
                        <a:rPr lang="en-US" sz="2000" b="1" i="0" baseline="0" dirty="0" err="1"/>
                        <a:t>ɡlʌvz</a:t>
                      </a:r>
                      <a:r>
                        <a:rPr lang="en-US" sz="2000" b="1" i="0" baseline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498164"/>
                  </a:ext>
                </a:extLst>
              </a:tr>
              <a:tr h="61359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Competitor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</a:t>
                      </a:r>
                      <a:r>
                        <a:rPr lang="en-US" sz="2000" b="1" i="0" dirty="0" err="1"/>
                        <a:t>kəmˈpɛtɪtə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Backwards</a:t>
                      </a:r>
                      <a:r>
                        <a:rPr lang="ru-RU" sz="2000" b="1" i="0" dirty="0"/>
                        <a:t> - </a:t>
                      </a:r>
                      <a:r>
                        <a:rPr lang="en-US" sz="2000" b="1" i="0" dirty="0"/>
                        <a:t>|ˈ</a:t>
                      </a:r>
                      <a:r>
                        <a:rPr lang="en-US" sz="2000" b="1" i="0" dirty="0" err="1"/>
                        <a:t>bakwədz</a:t>
                      </a:r>
                      <a:r>
                        <a:rPr lang="en-US" sz="2000" b="1" i="0" dirty="0"/>
                        <a:t>|</a:t>
                      </a:r>
                      <a:endParaRPr lang="ru-RU" sz="20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902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9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50994"/>
              </p:ext>
            </p:extLst>
          </p:nvPr>
        </p:nvGraphicFramePr>
        <p:xfrm>
          <a:off x="748141" y="875071"/>
          <a:ext cx="10778840" cy="5435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389420">
                  <a:extLst>
                    <a:ext uri="{9D8B030D-6E8A-4147-A177-3AD203B41FA5}">
                      <a16:colId xmlns:a16="http://schemas.microsoft.com/office/drawing/2014/main" val="1377854706"/>
                    </a:ext>
                  </a:extLst>
                </a:gridCol>
                <a:gridCol w="5389420">
                  <a:extLst>
                    <a:ext uri="{9D8B030D-6E8A-4147-A177-3AD203B41FA5}">
                      <a16:colId xmlns:a16="http://schemas.microsoft.com/office/drawing/2014/main" val="4020194446"/>
                    </a:ext>
                  </a:extLst>
                </a:gridCol>
              </a:tblGrid>
              <a:tr h="526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Weird  - |</a:t>
                      </a:r>
                      <a:r>
                        <a:rPr lang="en-US" sz="2000" b="1" dirty="0" err="1"/>
                        <a:t>wɪəd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странный,</a:t>
                      </a:r>
                      <a:r>
                        <a:rPr lang="ru-RU" sz="2000" b="1" baseline="0" dirty="0"/>
                        <a:t> причудливый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Tip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|ˈ</a:t>
                      </a:r>
                      <a:r>
                        <a:rPr lang="en-US" sz="2000" b="1" dirty="0" err="1"/>
                        <a:t>tɪp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верхушка, совет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10981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Craze - |</a:t>
                      </a:r>
                      <a:r>
                        <a:rPr lang="en-US" sz="2000" b="1" dirty="0" err="1"/>
                        <a:t>kreɪz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мания, увлечение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Bottom - |ˈ</a:t>
                      </a:r>
                      <a:r>
                        <a:rPr lang="en-US" sz="2000" b="1" dirty="0" err="1"/>
                        <a:t>bɒtəm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дно, нижняя часть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9411320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Erupt - |</a:t>
                      </a:r>
                      <a:r>
                        <a:rPr lang="en-US" sz="2000" b="1" dirty="0" err="1"/>
                        <a:t>ɪˈrʌpt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извергаться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Complete - |</a:t>
                      </a:r>
                      <a:r>
                        <a:rPr lang="en-US" sz="2000" b="1" dirty="0" err="1"/>
                        <a:t>kəmˈpliːt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завершенный, заканчивать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376395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Ash - |</a:t>
                      </a:r>
                      <a:r>
                        <a:rPr lang="en-US" sz="2000" b="1" dirty="0" err="1"/>
                        <a:t>æʃ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пепел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Melt - |melt| - </a:t>
                      </a:r>
                      <a:r>
                        <a:rPr lang="ru-RU" sz="2000" b="1" dirty="0"/>
                        <a:t>таять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530973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Protective - |</a:t>
                      </a:r>
                      <a:r>
                        <a:rPr lang="en-US" sz="2000" b="1" dirty="0" err="1"/>
                        <a:t>prəˈtɛktɪv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защитный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Rest - |rest| - </a:t>
                      </a:r>
                      <a:r>
                        <a:rPr lang="ru-RU" sz="2000" b="1" dirty="0"/>
                        <a:t>отдых, отдыхать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246255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Slope </a:t>
                      </a:r>
                      <a:r>
                        <a:rPr lang="ru-RU" sz="2000" b="1" dirty="0"/>
                        <a:t>-</a:t>
                      </a:r>
                      <a:r>
                        <a:rPr lang="ru-RU" sz="2000" b="1" baseline="0" dirty="0"/>
                        <a:t> </a:t>
                      </a:r>
                      <a:r>
                        <a:rPr lang="en-US" sz="2000" b="1" dirty="0"/>
                        <a:t>|</a:t>
                      </a:r>
                      <a:r>
                        <a:rPr lang="en-US" sz="2000" b="1" dirty="0" err="1"/>
                        <a:t>sləʊp</a:t>
                      </a:r>
                      <a:r>
                        <a:rPr lang="en-US" sz="2000" b="1" dirty="0"/>
                        <a:t>| </a:t>
                      </a:r>
                      <a:r>
                        <a:rPr lang="ru-RU" sz="2000" b="1" dirty="0"/>
                        <a:t>-</a:t>
                      </a:r>
                      <a:r>
                        <a:rPr lang="ru-RU" sz="2000" b="1" baseline="0" dirty="0"/>
                        <a:t> </a:t>
                      </a:r>
                      <a:r>
                        <a:rPr lang="ru-RU" sz="2000" b="1" dirty="0"/>
                        <a:t>склон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Rapids - |ˈ</a:t>
                      </a:r>
                      <a:r>
                        <a:rPr lang="en-US" sz="2000" b="1" dirty="0" err="1"/>
                        <a:t>ræpɪdz</a:t>
                      </a:r>
                      <a:r>
                        <a:rPr lang="en-US" sz="2000" b="1" dirty="0"/>
                        <a:t>| - </a:t>
                      </a:r>
                      <a:r>
                        <a:rPr lang="ru-RU" sz="2000" b="1" dirty="0"/>
                        <a:t>пороги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1371019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Speed</a:t>
                      </a:r>
                      <a:r>
                        <a:rPr lang="en-US" sz="2000" b="1" baseline="0" dirty="0"/>
                        <a:t> - |</a:t>
                      </a:r>
                      <a:r>
                        <a:rPr lang="en-US" sz="2000" b="1" baseline="0" dirty="0" err="1"/>
                        <a:t>spiːd</a:t>
                      </a:r>
                      <a:r>
                        <a:rPr lang="en-US" sz="2000" b="1" baseline="0" dirty="0"/>
                        <a:t>| - </a:t>
                      </a:r>
                      <a:r>
                        <a:rPr lang="ru-RU" sz="2000" b="1" baseline="0" dirty="0"/>
                        <a:t>скорость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Control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</a:t>
                      </a:r>
                      <a:r>
                        <a:rPr lang="en-US" sz="2000" b="1" dirty="0" err="1"/>
                        <a:t>kənˈtrəʊl</a:t>
                      </a:r>
                      <a:r>
                        <a:rPr lang="en-US" sz="2000" b="1" dirty="0"/>
                        <a:t>|</a:t>
                      </a:r>
                      <a:r>
                        <a:rPr lang="ru-RU" sz="2000" b="1" dirty="0"/>
                        <a:t> - контроль,</a:t>
                      </a:r>
                      <a:r>
                        <a:rPr lang="ru-RU" sz="2000" b="1" baseline="0" dirty="0"/>
                        <a:t> контролировать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273324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World championship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</a:t>
                      </a:r>
                      <a:r>
                        <a:rPr lang="en-US" sz="2000" b="1" dirty="0" err="1"/>
                        <a:t>wəːld</a:t>
                      </a:r>
                      <a:r>
                        <a:rPr lang="en-US" sz="2000" b="1" baseline="0" dirty="0"/>
                        <a:t> ˈ</a:t>
                      </a:r>
                      <a:r>
                        <a:rPr lang="en-US" sz="2000" b="1" baseline="0" dirty="0" err="1"/>
                        <a:t>tʃampɪənʃɪp</a:t>
                      </a:r>
                      <a:r>
                        <a:rPr lang="en-US" sz="2000" b="1" baseline="0" dirty="0"/>
                        <a:t>| -</a:t>
                      </a:r>
                      <a:r>
                        <a:rPr lang="ru-RU" sz="2000" b="1" baseline="0" dirty="0"/>
                        <a:t> чемпионат мира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Webbed gloves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</a:t>
                      </a:r>
                      <a:r>
                        <a:rPr lang="en-US" sz="2000" b="1" dirty="0" err="1"/>
                        <a:t>wɛbd</a:t>
                      </a:r>
                      <a:r>
                        <a:rPr lang="ru-RU" sz="2000" b="1" baseline="0" dirty="0"/>
                        <a:t> </a:t>
                      </a:r>
                      <a:r>
                        <a:rPr lang="en-US" sz="2000" b="1" baseline="0" dirty="0" err="1"/>
                        <a:t>ɡlʌvz</a:t>
                      </a:r>
                      <a:r>
                        <a:rPr lang="en-US" sz="2000" b="1" baseline="0" dirty="0"/>
                        <a:t>|</a:t>
                      </a:r>
                      <a:r>
                        <a:rPr lang="ru-RU" sz="2000" b="1" baseline="0" dirty="0"/>
                        <a:t> </a:t>
                      </a:r>
                      <a:r>
                        <a:rPr lang="en-US" sz="2000" b="1" baseline="0" dirty="0"/>
                        <a:t>- </a:t>
                      </a:r>
                      <a:r>
                        <a:rPr lang="ru-RU" sz="2000" b="1" baseline="0" dirty="0"/>
                        <a:t>перепончатые перчатки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498164"/>
                  </a:ext>
                </a:extLst>
              </a:tr>
              <a:tr h="526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Competitor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</a:t>
                      </a:r>
                      <a:r>
                        <a:rPr lang="en-US" sz="2000" b="1" dirty="0" err="1"/>
                        <a:t>kəmˈpɛtɪtə</a:t>
                      </a:r>
                      <a:r>
                        <a:rPr lang="en-US" sz="2000" b="1" dirty="0"/>
                        <a:t>|</a:t>
                      </a:r>
                      <a:r>
                        <a:rPr lang="ru-RU" sz="2000" b="1" dirty="0"/>
                        <a:t> - соперник, участник состязания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Backwards</a:t>
                      </a:r>
                      <a:r>
                        <a:rPr lang="ru-RU" sz="2000" b="1" dirty="0"/>
                        <a:t> - </a:t>
                      </a:r>
                      <a:r>
                        <a:rPr lang="en-US" sz="2000" b="1" dirty="0"/>
                        <a:t>|ˈ</a:t>
                      </a:r>
                      <a:r>
                        <a:rPr lang="en-US" sz="2000" b="1" dirty="0" err="1"/>
                        <a:t>bakwədz</a:t>
                      </a:r>
                      <a:r>
                        <a:rPr lang="en-US" sz="2000" b="1" dirty="0"/>
                        <a:t>|</a:t>
                      </a:r>
                      <a:r>
                        <a:rPr lang="ru-RU" sz="2000" b="1" dirty="0"/>
                        <a:t> - назад, в обратном направлении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902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825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3CF60-A0BD-6502-0485-D73DAB4A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9" y="198882"/>
            <a:ext cx="10830983" cy="63567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latin typeface="Cambria"/>
                <a:ea typeface="Cambria"/>
              </a:rPr>
              <a:t>Fill</a:t>
            </a:r>
            <a:r>
              <a:rPr lang="ru-RU" sz="2400" b="1" dirty="0">
                <a:latin typeface="Cambria"/>
                <a:ea typeface="Cambria"/>
              </a:rPr>
              <a:t> </a:t>
            </a:r>
            <a:r>
              <a:rPr lang="ru-RU" sz="2400" b="1" dirty="0" err="1">
                <a:latin typeface="Cambria"/>
                <a:ea typeface="Cambria"/>
              </a:rPr>
              <a:t>in</a:t>
            </a:r>
            <a:r>
              <a:rPr lang="ru-RU" sz="2400" b="1" dirty="0">
                <a:latin typeface="Cambria"/>
                <a:ea typeface="Cambria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7E159-1A33-ED1E-A5E1-533E5449C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182" y="585895"/>
            <a:ext cx="2024381" cy="53534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rgbClr val="9E3611"/>
              </a:buClr>
              <a:buNone/>
            </a:pPr>
            <a:endParaRPr lang="ru-RU" dirty="0">
              <a:solidFill>
                <a:srgbClr val="00000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Craze</a:t>
            </a:r>
            <a:endParaRPr lang="ru-RU" sz="2400" b="1" i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Competitor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Rapid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Slope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Gloves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Boards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Axe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Erupt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Melt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>
              <a:buClr>
                <a:srgbClr val="9E3611"/>
              </a:buClr>
            </a:pPr>
            <a:r>
              <a:rPr lang="ru-RU" sz="2400" b="1" i="1" dirty="0" err="1">
                <a:solidFill>
                  <a:srgbClr val="002060"/>
                </a:solidFill>
                <a:latin typeface="Cambria"/>
                <a:ea typeface="Cambria"/>
              </a:rPr>
              <a:t>Clothing</a:t>
            </a:r>
            <a:endParaRPr lang="ru-RU" sz="2400" b="1" i="1">
              <a:solidFill>
                <a:srgbClr val="002060"/>
              </a:solidFill>
              <a:latin typeface="Cambria"/>
              <a:ea typeface="Cambria"/>
            </a:endParaRPr>
          </a:p>
          <a:p>
            <a:pPr marL="0" indent="0">
              <a:buClr>
                <a:srgbClr val="9E3611"/>
              </a:buClr>
              <a:buNone/>
            </a:pPr>
            <a:endParaRPr lang="ru-RU" dirty="0">
              <a:latin typeface="Cambria"/>
              <a:ea typeface="Cambria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E6923D-099A-C280-2466-BBBBF665E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4058" y="913977"/>
            <a:ext cx="8903545" cy="51312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ru-RU" sz="2200" b="1" i="1" dirty="0" err="1">
                <a:latin typeface="Cambria"/>
                <a:ea typeface="Cambria"/>
              </a:rPr>
              <a:t>When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did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volcano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last</a:t>
            </a:r>
            <a:r>
              <a:rPr lang="ru-RU" sz="2200" b="1" i="1" dirty="0">
                <a:latin typeface="Cambria"/>
                <a:ea typeface="Cambria"/>
              </a:rPr>
              <a:t>................. ?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 err="1">
                <a:latin typeface="Cambria"/>
                <a:ea typeface="Cambria"/>
              </a:rPr>
              <a:t>Never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go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volcano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surfing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without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wearing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protective</a:t>
            </a:r>
            <a:r>
              <a:rPr lang="ru-RU" sz="2200" b="1" i="1" dirty="0">
                <a:latin typeface="Cambria"/>
                <a:ea typeface="Cambria"/>
              </a:rPr>
              <a:t> …............ 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 err="1">
                <a:latin typeface="Cambria"/>
                <a:ea typeface="Cambria"/>
              </a:rPr>
              <a:t>They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spread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salt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on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road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to</a:t>
            </a:r>
            <a:r>
              <a:rPr lang="ru-RU" sz="2200" b="1" i="1" dirty="0">
                <a:latin typeface="Cambria"/>
                <a:ea typeface="Cambria"/>
              </a:rPr>
              <a:t> …........... </a:t>
            </a:r>
            <a:r>
              <a:rPr lang="ru-RU" sz="2200" b="1" i="1" dirty="0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ice</a:t>
            </a:r>
            <a:r>
              <a:rPr lang="ru-RU" sz="2200" b="1" i="1" dirty="0">
                <a:latin typeface="Cambria"/>
                <a:ea typeface="Cambria"/>
              </a:rPr>
              <a:t>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 err="1">
                <a:latin typeface="Cambria"/>
                <a:ea typeface="Cambria"/>
              </a:rPr>
              <a:t>Volcano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surfing</a:t>
            </a:r>
            <a:r>
              <a:rPr lang="ru-RU" sz="2200" b="1" i="1" dirty="0">
                <a:latin typeface="Cambria"/>
                <a:ea typeface="Cambria"/>
              </a:rPr>
              <a:t> </a:t>
            </a:r>
            <a:r>
              <a:rPr lang="ru-RU" sz="2200" b="1" i="1" dirty="0" err="1">
                <a:latin typeface="Cambria"/>
                <a:ea typeface="Cambria"/>
              </a:rPr>
              <a:t>is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latest</a:t>
            </a:r>
            <a:r>
              <a:rPr lang="ru-RU" sz="2200" b="1" i="1" dirty="0">
                <a:latin typeface="Cambria"/>
                <a:ea typeface="Cambria"/>
              </a:rPr>
              <a:t> …...... </a:t>
            </a:r>
            <a:r>
              <a:rPr lang="ru-RU" sz="2200" b="1" i="1" dirty="0" err="1">
                <a:latin typeface="Cambria"/>
                <a:ea typeface="Cambria"/>
              </a:rPr>
              <a:t>in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extreme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sports</a:t>
            </a:r>
            <a:r>
              <a:rPr lang="ru-RU" sz="2200" b="1" i="1" dirty="0">
                <a:latin typeface="Cambria"/>
                <a:ea typeface="Cambria"/>
              </a:rPr>
              <a:t>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>
                <a:latin typeface="Cambria"/>
                <a:ea typeface="Cambria"/>
              </a:rPr>
              <a:t>The </a:t>
            </a:r>
            <a:r>
              <a:rPr lang="ru-RU" sz="2200" b="1" i="1" dirty="0" err="1">
                <a:latin typeface="Cambria"/>
                <a:ea typeface="Cambria"/>
              </a:rPr>
              <a:t>young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quad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racing</a:t>
            </a:r>
            <a:r>
              <a:rPr lang="ru-RU" sz="2200" b="1" i="1" dirty="0">
                <a:latin typeface="Cambria"/>
                <a:ea typeface="Cambria"/>
              </a:rPr>
              <a:t> ….... </a:t>
            </a:r>
            <a:r>
              <a:rPr lang="ru-RU" sz="2200" b="1" i="1" dirty="0" err="1">
                <a:latin typeface="Cambria"/>
                <a:ea typeface="Cambria"/>
              </a:rPr>
              <a:t>failed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to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show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up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for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dirty="0" err="1">
                <a:latin typeface="Cambria"/>
                <a:ea typeface="Cambria"/>
              </a:rPr>
              <a:t>events</a:t>
            </a:r>
            <a:r>
              <a:rPr lang="ru-RU" sz="2200" b="1" i="1" dirty="0">
                <a:latin typeface="Cambria"/>
                <a:ea typeface="Cambria"/>
              </a:rPr>
              <a:t>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>
                <a:latin typeface="Cambria"/>
                <a:ea typeface="Cambria"/>
              </a:rPr>
              <a:t>River </a:t>
            </a:r>
            <a:r>
              <a:rPr lang="ru-RU" sz="2200" b="1" i="1" err="1">
                <a:latin typeface="Cambria"/>
                <a:ea typeface="Cambria"/>
              </a:rPr>
              <a:t>buggers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speed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along</a:t>
            </a:r>
            <a:r>
              <a:rPr lang="ru-RU" sz="2200" b="1" i="1" dirty="0">
                <a:latin typeface="Cambria"/>
                <a:ea typeface="Cambria"/>
              </a:rPr>
              <a:t> a </a:t>
            </a:r>
            <a:r>
              <a:rPr lang="ru-RU" sz="2200" b="1" i="1" err="1">
                <a:latin typeface="Cambria"/>
                <a:ea typeface="Cambria"/>
              </a:rPr>
              <a:t>river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and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down</a:t>
            </a:r>
            <a:r>
              <a:rPr lang="ru-RU" sz="2200" b="1" i="1" dirty="0">
                <a:latin typeface="Cambria"/>
                <a:ea typeface="Cambria"/>
              </a:rPr>
              <a:t> …............ 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err="1">
                <a:latin typeface="Cambria"/>
                <a:ea typeface="Cambria"/>
              </a:rPr>
              <a:t>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drove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his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ice</a:t>
            </a:r>
            <a:r>
              <a:rPr lang="ru-RU" sz="2200" b="1" i="1" dirty="0">
                <a:latin typeface="Cambria"/>
                <a:ea typeface="Cambria"/>
              </a:rPr>
              <a:t> …........ </a:t>
            </a:r>
            <a:r>
              <a:rPr lang="ru-RU" sz="2200" b="1" i="1" err="1">
                <a:latin typeface="Cambria"/>
                <a:ea typeface="Cambria"/>
              </a:rPr>
              <a:t>deep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into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side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of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the</a:t>
            </a:r>
            <a:r>
              <a:rPr lang="ru-RU" sz="2200" b="1" i="1" dirty="0">
                <a:latin typeface="Cambria"/>
                <a:ea typeface="Cambria"/>
              </a:rPr>
              <a:t> </a:t>
            </a:r>
            <a:r>
              <a:rPr lang="ru-RU" sz="2200" b="1" i="1" err="1">
                <a:latin typeface="Cambria"/>
                <a:ea typeface="Cambria"/>
              </a:rPr>
              <a:t>snow</a:t>
            </a:r>
            <a:r>
              <a:rPr lang="ru-RU" sz="2200" b="1" i="1" dirty="0">
                <a:latin typeface="Cambria"/>
                <a:ea typeface="Cambria"/>
              </a:rPr>
              <a:t>- </a:t>
            </a:r>
            <a:r>
              <a:rPr lang="ru-RU" sz="2200" b="1" i="1" err="1">
                <a:latin typeface="Cambria"/>
                <a:ea typeface="Cambria"/>
              </a:rPr>
              <a:t>covered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mountain</a:t>
            </a:r>
            <a:r>
              <a:rPr lang="ru-RU" sz="2200" b="1" i="1" dirty="0">
                <a:latin typeface="Cambria"/>
                <a:ea typeface="Cambria"/>
              </a:rPr>
              <a:t>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>
                <a:latin typeface="Cambria"/>
                <a:ea typeface="Cambria"/>
              </a:rPr>
              <a:t>A </a:t>
            </a:r>
            <a:r>
              <a:rPr lang="ru-RU" sz="2200" b="1" i="1" err="1">
                <a:latin typeface="Cambria"/>
                <a:ea typeface="Cambria"/>
              </a:rPr>
              <a:t>large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group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of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divers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took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their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ironing</a:t>
            </a:r>
            <a:r>
              <a:rPr lang="ru-RU" sz="2200" b="1" i="1" dirty="0">
                <a:latin typeface="Cambria"/>
                <a:ea typeface="Cambria"/>
              </a:rPr>
              <a:t> …..... </a:t>
            </a:r>
            <a:r>
              <a:rPr lang="ru-RU" sz="2200" b="1" i="1" err="1">
                <a:latin typeface="Cambria"/>
                <a:ea typeface="Cambria"/>
              </a:rPr>
              <a:t>underwater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set</a:t>
            </a:r>
            <a:r>
              <a:rPr lang="ru-RU" sz="2200" b="1" i="1" dirty="0">
                <a:latin typeface="Cambria"/>
                <a:ea typeface="Cambria"/>
              </a:rPr>
              <a:t> a </a:t>
            </a:r>
            <a:r>
              <a:rPr lang="ru-RU" sz="2200" b="1" i="1" err="1">
                <a:latin typeface="Cambria"/>
                <a:ea typeface="Cambria"/>
              </a:rPr>
              <a:t>world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record</a:t>
            </a:r>
            <a:r>
              <a:rPr lang="ru-RU" sz="2200" b="1" i="1" dirty="0">
                <a:latin typeface="Cambria"/>
                <a:ea typeface="Cambria"/>
              </a:rPr>
              <a:t>.</a:t>
            </a:r>
            <a:endParaRPr lang="ru-RU" sz="2200" b="1" i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dirty="0">
                <a:latin typeface="Cambria"/>
                <a:ea typeface="Cambria"/>
              </a:rPr>
              <a:t>Ice </a:t>
            </a:r>
            <a:r>
              <a:rPr lang="ru-RU" sz="2200" b="1" i="1" err="1">
                <a:latin typeface="Cambria"/>
                <a:ea typeface="Cambria"/>
              </a:rPr>
              <a:t>climbing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up</a:t>
            </a:r>
            <a:r>
              <a:rPr lang="ru-RU" sz="2200" b="1" i="1" dirty="0">
                <a:latin typeface="Cambria"/>
                <a:ea typeface="Cambria"/>
              </a:rPr>
              <a:t> a </a:t>
            </a:r>
            <a:r>
              <a:rPr lang="ru-RU" sz="2200" b="1" i="1" err="1">
                <a:latin typeface="Cambria"/>
                <a:ea typeface="Cambria"/>
              </a:rPr>
              <a:t>steep</a:t>
            </a:r>
            <a:r>
              <a:rPr lang="ru-RU" sz="2200" b="1" i="1" dirty="0">
                <a:latin typeface="Cambria"/>
                <a:ea typeface="Cambria"/>
              </a:rPr>
              <a:t> …... </a:t>
            </a:r>
            <a:r>
              <a:rPr lang="ru-RU" sz="2200" b="1" i="1" err="1">
                <a:latin typeface="Cambria"/>
                <a:ea typeface="Cambria"/>
              </a:rPr>
              <a:t>is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quite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challenging</a:t>
            </a:r>
            <a:r>
              <a:rPr lang="ru-RU" sz="2200" b="1" i="1" dirty="0">
                <a:latin typeface="Cambria"/>
                <a:ea typeface="Cambria"/>
              </a:rPr>
              <a:t>.</a:t>
            </a:r>
          </a:p>
          <a:p>
            <a:pPr marL="457200" indent="-457200">
              <a:buClr>
                <a:srgbClr val="9E3611"/>
              </a:buClr>
              <a:buAutoNum type="arabicPeriod"/>
            </a:pPr>
            <a:r>
              <a:rPr lang="ru-RU" sz="2200" b="1" i="1" err="1">
                <a:latin typeface="Cambria"/>
                <a:ea typeface="Cambria"/>
              </a:rPr>
              <a:t>Without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webbed</a:t>
            </a:r>
            <a:r>
              <a:rPr lang="ru-RU" sz="2200" b="1" i="1" dirty="0">
                <a:latin typeface="Cambria"/>
                <a:ea typeface="Cambria"/>
              </a:rPr>
              <a:t> …... </a:t>
            </a:r>
            <a:r>
              <a:rPr lang="ru-RU" sz="2200" b="1" i="1" err="1">
                <a:latin typeface="Cambria"/>
                <a:ea typeface="Cambria"/>
              </a:rPr>
              <a:t>it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is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difficult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to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control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your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river</a:t>
            </a:r>
            <a:r>
              <a:rPr lang="ru-RU" sz="2200" b="1" i="1" dirty="0">
                <a:latin typeface="Cambria"/>
                <a:ea typeface="Cambria"/>
              </a:rPr>
              <a:t> </a:t>
            </a:r>
            <a:r>
              <a:rPr lang="ru-RU" sz="2200" b="1" i="1" err="1">
                <a:latin typeface="Cambria"/>
                <a:ea typeface="Cambria"/>
              </a:rPr>
              <a:t>bug</a:t>
            </a:r>
            <a:r>
              <a:rPr lang="ru-RU" sz="2200" b="1" i="1" dirty="0">
                <a:latin typeface="Cambria"/>
                <a:ea typeface="Cambria"/>
              </a:rPr>
              <a:t>.</a:t>
            </a:r>
            <a:endParaRPr lang="ru-RU" sz="2200" b="1" i="1" dirty="0">
              <a:latin typeface="Cambria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8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76AB1-0957-C03C-2AFB-07CF0EBF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4" y="103632"/>
            <a:ext cx="11508317" cy="879094"/>
          </a:xfrm>
        </p:spPr>
        <p:txBody>
          <a:bodyPr/>
          <a:lstStyle/>
          <a:p>
            <a:pPr algn="ctr"/>
            <a:r>
              <a:rPr lang="ru-RU" sz="3600" b="1" i="1" dirty="0" err="1">
                <a:latin typeface="Cambria"/>
                <a:ea typeface="Cambria"/>
              </a:rPr>
              <a:t>Extremely</a:t>
            </a:r>
            <a:r>
              <a:rPr lang="ru-RU" sz="3600" b="1" i="1" dirty="0">
                <a:latin typeface="Cambria"/>
                <a:ea typeface="Cambria"/>
              </a:rPr>
              <a:t>       </a:t>
            </a:r>
            <a:r>
              <a:rPr lang="ru-RU" sz="3600" b="1" i="1" dirty="0" err="1">
                <a:latin typeface="Cambria"/>
                <a:ea typeface="Cambria"/>
              </a:rPr>
              <a:t>weird</a:t>
            </a:r>
            <a:r>
              <a:rPr lang="ru-RU" sz="3600" b="1" i="1" dirty="0">
                <a:latin typeface="Cambria"/>
                <a:ea typeface="Cambria"/>
              </a:rPr>
              <a:t>!</a:t>
            </a:r>
            <a:endParaRPr lang="ru-RU" sz="36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5B06D3-6543-0EB2-A76F-77A78927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33" y="978408"/>
            <a:ext cx="11614148" cy="5479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Read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the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text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 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in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your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books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 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and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for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each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gaps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 (1-6)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choose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the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word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that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best</a:t>
            </a:r>
            <a:r>
              <a:rPr lang="ru-RU" sz="2400" b="1" i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/>
                <a:ea typeface="Cambria"/>
              </a:rPr>
              <a:t>fits</a:t>
            </a:r>
            <a:endParaRPr lang="ru-RU" sz="2400" b="1" i="1" dirty="0" err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latin typeface="Cambria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EFDE8996-5963-EB8B-6590-BED489761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409058"/>
              </p:ext>
            </p:extLst>
          </p:nvPr>
        </p:nvGraphicFramePr>
        <p:xfrm>
          <a:off x="296333" y="1545166"/>
          <a:ext cx="11575323" cy="486769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92027">
                  <a:extLst>
                    <a:ext uri="{9D8B030D-6E8A-4147-A177-3AD203B41FA5}">
                      <a16:colId xmlns:a16="http://schemas.microsoft.com/office/drawing/2014/main" val="4226220541"/>
                    </a:ext>
                  </a:extLst>
                </a:gridCol>
                <a:gridCol w="2536873">
                  <a:extLst>
                    <a:ext uri="{9D8B030D-6E8A-4147-A177-3AD203B41FA5}">
                      <a16:colId xmlns:a16="http://schemas.microsoft.com/office/drawing/2014/main" val="1435000268"/>
                    </a:ext>
                  </a:extLst>
                </a:gridCol>
                <a:gridCol w="2906484">
                  <a:extLst>
                    <a:ext uri="{9D8B030D-6E8A-4147-A177-3AD203B41FA5}">
                      <a16:colId xmlns:a16="http://schemas.microsoft.com/office/drawing/2014/main" val="3610642396"/>
                    </a:ext>
                  </a:extLst>
                </a:gridCol>
                <a:gridCol w="2688075">
                  <a:extLst>
                    <a:ext uri="{9D8B030D-6E8A-4147-A177-3AD203B41FA5}">
                      <a16:colId xmlns:a16="http://schemas.microsoft.com/office/drawing/2014/main" val="4244519684"/>
                    </a:ext>
                  </a:extLst>
                </a:gridCol>
                <a:gridCol w="2351864">
                  <a:extLst>
                    <a:ext uri="{9D8B030D-6E8A-4147-A177-3AD203B41FA5}">
                      <a16:colId xmlns:a16="http://schemas.microsoft.com/office/drawing/2014/main" val="2471776962"/>
                    </a:ext>
                  </a:extLst>
                </a:gridCol>
              </a:tblGrid>
              <a:tr h="661458">
                <a:tc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427203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to</a:t>
                      </a:r>
                      <a:r>
                        <a:rPr lang="ru-RU" sz="2000" b="1" i="1" dirty="0"/>
                        <a:t> </a:t>
                      </a:r>
                      <a:r>
                        <a:rPr lang="ru-RU" sz="2000" b="1" i="1" dirty="0" err="1"/>
                        <a:t>travelling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to</a:t>
                      </a:r>
                      <a:r>
                        <a:rPr lang="ru-RU" sz="2000" b="1" i="1" dirty="0"/>
                        <a:t> </a:t>
                      </a:r>
                      <a:r>
                        <a:rPr lang="ru-RU" sz="2000" b="1" i="1" dirty="0" err="1"/>
                        <a:t>travel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travel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travelling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758346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in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with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at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for</a:t>
                      </a:r>
                      <a:endParaRPr lang="ru-RU" sz="2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842519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it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that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their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there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863894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win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beat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come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earn</a:t>
                      </a:r>
                      <a:endParaRPr lang="ru-RU" sz="2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026611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see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think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feel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want</a:t>
                      </a:r>
                      <a:endParaRPr lang="ru-RU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347695"/>
                  </a:ext>
                </a:extLst>
              </a:tr>
              <a:tr h="701028"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what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that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there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/>
                    </a:p>
                    <a:p>
                      <a:pPr lvl="0" algn="ctr">
                        <a:buNone/>
                      </a:pPr>
                      <a:r>
                        <a:rPr lang="ru-RU" sz="2000" b="1" i="1" dirty="0" err="1"/>
                        <a:t>it</a:t>
                      </a:r>
                      <a:endParaRPr lang="ru-RU" sz="2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99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4899427" y="4836223"/>
            <a:ext cx="3477793" cy="1940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992"/>
          <a:stretch/>
        </p:blipFill>
        <p:spPr>
          <a:xfrm rot="660000">
            <a:off x="9510285" y="150951"/>
            <a:ext cx="2685442" cy="1912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47565" y="73961"/>
            <a:ext cx="3112615" cy="20719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/>
          <a:stretch/>
        </p:blipFill>
        <p:spPr>
          <a:xfrm rot="-1020000">
            <a:off x="3256626" y="140714"/>
            <a:ext cx="2874613" cy="21693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402389"/>
            <a:ext cx="11457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7"/>
              </a:rPr>
              <a:t>https://www.themanual.com/travel/unique-winter-adventure-sports/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8"/>
              </a:rPr>
              <a:t>https://rafting.co.uk/river-bugging-scotland/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9"/>
              </a:rPr>
              <a:t>http://adventuresportsnepal.com/package/bungee-jump-in-pokhara/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0"/>
              </a:rPr>
              <a:t>http://powersports.honda.com/racing/atv.aspx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1"/>
              </a:rPr>
              <a:t>https://www.themanual.com/travel/volcano-boarding-cerra-negro-leon-nicaragua/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2"/>
              </a:rPr>
              <a:t>https://www.skymonster.com/products/kitesurfing-lessons-2-days-voucher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3"/>
              </a:rPr>
              <a:t>http://extreme-expedition.com/tours/ice-climbing/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4"/>
              </a:rPr>
              <a:t>http://artkomi.ru/socialnye-fototrendy-2013-selfie-bageting-i-drugie-syuzhety-dlya-socialnyx-setej/iron7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  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15"/>
              </a:rPr>
              <a:t>https://www.zestcarrental.com/blog/2016/11/17/ice-diving-finland/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93385" y="4508016"/>
            <a:ext cx="3460119" cy="23044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474819" y="2445676"/>
            <a:ext cx="2529014" cy="2539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9"/>
          <a:stretch/>
        </p:blipFill>
        <p:spPr>
          <a:xfrm rot="1260000">
            <a:off x="6245774" y="55442"/>
            <a:ext cx="3072210" cy="2338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5455"/>
          <a:stretch/>
        </p:blipFill>
        <p:spPr>
          <a:xfrm rot="720000">
            <a:off x="8464661" y="2237074"/>
            <a:ext cx="3481671" cy="2162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/>
          <a:stretch/>
        </p:blipFill>
        <p:spPr>
          <a:xfrm rot="600000">
            <a:off x="8760973" y="4530688"/>
            <a:ext cx="3076509" cy="2079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7DAA6D-974C-D672-2612-9D6B520306FA}"/>
              </a:ext>
            </a:extLst>
          </p:cNvPr>
          <p:cNvSpPr txBox="1"/>
          <p:nvPr/>
        </p:nvSpPr>
        <p:spPr>
          <a:xfrm>
            <a:off x="3644636" y="2557197"/>
            <a:ext cx="47646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What 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can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 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you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 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say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 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about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 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these</a:t>
            </a:r>
            <a:endParaRPr lang="ru-RU" sz="3600" b="1" i="1" dirty="0" err="1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 </a:t>
            </a:r>
            <a:r>
              <a:rPr lang="ru-RU" sz="3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activities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Cambria"/>
                <a:cs typeface="Roboto"/>
              </a:rPr>
              <a:t>?</a:t>
            </a:r>
            <a:endParaRPr lang="ru-RU" sz="3600" b="1" i="1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1191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327" y="1371606"/>
            <a:ext cx="100029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8F6B"/>
                </a:solidFill>
              </a:rPr>
              <a:t>Zero Conditional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We use the </a:t>
            </a:r>
            <a:r>
              <a:rPr lang="en-US" sz="3200" u="sng" dirty="0"/>
              <a:t>Zero Conditional </a:t>
            </a:r>
            <a:r>
              <a:rPr lang="en-US" sz="3200" dirty="0"/>
              <a:t>to describe rules, and situations where one even always follows the other and the laws of nature.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The pattern is: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40319"/>
              </p:ext>
            </p:extLst>
          </p:nvPr>
        </p:nvGraphicFramePr>
        <p:xfrm>
          <a:off x="1897811" y="4054415"/>
          <a:ext cx="9097575" cy="18378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185415">
                  <a:extLst>
                    <a:ext uri="{9D8B030D-6E8A-4147-A177-3AD203B41FA5}">
                      <a16:colId xmlns:a16="http://schemas.microsoft.com/office/drawing/2014/main" val="2087451367"/>
                    </a:ext>
                  </a:extLst>
                </a:gridCol>
                <a:gridCol w="3912160">
                  <a:extLst>
                    <a:ext uri="{9D8B030D-6E8A-4147-A177-3AD203B41FA5}">
                      <a16:colId xmlns:a16="http://schemas.microsoft.com/office/drawing/2014/main" val="1504953301"/>
                    </a:ext>
                  </a:extLst>
                </a:gridCol>
              </a:tblGrid>
              <a:tr h="91890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sng" dirty="0"/>
                        <a:t>If</a:t>
                      </a:r>
                      <a:r>
                        <a:rPr lang="en-US" sz="2400" b="1" u="sng" dirty="0"/>
                        <a:t> clause</a:t>
                      </a:r>
                      <a:endParaRPr lang="ru-RU" sz="2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/>
                        <a:t>Main clause</a:t>
                      </a:r>
                      <a:endParaRPr lang="ru-RU" sz="24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5332392"/>
                  </a:ext>
                </a:extLst>
              </a:tr>
              <a:tr h="91890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If</a:t>
                      </a:r>
                      <a:r>
                        <a:rPr lang="en-US" sz="2400" b="1" dirty="0"/>
                        <a:t> + Present Simple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Present Simple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2882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46221" y="290945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CONDITIONALS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42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014" y="1369971"/>
            <a:ext cx="10002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8F6B"/>
                </a:solidFill>
              </a:rPr>
              <a:t>First Conditional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We use the </a:t>
            </a:r>
            <a:r>
              <a:rPr lang="en-US" sz="3200" u="sng" dirty="0"/>
              <a:t>First Conditional </a:t>
            </a:r>
            <a:r>
              <a:rPr lang="en-US" sz="3200" dirty="0"/>
              <a:t>to talk about possible future events which depend on the other future events.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The pattern is: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36803"/>
              </p:ext>
            </p:extLst>
          </p:nvPr>
        </p:nvGraphicFramePr>
        <p:xfrm>
          <a:off x="2084716" y="4356339"/>
          <a:ext cx="9008578" cy="18419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17561">
                  <a:extLst>
                    <a:ext uri="{9D8B030D-6E8A-4147-A177-3AD203B41FA5}">
                      <a16:colId xmlns:a16="http://schemas.microsoft.com/office/drawing/2014/main" val="2087451367"/>
                    </a:ext>
                  </a:extLst>
                </a:gridCol>
                <a:gridCol w="5191017">
                  <a:extLst>
                    <a:ext uri="{9D8B030D-6E8A-4147-A177-3AD203B41FA5}">
                      <a16:colId xmlns:a16="http://schemas.microsoft.com/office/drawing/2014/main" val="1504953301"/>
                    </a:ext>
                  </a:extLst>
                </a:gridCol>
              </a:tblGrid>
              <a:tr h="660308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sng" dirty="0"/>
                        <a:t>If</a:t>
                      </a:r>
                      <a:r>
                        <a:rPr lang="en-US" sz="2400" b="1" u="sng" dirty="0"/>
                        <a:t> clause</a:t>
                      </a:r>
                      <a:endParaRPr lang="ru-RU" sz="2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/>
                        <a:t>Main clause</a:t>
                      </a:r>
                      <a:endParaRPr lang="ru-RU" sz="24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5332392"/>
                  </a:ext>
                </a:extLst>
              </a:tr>
              <a:tr h="1181606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If</a:t>
                      </a:r>
                      <a:r>
                        <a:rPr lang="en-US" sz="2400" b="1" dirty="0"/>
                        <a:t> + Present Simple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Will / won’t </a:t>
                      </a:r>
                      <a:r>
                        <a:rPr lang="en-US" sz="2400" b="1" dirty="0"/>
                        <a:t>+ infinitive without </a:t>
                      </a:r>
                      <a:r>
                        <a:rPr lang="en-US" sz="2400" b="1" i="1" dirty="0"/>
                        <a:t>to</a:t>
                      </a:r>
                      <a:endParaRPr lang="ru-RU" sz="2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2882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01640" y="290945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CONDITIONALS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21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037" y="1219203"/>
            <a:ext cx="100029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8F6B"/>
                </a:solidFill>
              </a:rPr>
              <a:t>Second Conditional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We use the </a:t>
            </a:r>
            <a:r>
              <a:rPr lang="en-US" sz="3200" u="sng" dirty="0"/>
              <a:t>Second Conditional:</a:t>
            </a:r>
          </a:p>
          <a:p>
            <a:pPr marL="457200" indent="-457200">
              <a:buAutoNum type="arabicPeriod"/>
            </a:pPr>
            <a:r>
              <a:rPr lang="en-US" sz="3200" dirty="0"/>
              <a:t>to talk about imagined, impossible or unlikely events in the future.</a:t>
            </a:r>
          </a:p>
          <a:p>
            <a:pPr marL="457200" indent="-457200">
              <a:buAutoNum type="arabicPeriod"/>
            </a:pPr>
            <a:r>
              <a:rPr lang="en-US" sz="3200" dirty="0"/>
              <a:t>to talk about impossible or unreal present situations.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The pattern is: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70059"/>
              </p:ext>
            </p:extLst>
          </p:nvPr>
        </p:nvGraphicFramePr>
        <p:xfrm>
          <a:off x="2184398" y="5014355"/>
          <a:ext cx="8841415" cy="151551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34276">
                  <a:extLst>
                    <a:ext uri="{9D8B030D-6E8A-4147-A177-3AD203B41FA5}">
                      <a16:colId xmlns:a16="http://schemas.microsoft.com/office/drawing/2014/main" val="2087451367"/>
                    </a:ext>
                  </a:extLst>
                </a:gridCol>
                <a:gridCol w="6207139">
                  <a:extLst>
                    <a:ext uri="{9D8B030D-6E8A-4147-A177-3AD203B41FA5}">
                      <a16:colId xmlns:a16="http://schemas.microsoft.com/office/drawing/2014/main" val="1504953301"/>
                    </a:ext>
                  </a:extLst>
                </a:gridCol>
              </a:tblGrid>
              <a:tr h="54329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sng" dirty="0"/>
                        <a:t>If</a:t>
                      </a:r>
                      <a:r>
                        <a:rPr lang="en-US" sz="2400" b="1" u="sng" dirty="0"/>
                        <a:t> clause</a:t>
                      </a:r>
                      <a:endParaRPr lang="ru-RU" sz="2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/>
                        <a:t>Main clause</a:t>
                      </a:r>
                      <a:endParaRPr lang="ru-RU" sz="24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5332392"/>
                  </a:ext>
                </a:extLst>
              </a:tr>
              <a:tr h="972214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If</a:t>
                      </a:r>
                      <a:r>
                        <a:rPr lang="en-US" sz="2400" b="1" dirty="0"/>
                        <a:t> + Past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Would / Could / Might </a:t>
                      </a:r>
                      <a:r>
                        <a:rPr lang="en-US" sz="2400" b="1" dirty="0"/>
                        <a:t>+ infinitive without </a:t>
                      </a:r>
                      <a:r>
                        <a:rPr lang="en-US" sz="2400" b="1" i="1" dirty="0"/>
                        <a:t>to</a:t>
                      </a:r>
                      <a:endParaRPr lang="ru-RU" sz="2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2882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8512" y="290945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CONDITIONALS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051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7267" y="89662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EXCERCISE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389" y="645690"/>
            <a:ext cx="12080040" cy="66736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/>
              <a:t>Put the verbs in brackets into the correct tense. What type of conditional is each?</a:t>
            </a:r>
            <a:endParaRPr lang="ru-RU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/>
              <a:t>If you …………………… </a:t>
            </a:r>
            <a:r>
              <a:rPr lang="en-US" sz="2400" b="1" dirty="0">
                <a:solidFill>
                  <a:srgbClr val="C00000"/>
                </a:solidFill>
              </a:rPr>
              <a:t>(do) </a:t>
            </a:r>
            <a:r>
              <a:rPr lang="en-US" sz="2400" dirty="0"/>
              <a:t>more exercise, you would feel better.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/>
              <a:t>If it stopped raining, we ……………………. </a:t>
            </a:r>
            <a:r>
              <a:rPr lang="en-US" sz="2400" b="1" dirty="0">
                <a:solidFill>
                  <a:srgbClr val="C00000"/>
                </a:solidFill>
              </a:rPr>
              <a:t>(go) </a:t>
            </a:r>
            <a:r>
              <a:rPr lang="en-US" sz="2400" dirty="0"/>
              <a:t>for a walk.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/>
              <a:t>If I were you, I ……………………. </a:t>
            </a:r>
            <a:r>
              <a:rPr lang="en-US" sz="2400" b="1" dirty="0">
                <a:solidFill>
                  <a:srgbClr val="C00000"/>
                </a:solidFill>
              </a:rPr>
              <a:t>(not go) </a:t>
            </a:r>
            <a:r>
              <a:rPr lang="en-US" sz="2400" dirty="0"/>
              <a:t>hiking in such bad weather.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/>
              <a:t>If Matt ………………….</a:t>
            </a:r>
            <a:r>
              <a:rPr lang="en-US" sz="2400" b="1" dirty="0">
                <a:solidFill>
                  <a:srgbClr val="C00000"/>
                </a:solidFill>
              </a:rPr>
              <a:t> (go) </a:t>
            </a:r>
            <a:r>
              <a:rPr lang="en-US" sz="2400" dirty="0"/>
              <a:t>hiking in the rain, he ……………………. </a:t>
            </a:r>
            <a:r>
              <a:rPr lang="en-US" sz="2400" b="1" dirty="0">
                <a:solidFill>
                  <a:srgbClr val="C00000"/>
                </a:solidFill>
              </a:rPr>
              <a:t>(get) </a:t>
            </a:r>
            <a:r>
              <a:rPr lang="en-US" sz="2400" dirty="0"/>
              <a:t>ill.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/>
              <a:t>If we …………</a:t>
            </a:r>
            <a:r>
              <a:rPr lang="en-US" sz="2400" b="1" dirty="0">
                <a:solidFill>
                  <a:srgbClr val="C00000"/>
                </a:solidFill>
              </a:rPr>
              <a:t>(have) </a:t>
            </a:r>
            <a:r>
              <a:rPr lang="en-US" sz="2400" dirty="0"/>
              <a:t>a villa in the UK, we ………… </a:t>
            </a:r>
            <a:r>
              <a:rPr lang="en-US" sz="2400" b="1" dirty="0">
                <a:solidFill>
                  <a:srgbClr val="C00000"/>
                </a:solidFill>
              </a:rPr>
              <a:t>(spend) </a:t>
            </a:r>
            <a:r>
              <a:rPr lang="en-US" sz="2400" dirty="0"/>
              <a:t>our holidays there. 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Rockwell"/>
              </a:rPr>
              <a:t>If the weather …...........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(not get)</a:t>
            </a:r>
            <a:r>
              <a:rPr lang="en-US" sz="2400" dirty="0">
                <a:latin typeface="Rockwell"/>
              </a:rPr>
              <a:t> better, we …........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(not go)</a:t>
            </a:r>
            <a:r>
              <a:rPr lang="en-US" sz="2400" dirty="0">
                <a:latin typeface="Rockwell"/>
              </a:rPr>
              <a:t> to the beach.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Rockwell"/>
              </a:rPr>
              <a:t>If you …...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(not wear)</a:t>
            </a:r>
            <a:r>
              <a:rPr lang="en-US" sz="2400" dirty="0">
                <a:latin typeface="Rockwell"/>
              </a:rPr>
              <a:t> protective clothing when wok racing, you …..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(get)</a:t>
            </a:r>
            <a:r>
              <a:rPr lang="en-US" sz="2400" dirty="0">
                <a:latin typeface="Rockwell"/>
              </a:rPr>
              <a:t> hurt.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Rockwell"/>
              </a:rPr>
              <a:t>You …...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(have)</a:t>
            </a:r>
            <a:r>
              <a:rPr lang="en-US" sz="2400" dirty="0">
                <a:latin typeface="Rockwell"/>
              </a:rPr>
              <a:t> better control of your river bug if you …..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(use)</a:t>
            </a:r>
            <a:r>
              <a:rPr lang="en-US" sz="2400" dirty="0">
                <a:latin typeface="Rockwell"/>
              </a:rPr>
              <a:t> webbed gloves and flippers.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Rockwell"/>
              </a:rPr>
              <a:t>If you …...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(like) </a:t>
            </a:r>
            <a:r>
              <a:rPr lang="en-US" sz="2400" dirty="0">
                <a:latin typeface="Rockwell"/>
              </a:rPr>
              <a:t>extreme sports, you …... </a:t>
            </a:r>
            <a:r>
              <a:rPr lang="en-US" sz="2400" b="1" dirty="0">
                <a:solidFill>
                  <a:srgbClr val="C00000"/>
                </a:solidFill>
                <a:latin typeface="Rockwell"/>
              </a:rPr>
              <a:t>(love)</a:t>
            </a:r>
            <a:r>
              <a:rPr lang="en-US" sz="2400" dirty="0">
                <a:latin typeface="Rockwell"/>
              </a:rPr>
              <a:t> ice climbing.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endParaRPr lang="en-US" sz="2400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0383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26EB430-790D-9F82-694B-EC4E20FD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1" y="2291471"/>
            <a:ext cx="5801982" cy="4253541"/>
          </a:xfrm>
          <a:prstGeom prst="rect">
            <a:avLst/>
          </a:prstGeom>
        </p:spPr>
      </p:pic>
      <p:pic>
        <p:nvPicPr>
          <p:cNvPr id="3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C49F57D-ED1A-EC07-FD65-EF790382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9" y="198967"/>
            <a:ext cx="5591713" cy="42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1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канцтовары, пишущий прибор, ручка&#10;&#10;Автоматически созданное описание">
            <a:extLst>
              <a:ext uri="{FF2B5EF4-FFF2-40B4-BE49-F238E27FC236}">
                <a16:creationId xmlns:a16="http://schemas.microsoft.com/office/drawing/2014/main" id="{17C216F9-8C50-9D67-970D-B65F5035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938" y="1259194"/>
            <a:ext cx="7269870" cy="4081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9F362-321F-9F8B-CEFC-30E455F05634}"/>
              </a:ext>
            </a:extLst>
          </p:cNvPr>
          <p:cNvSpPr txBox="1"/>
          <p:nvPr/>
        </p:nvSpPr>
        <p:spPr>
          <a:xfrm>
            <a:off x="404975" y="316702"/>
            <a:ext cx="3982648" cy="53614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cap="all" dirty="0">
                <a:latin typeface="Rockwell"/>
                <a:ea typeface="Cambria"/>
              </a:rPr>
              <a:t>H/W</a:t>
            </a:r>
            <a:endParaRPr lang="en-US" sz="2800" b="1" i="1">
              <a:latin typeface="Rockwell"/>
              <a:ea typeface="+mn-lt"/>
              <a:cs typeface="+mn-lt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cap="all" dirty="0">
                <a:latin typeface="Rockwell"/>
                <a:ea typeface="Cambria"/>
              </a:rPr>
              <a:t>SB EX. 3 P. 55</a:t>
            </a:r>
            <a:endParaRPr lang="en-US" sz="2800" b="1" i="1">
              <a:latin typeface="Rockwell"/>
              <a:ea typeface="+mn-lt"/>
              <a:cs typeface="+mn-lt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Rockwell" panose="02060603020205020403"/>
                <a:ea typeface="Cambria"/>
              </a:rPr>
              <a:t>Read advert B 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Rockwell" panose="02060603020205020403"/>
                <a:ea typeface="Cambria"/>
              </a:rPr>
              <a:t>and </a:t>
            </a:r>
            <a:endParaRPr lang="en-US" dirty="0">
              <a:latin typeface="Rockwell" panose="02060603020205020403"/>
              <a:ea typeface="Cambria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Rockwell" panose="02060603020205020403"/>
                <a:ea typeface="Cambria"/>
              </a:rPr>
              <a:t>write a semi-formal email</a:t>
            </a:r>
            <a:endParaRPr lang="en-US"/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Rockwell" panose="02060603020205020403"/>
                <a:ea typeface="Cambria"/>
              </a:rPr>
              <a:t>asking for more information.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Rockwell" panose="02060603020205020403"/>
                <a:ea typeface="Cambria"/>
              </a:rPr>
              <a:t>Follow the plan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b="1" i="1" cap="all" dirty="0">
              <a:latin typeface="Rockwell Condensed"/>
              <a:ea typeface="Cambria"/>
            </a:endParaRPr>
          </a:p>
          <a:p>
            <a:endParaRPr lang="ru-RU" dirty="0"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204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96335"/>
            <a:ext cx="5655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https://www.themanual.com/travel/unique-winter-adventure-sports/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http://www.soccerteam.at/news/434-wok-charity-race-18-bringt-eur-3-500-00-fuer-den-help-for-kids-spendenfond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377765" y="4304989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WOK RACING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" y="272098"/>
            <a:ext cx="6550787" cy="3684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8" y="3240431"/>
            <a:ext cx="6383254" cy="28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96335"/>
            <a:ext cx="3421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https://rafting.co.uk/river-bugging-scotland/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https://www.insiders-scotland-guide.com/White-Water-Rafting.html</a:t>
            </a:r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78300" y="4256736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RIVER BUGGING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20400"/>
          <a:stretch/>
        </p:blipFill>
        <p:spPr>
          <a:xfrm>
            <a:off x="410239" y="349308"/>
            <a:ext cx="6697143" cy="31836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8" y="597339"/>
            <a:ext cx="4518850" cy="60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4211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https://www.themanual.com/travel/volcano-boarding-cerra-negro-leon-nicaragua/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http://www.surfranchresorts.com/2016/05/6-things-to-experience-in-Nicaragua.html</a:t>
            </a:r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485778" y="4326009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VOLCANO SURFING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/>
          <a:stretch/>
        </p:blipFill>
        <p:spPr>
          <a:xfrm>
            <a:off x="5957454" y="2204568"/>
            <a:ext cx="6040581" cy="3873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/>
          <a:stretch/>
        </p:blipFill>
        <p:spPr>
          <a:xfrm>
            <a:off x="252826" y="261366"/>
            <a:ext cx="6336606" cy="37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2598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http://powersports.honda.com/racing/atv.aspx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https://www.pinterest.ru/pin/47639708533872130/</a:t>
            </a:r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273030" y="4324900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QUAD RACING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r="-1"/>
          <a:stretch/>
        </p:blipFill>
        <p:spPr>
          <a:xfrm>
            <a:off x="346364" y="199926"/>
            <a:ext cx="5805951" cy="3831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95" y="1690255"/>
            <a:ext cx="5658388" cy="43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4084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http://adventuresportsnepal.com/package/bungee-jump-in-pokhara/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https://www.pureafricaexperiences.com/destinations/bungee-jump-victoria-falls/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439285" y="4227918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BUNGEE JUMPING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0" y="2239790"/>
            <a:ext cx="5301673" cy="3976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36"/>
          <a:stretch/>
        </p:blipFill>
        <p:spPr>
          <a:xfrm>
            <a:off x="460818" y="316959"/>
            <a:ext cx="5677815" cy="33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4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3650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http://extreme-expedition.com/tours/ice-climbing/</a:t>
            </a:r>
            <a:endParaRPr lang="en-US" sz="800" dirty="0"/>
          </a:p>
          <a:p>
            <a:r>
              <a:rPr lang="en-US" sz="800" dirty="0">
                <a:hlinkClick r:id="rId3"/>
              </a:rPr>
              <a:t>https://303magazine.com/2017/03/ice-climbing-season-ending-reasons/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439285" y="4227918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ICE CLIMBING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3"/>
          <a:stretch/>
        </p:blipFill>
        <p:spPr>
          <a:xfrm>
            <a:off x="371446" y="345326"/>
            <a:ext cx="5257787" cy="3547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53" y="2390687"/>
            <a:ext cx="6254965" cy="37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3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2" y="6410190"/>
            <a:ext cx="4886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hlinkClick r:id="rId2"/>
              </a:rPr>
              <a:t>https://www.skymonster.com/products/kitesurfing-lessons-2-days-voucher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en-US" sz="800" dirty="0">
                <a:hlinkClick r:id="rId3"/>
              </a:rPr>
              <a:t>https://mpora.com/windsurfing-kitesurfing/kitesurfing-equipment-beginners-guide-essential-gear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-356160" y="4851290"/>
            <a:ext cx="676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KITE SURFING</a:t>
            </a:r>
            <a:endParaRPr lang="ru-RU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0" y="311974"/>
            <a:ext cx="4348856" cy="43488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23" y="1413163"/>
            <a:ext cx="6506336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4307</TotalTime>
  <Words>889</Words>
  <Application>Microsoft Office PowerPoint</Application>
  <PresentationFormat>Широкоэкранный</PresentationFormat>
  <Paragraphs>254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Cambria</vt:lpstr>
      <vt:lpstr>Roboto</vt:lpstr>
      <vt:lpstr>Rockwell</vt:lpstr>
      <vt:lpstr>Rockwell Condensed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Have you tried any of these sports?  Which ones do you want to try? Why? Use the ideas in the list and any of your own ideas to tell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Fill in:</vt:lpstr>
      <vt:lpstr>Extremely       weird!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sports</dc:title>
  <dc:creator>Anna</dc:creator>
  <cp:lastModifiedBy>Учитель</cp:lastModifiedBy>
  <cp:revision>747</cp:revision>
  <dcterms:created xsi:type="dcterms:W3CDTF">2018-11-21T17:06:39Z</dcterms:created>
  <dcterms:modified xsi:type="dcterms:W3CDTF">2025-06-02T13:32:16Z</dcterms:modified>
</cp:coreProperties>
</file>