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5143500" type="screen16x9"/>
  <p:notesSz cx="6858000" cy="9144000"/>
  <p:embeddedFontLs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Montserrat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4928abc3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4928abc3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4928abc3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4928abc3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4928abc3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e4928abc3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4928abc3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4928abc3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4928abc3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4928abc3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4928abc3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4928abc3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4928abc3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4928abc3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4928abc3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4928abc3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4928abc3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4928abc3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4928abc3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4928abc3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928abc3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4928abc3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4928abc3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4928abc3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4928abc3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4928abc3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4928abc3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4928abc3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4928abc3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4928abc3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249301" y="345601"/>
            <a:ext cx="6777600" cy="45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691675"/>
            <a:ext cx="8520600" cy="13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Математика 5 класс 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Тема: Ряд натуральных чисел 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55;p13"/>
          <p:cNvSpPr txBox="1">
            <a:spLocks/>
          </p:cNvSpPr>
          <p:nvPr/>
        </p:nvSpPr>
        <p:spPr>
          <a:xfrm>
            <a:off x="5067760" y="4131325"/>
            <a:ext cx="3910988" cy="8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Учитель математики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МБОУ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Кемской СОШ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  <a:tabLst/>
              <a:defRPr/>
            </a:pPr>
            <a:r>
              <a:rPr lang="ru-RU" sz="1600" b="1" baseline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Грошева</a:t>
            </a:r>
            <a:r>
              <a:rPr lang="ru-RU" sz="16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Полина Степановна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 idx="4294967295"/>
          </p:nvPr>
        </p:nvSpPr>
        <p:spPr>
          <a:xfrm>
            <a:off x="1446000" y="1608525"/>
            <a:ext cx="6151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СВОЙСТВА НАТУРАЛЬНЫХ ЧИСЕЛ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5" y="2963675"/>
            <a:ext cx="47625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 idx="4294967295"/>
          </p:nvPr>
        </p:nvSpPr>
        <p:spPr>
          <a:xfrm>
            <a:off x="311700" y="391125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Свойства натуральных чисел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64400" y="1212525"/>
            <a:ext cx="8215200" cy="3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Первым числом натурального ряда является число 1, вторым – число 2, третьим – число 3 и т.д.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В натуральном ряду чередуются четные и нечетные числа.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1 – наименьшее натуральное число, которое не имеет предыдущего.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В натуральном ряду за каждым числом следует еще одно число, которое больше предыдущего на единицу.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В натуральном ряду нет последнего числа, он бесконечен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Число 0 меньше любого натурального числа, и оно не входит в натуральный ряд.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7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Из двух натуральных чисел меньшим считается то число, которое в натуральном ряду появляется раньше, и большим то, которое появляется позже.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3958">
            <a:off x="6258250" y="162727"/>
            <a:ext cx="926825" cy="10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11362">
            <a:off x="7440027" y="205717"/>
            <a:ext cx="747999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53619">
            <a:off x="8253050" y="622816"/>
            <a:ext cx="527575" cy="5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001" y="2637525"/>
            <a:ext cx="3600325" cy="21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416475" y="718250"/>
            <a:ext cx="74118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 1.Назовите все натуральные однозначные числа, которые 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А) больше 6; Б) меньше 4; В) больше 4, но меньше 9.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2. Сколько в натуральном ряду 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А) однозначных натуральных чисел?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Б) двузначных натуральных чисел?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В) трехзначных натуральных чисел?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3. Назовите наибольшее и наименьшее?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А) однозначное; Б) двузначное; В) трехзначное; Г) пятизначное.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69750" y="723416"/>
            <a:ext cx="56532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Montserrat"/>
                <a:ea typeface="Montserrat"/>
                <a:cs typeface="Montserrat"/>
                <a:sym typeface="Montserrat"/>
              </a:rPr>
              <a:t>Если а = 91, тогда а - 1 = … 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>
                <a:latin typeface="Montserrat"/>
                <a:ea typeface="Montserrat"/>
                <a:cs typeface="Montserrat"/>
                <a:sym typeface="Montserrat"/>
              </a:rPr>
              <a:t>Если с = 100, тогда с + 1= … 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2783475" y="2571750"/>
            <a:ext cx="45873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i="1">
                <a:latin typeface="Montserrat"/>
                <a:ea typeface="Montserrat"/>
                <a:cs typeface="Montserrat"/>
                <a:sym typeface="Montserrat"/>
              </a:rPr>
              <a:t>заполните магический квадрат: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300" y="3128213"/>
            <a:ext cx="22479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/>
          <p:nvPr/>
        </p:nvSpPr>
        <p:spPr>
          <a:xfrm>
            <a:off x="1773219" y="2790237"/>
            <a:ext cx="2653050" cy="1791250"/>
          </a:xfrm>
          <a:custGeom>
            <a:avLst/>
            <a:gdLst/>
            <a:ahLst/>
            <a:cxnLst/>
            <a:rect l="l" t="t" r="r" b="b"/>
            <a:pathLst>
              <a:path w="106122" h="71650" extrusionOk="0">
                <a:moveTo>
                  <a:pt x="70137" y="804"/>
                </a:moveTo>
                <a:cubicBezTo>
                  <a:pt x="58012" y="804"/>
                  <a:pt x="45765" y="-910"/>
                  <a:pt x="33761" y="804"/>
                </a:cubicBezTo>
                <a:cubicBezTo>
                  <a:pt x="17499" y="3126"/>
                  <a:pt x="-3050" y="21144"/>
                  <a:pt x="514" y="37180"/>
                </a:cubicBezTo>
                <a:cubicBezTo>
                  <a:pt x="3589" y="51015"/>
                  <a:pt x="25001" y="62628"/>
                  <a:pt x="38063" y="57128"/>
                </a:cubicBezTo>
                <a:cubicBezTo>
                  <a:pt x="43923" y="54661"/>
                  <a:pt x="49290" y="46263"/>
                  <a:pt x="47059" y="40309"/>
                </a:cubicBezTo>
                <a:cubicBezTo>
                  <a:pt x="46359" y="38441"/>
                  <a:pt x="43056" y="38425"/>
                  <a:pt x="41192" y="39135"/>
                </a:cubicBezTo>
                <a:cubicBezTo>
                  <a:pt x="35919" y="41144"/>
                  <a:pt x="30674" y="46417"/>
                  <a:pt x="30240" y="52043"/>
                </a:cubicBezTo>
                <a:cubicBezTo>
                  <a:pt x="29704" y="59002"/>
                  <a:pt x="35057" y="67169"/>
                  <a:pt x="41583" y="69644"/>
                </a:cubicBezTo>
                <a:cubicBezTo>
                  <a:pt x="53669" y="74228"/>
                  <a:pt x="68709" y="70220"/>
                  <a:pt x="79915" y="63777"/>
                </a:cubicBezTo>
                <a:cubicBezTo>
                  <a:pt x="90466" y="57710"/>
                  <a:pt x="97510" y="46954"/>
                  <a:pt x="106122" y="3835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sp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675" y="287625"/>
            <a:ext cx="3709299" cy="211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ctrTitle" idx="4294967295"/>
          </p:nvPr>
        </p:nvSpPr>
        <p:spPr>
          <a:xfrm>
            <a:off x="269500" y="459600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ИМЕНОВАННЫЕ ЧИСЛА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4294967295"/>
          </p:nvPr>
        </p:nvSpPr>
        <p:spPr>
          <a:xfrm>
            <a:off x="419275" y="1163700"/>
            <a:ext cx="8049000" cy="24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Если считать отдельные предметы, группы предметов, части предметов, то при этом используют единицы счета с наименованием того, что считают, </a:t>
            </a:r>
            <a:r>
              <a:rPr lang="ru" sz="1500" i="1" u="sng">
                <a:latin typeface="Montserrat"/>
                <a:ea typeface="Montserrat"/>
                <a:cs typeface="Montserrat"/>
                <a:sym typeface="Montserrat"/>
              </a:rPr>
              <a:t>например:</a:t>
            </a: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 половина, штука, пара, десяток, килограмм, метр и т.д.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При счете людей говорят «человек», «лицо». Записи «7 кг», «1 пара», «5 половин», «25 человек» называют именованными числами.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100" y="3084600"/>
            <a:ext cx="1729999" cy="17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50" y="3647100"/>
            <a:ext cx="3179823" cy="8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320" y="2886574"/>
            <a:ext cx="2262451" cy="225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ctrTitle" idx="4294967295"/>
          </p:nvPr>
        </p:nvSpPr>
        <p:spPr>
          <a:xfrm>
            <a:off x="311700" y="400925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Этап VII. Контроль и самоконтроль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25" y="1026750"/>
            <a:ext cx="7550201" cy="36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ctrTitle" idx="4294967295"/>
          </p:nvPr>
        </p:nvSpPr>
        <p:spPr>
          <a:xfrm>
            <a:off x="311700" y="635600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Этап VIII. Рефлексия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4294967295"/>
          </p:nvPr>
        </p:nvSpPr>
        <p:spPr>
          <a:xfrm>
            <a:off x="311700" y="1981250"/>
            <a:ext cx="3853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>
                <a:latin typeface="Montserrat"/>
                <a:ea typeface="Montserrat"/>
                <a:cs typeface="Montserrat"/>
                <a:sym typeface="Montserrat"/>
              </a:rPr>
              <a:t>Что нового ты узнал на уроке?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4294967295"/>
          </p:nvPr>
        </p:nvSpPr>
        <p:spPr>
          <a:xfrm>
            <a:off x="2449150" y="2691025"/>
            <a:ext cx="3853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>
                <a:latin typeface="Montserrat"/>
                <a:ea typeface="Montserrat"/>
                <a:cs typeface="Montserrat"/>
                <a:sym typeface="Montserrat"/>
              </a:rPr>
              <a:t>Что научился делать? 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4294967295"/>
          </p:nvPr>
        </p:nvSpPr>
        <p:spPr>
          <a:xfrm>
            <a:off x="4488825" y="1269100"/>
            <a:ext cx="39696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>
                <a:latin typeface="Montserrat"/>
                <a:ea typeface="Montserrat"/>
                <a:cs typeface="Montserrat"/>
                <a:sym typeface="Montserrat"/>
              </a:rPr>
              <a:t>Можешь ли ты привести пример и контрпример натурального числа?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t="26292" b="21239"/>
          <a:stretch/>
        </p:blipFill>
        <p:spPr>
          <a:xfrm>
            <a:off x="1748099" y="3371400"/>
            <a:ext cx="5647800" cy="15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/>
          <p:nvPr/>
        </p:nvSpPr>
        <p:spPr>
          <a:xfrm>
            <a:off x="729477" y="2532625"/>
            <a:ext cx="1020850" cy="1246325"/>
          </a:xfrm>
          <a:custGeom>
            <a:avLst/>
            <a:gdLst/>
            <a:ahLst/>
            <a:cxnLst/>
            <a:rect l="l" t="t" r="r" b="b"/>
            <a:pathLst>
              <a:path w="40834" h="49853" extrusionOk="0">
                <a:moveTo>
                  <a:pt x="40835" y="47328"/>
                </a:moveTo>
                <a:cubicBezTo>
                  <a:pt x="32747" y="47328"/>
                  <a:pt x="20912" y="46324"/>
                  <a:pt x="18149" y="38723"/>
                </a:cubicBezTo>
                <a:cubicBezTo>
                  <a:pt x="17347" y="36517"/>
                  <a:pt x="15858" y="32192"/>
                  <a:pt x="18149" y="31683"/>
                </a:cubicBezTo>
                <a:cubicBezTo>
                  <a:pt x="23905" y="30404"/>
                  <a:pt x="28681" y="45469"/>
                  <a:pt x="23625" y="48502"/>
                </a:cubicBezTo>
                <a:cubicBezTo>
                  <a:pt x="16857" y="52563"/>
                  <a:pt x="5252" y="46565"/>
                  <a:pt x="1721" y="39506"/>
                </a:cubicBezTo>
                <a:cubicBezTo>
                  <a:pt x="-5072" y="25924"/>
                  <a:pt x="10832" y="6805"/>
                  <a:pt x="2440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83" name="Google Shape;183;p31"/>
          <p:cNvSpPr/>
          <p:nvPr/>
        </p:nvSpPr>
        <p:spPr>
          <a:xfrm>
            <a:off x="7167650" y="2180600"/>
            <a:ext cx="1216150" cy="2082825"/>
          </a:xfrm>
          <a:custGeom>
            <a:avLst/>
            <a:gdLst/>
            <a:ahLst/>
            <a:cxnLst/>
            <a:rect l="l" t="t" r="r" b="b"/>
            <a:pathLst>
              <a:path w="48646" h="83313" extrusionOk="0">
                <a:moveTo>
                  <a:pt x="0" y="83313"/>
                </a:moveTo>
                <a:cubicBezTo>
                  <a:pt x="12527" y="81921"/>
                  <a:pt x="27012" y="71842"/>
                  <a:pt x="29336" y="59454"/>
                </a:cubicBezTo>
                <a:cubicBezTo>
                  <a:pt x="30646" y="52471"/>
                  <a:pt x="20410" y="39370"/>
                  <a:pt x="14863" y="43808"/>
                </a:cubicBezTo>
                <a:cubicBezTo>
                  <a:pt x="11836" y="46230"/>
                  <a:pt x="15451" y="52766"/>
                  <a:pt x="18775" y="54760"/>
                </a:cubicBezTo>
                <a:cubicBezTo>
                  <a:pt x="27319" y="59886"/>
                  <a:pt x="47509" y="61545"/>
                  <a:pt x="48502" y="51631"/>
                </a:cubicBezTo>
                <a:cubicBezTo>
                  <a:pt x="49532" y="41356"/>
                  <a:pt x="43365" y="30269"/>
                  <a:pt x="35594" y="23469"/>
                </a:cubicBezTo>
                <a:cubicBezTo>
                  <a:pt x="25224" y="14395"/>
                  <a:pt x="11302" y="9750"/>
                  <a:pt x="156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311700" y="2009450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УСТНЫЙ СЧЁТ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579900" y="2682775"/>
            <a:ext cx="52524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latin typeface="Montserrat"/>
                <a:ea typeface="Montserrat"/>
                <a:cs typeface="Montserrat"/>
                <a:sym typeface="Montserrat"/>
              </a:rPr>
              <a:t>Тренажер. С.4. (Жохов)</a:t>
            </a:r>
            <a:endParaRPr sz="17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5" y="594463"/>
            <a:ext cx="4793426" cy="39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5456425" y="2826000"/>
            <a:ext cx="3246450" cy="1819600"/>
          </a:xfrm>
          <a:custGeom>
            <a:avLst/>
            <a:gdLst/>
            <a:ahLst/>
            <a:cxnLst/>
            <a:rect l="l" t="t" r="r" b="b"/>
            <a:pathLst>
              <a:path w="129858" h="72784" extrusionOk="0">
                <a:moveTo>
                  <a:pt x="0" y="0"/>
                </a:moveTo>
                <a:cubicBezTo>
                  <a:pt x="0" y="21585"/>
                  <a:pt x="20477" y="43594"/>
                  <a:pt x="41069" y="50066"/>
                </a:cubicBezTo>
                <a:cubicBezTo>
                  <a:pt x="45796" y="51552"/>
                  <a:pt x="51811" y="52815"/>
                  <a:pt x="55933" y="50066"/>
                </a:cubicBezTo>
                <a:cubicBezTo>
                  <a:pt x="59096" y="47957"/>
                  <a:pt x="60635" y="40135"/>
                  <a:pt x="57106" y="38723"/>
                </a:cubicBezTo>
                <a:cubicBezTo>
                  <a:pt x="52512" y="36886"/>
                  <a:pt x="46686" y="40088"/>
                  <a:pt x="43025" y="43416"/>
                </a:cubicBezTo>
                <a:cubicBezTo>
                  <a:pt x="37442" y="48491"/>
                  <a:pt x="41601" y="60376"/>
                  <a:pt x="46936" y="65711"/>
                </a:cubicBezTo>
                <a:cubicBezTo>
                  <a:pt x="54496" y="73271"/>
                  <a:pt x="67537" y="72752"/>
                  <a:pt x="78228" y="72752"/>
                </a:cubicBezTo>
                <a:cubicBezTo>
                  <a:pt x="95564" y="72752"/>
                  <a:pt x="112758" y="69343"/>
                  <a:pt x="129858" y="66494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ctrTitle" idx="4294967295"/>
          </p:nvPr>
        </p:nvSpPr>
        <p:spPr>
          <a:xfrm>
            <a:off x="333734" y="572954"/>
            <a:ext cx="5310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Домашнее задание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256615" y="1330422"/>
            <a:ext cx="4802400" cy="23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latin typeface="Montserrat"/>
                <a:ea typeface="Montserrat"/>
                <a:cs typeface="Montserrat"/>
                <a:sym typeface="Montserrat"/>
              </a:rPr>
              <a:t>§1 прочитать, определение наизусть, составить 2 вопроса по параграфу, записать их в тетрадь. № 5,7,9. </a:t>
            </a:r>
            <a:endParaRPr lang="ru" sz="2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i="1" dirty="0">
                <a:latin typeface="Montserrat"/>
                <a:ea typeface="Montserrat"/>
                <a:cs typeface="Montserrat"/>
                <a:sym typeface="Montserrat"/>
              </a:rPr>
              <a:t>Дополнительное задание: </a:t>
            </a:r>
            <a:r>
              <a:rPr lang="ru" sz="2000" dirty="0">
                <a:latin typeface="Montserrat"/>
                <a:ea typeface="Montserrat"/>
                <a:cs typeface="Montserrat"/>
                <a:sym typeface="Montserrat"/>
              </a:rPr>
              <a:t>подобрать пословицы и поговорки, в которых упоминаются числа.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14074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37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ctrTitle" idx="4294967295"/>
          </p:nvPr>
        </p:nvSpPr>
        <p:spPr>
          <a:xfrm>
            <a:off x="565925" y="2029000"/>
            <a:ext cx="31107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Что такое РЯД?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3250"/>
            <a:ext cx="8839200" cy="14010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595275" y="601325"/>
            <a:ext cx="31107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РЯД 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8" name="Google Shape;98;p20"/>
          <p:cNvCxnSpPr/>
          <p:nvPr/>
        </p:nvCxnSpPr>
        <p:spPr>
          <a:xfrm rot="10800000" flipH="1">
            <a:off x="934350" y="1412825"/>
            <a:ext cx="7275300" cy="9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20"/>
          <p:cNvSpPr txBox="1">
            <a:spLocks noGrp="1"/>
          </p:cNvSpPr>
          <p:nvPr>
            <p:ph type="body" idx="4294967295"/>
          </p:nvPr>
        </p:nvSpPr>
        <p:spPr>
          <a:xfrm>
            <a:off x="1620750" y="1750575"/>
            <a:ext cx="5902500" cy="23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 Ряд — совокупность однородных, похожих предметов, расположенных в одну линию.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688" y="332450"/>
            <a:ext cx="2302025" cy="23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450" y="1290800"/>
            <a:ext cx="3230950" cy="32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ctrTitle" idx="4294967295"/>
          </p:nvPr>
        </p:nvSpPr>
        <p:spPr>
          <a:xfrm>
            <a:off x="878850" y="2928600"/>
            <a:ext cx="41277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Можно ли представить мир без чисел?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body" idx="4294967295"/>
          </p:nvPr>
        </p:nvSpPr>
        <p:spPr>
          <a:xfrm>
            <a:off x="5315750" y="2075225"/>
            <a:ext cx="3484800" cy="19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latin typeface="Montserrat"/>
                <a:ea typeface="Montserrat"/>
                <a:cs typeface="Montserrat"/>
                <a:sym typeface="Montserrat"/>
              </a:rPr>
              <a:t>- одно из основных понятий математики, позволяющее выразить результаты </a:t>
            </a:r>
            <a:r>
              <a:rPr lang="ru" sz="1500" dirty="0" smtClean="0">
                <a:latin typeface="Montserrat"/>
                <a:ea typeface="Montserrat"/>
                <a:cs typeface="Montserrat"/>
                <a:sym typeface="Montserrat"/>
              </a:rPr>
              <a:t>счёта </a:t>
            </a:r>
            <a:r>
              <a:rPr lang="ru" sz="1500" dirty="0">
                <a:latin typeface="Montserrat"/>
                <a:ea typeface="Montserrat"/>
                <a:cs typeface="Montserrat"/>
                <a:sym typeface="Montserrat"/>
              </a:rPr>
              <a:t>или измерения.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ctrTitle" idx="4294967295"/>
          </p:nvPr>
        </p:nvSpPr>
        <p:spPr>
          <a:xfrm>
            <a:off x="5502800" y="1205100"/>
            <a:ext cx="31107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ЧИСЛО</a:t>
            </a:r>
            <a:endParaRPr sz="348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l="11691"/>
          <a:stretch/>
        </p:blipFill>
        <p:spPr>
          <a:xfrm>
            <a:off x="0" y="1381125"/>
            <a:ext cx="531575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 idx="4294967295"/>
          </p:nvPr>
        </p:nvSpPr>
        <p:spPr>
          <a:xfrm>
            <a:off x="1271100" y="425300"/>
            <a:ext cx="6601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Когда появились числа?</a:t>
            </a: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825" y="1246700"/>
            <a:ext cx="508635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0" y="385590"/>
            <a:ext cx="6570238" cy="414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/>
          <p:nvPr/>
        </p:nvSpPr>
        <p:spPr>
          <a:xfrm>
            <a:off x="4155875" y="2503300"/>
            <a:ext cx="1985100" cy="18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4294967295"/>
          </p:nvPr>
        </p:nvSpPr>
        <p:spPr>
          <a:xfrm>
            <a:off x="4197427" y="2307346"/>
            <a:ext cx="4616068" cy="1306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200" b="1" dirty="0" smtClean="0">
                <a:latin typeface="Montserrat"/>
                <a:ea typeface="Montserrat"/>
                <a:cs typeface="Montserrat"/>
                <a:sym typeface="Montserrat"/>
              </a:rPr>
              <a:t>Числа </a:t>
            </a:r>
            <a:r>
              <a:rPr lang="ru" sz="11200" b="1" dirty="0">
                <a:latin typeface="Montserrat"/>
                <a:ea typeface="Montserrat"/>
                <a:cs typeface="Montserrat"/>
                <a:sym typeface="Montserrat"/>
              </a:rPr>
              <a:t>1, 2, 3, 4, 5, 6, 7, 8, 9, 10, 11, 12, 13 и т.д., </a:t>
            </a:r>
            <a:endParaRPr sz="1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200" dirty="0">
                <a:latin typeface="Montserrat"/>
                <a:ea typeface="Montserrat"/>
                <a:cs typeface="Montserrat"/>
                <a:sym typeface="Montserrat"/>
              </a:rPr>
              <a:t>используемые при счете предметов, называют натуральными</a:t>
            </a: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2640200" y="1721000"/>
            <a:ext cx="645300" cy="371700"/>
          </a:xfrm>
          <a:prstGeom prst="ellipse">
            <a:avLst/>
          </a:prstGeom>
          <a:solidFill>
            <a:srgbClr val="FFF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463</Words>
  <PresentationFormat>Экран (16:9)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Verdana</vt:lpstr>
      <vt:lpstr>Montserrat</vt:lpstr>
      <vt:lpstr>Simple Light</vt:lpstr>
      <vt:lpstr>Математика 5 класс  Тема: Ряд натуральных чисел </vt:lpstr>
      <vt:lpstr>УСТНЫЙ СЧЁТ</vt:lpstr>
      <vt:lpstr>Домашнее задание</vt:lpstr>
      <vt:lpstr>Что такое РЯД?</vt:lpstr>
      <vt:lpstr>РЯД </vt:lpstr>
      <vt:lpstr>Можно ли представить мир без чисел?</vt:lpstr>
      <vt:lpstr>ЧИСЛО</vt:lpstr>
      <vt:lpstr>Когда появились числа?</vt:lpstr>
      <vt:lpstr>Слайд 9</vt:lpstr>
      <vt:lpstr>СВОЙСТВА НАТУРАЛЬНЫХ ЧИСЕЛ</vt:lpstr>
      <vt:lpstr>Свойства натуральных чисел</vt:lpstr>
      <vt:lpstr>Слайд 12</vt:lpstr>
      <vt:lpstr>Слайд 13</vt:lpstr>
      <vt:lpstr>ИМЕНОВАННЫЕ ЧИСЛА</vt:lpstr>
      <vt:lpstr>Этап VII. Контроль и самоконтроль</vt:lpstr>
      <vt:lpstr>Этап VIII. 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 класс  Тема: Ряд натуральных чисел </dc:title>
  <cp:lastModifiedBy>Соц.педагог</cp:lastModifiedBy>
  <cp:revision>3</cp:revision>
  <dcterms:modified xsi:type="dcterms:W3CDTF">2024-06-11T07:34:43Z</dcterms:modified>
</cp:coreProperties>
</file>