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5" r:id="rId2"/>
    <p:sldId id="304" r:id="rId3"/>
    <p:sldId id="274" r:id="rId4"/>
    <p:sldId id="276" r:id="rId5"/>
    <p:sldId id="295" r:id="rId6"/>
    <p:sldId id="302" r:id="rId7"/>
    <p:sldId id="298" r:id="rId8"/>
    <p:sldId id="272" r:id="rId9"/>
    <p:sldId id="296" r:id="rId10"/>
    <p:sldId id="294" r:id="rId11"/>
    <p:sldId id="286" r:id="rId12"/>
    <p:sldId id="292" r:id="rId13"/>
    <p:sldId id="284" r:id="rId14"/>
    <p:sldId id="299" r:id="rId15"/>
    <p:sldId id="288" r:id="rId16"/>
    <p:sldId id="290" r:id="rId17"/>
    <p:sldId id="278" r:id="rId18"/>
    <p:sldId id="300" r:id="rId19"/>
    <p:sldId id="301" r:id="rId20"/>
    <p:sldId id="280" r:id="rId21"/>
    <p:sldId id="282" r:id="rId22"/>
    <p:sldId id="30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FF3300"/>
    <a:srgbClr val="99CCFF"/>
    <a:srgbClr val="FF9999"/>
    <a:srgbClr val="6699FF"/>
    <a:srgbClr val="3366FF"/>
    <a:srgbClr val="CCECFF"/>
    <a:srgbClr val="008080"/>
    <a:srgbClr val="0099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813" autoAdjust="0"/>
  </p:normalViewPr>
  <p:slideViewPr>
    <p:cSldViewPr>
      <p:cViewPr varScale="1">
        <p:scale>
          <a:sx n="63" d="100"/>
          <a:sy n="63" d="100"/>
        </p:scale>
        <p:origin x="-21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A8BB5-4489-4DDF-862D-97D8A929CD66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C8F97-6F2A-46DB-917A-C14FDCDFB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4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/ZG8FUUf0Z1g1X0YA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lcanto.ru/06120705.html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5gK0x7f8zE&amp;app=desktop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kolazhizni.ru/culture/articles/67894/%7b%7burl%7d%7d/%7b%7burl%7d%7d?scheme=https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pt-online.org/711783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lcanto.ru/06120705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triptonkosti.ru/5-foto/snegurochka-i-lel-risunok-97-foto.html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hkolnaiapora.ru/kompozitory/edvard-grig.html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inosmi.ru/20150717/229117513.html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zen.ru/a/Xr5K_tVAiHZFIsWG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bangkokbook.ru/foto/zanaves-dlya-teatra.html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8;21.&#1085;&#1072;&#1074;&#1080;&#1075;&#1072;&#1090;&#1086;&#1088;.&#1076;&#1077;&#1090;&#1080;/program/8547-yunyi-istorik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lermontovka-spb.ru/events/7512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uxpert.ru/&#1060;&#1072;&#1081;&#1083;:&#1043;&#1091;&#1089;&#1083;&#1103;&#1088;&#1099;.jpg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atalog.prosv.ru/item/15322-?ysclid=lxdb7bjl1b507219045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ctures.pibig.info/12810-letnee-utro-risunok.html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riptonkosti.ru/3-foto/kto-narisoval-portret-musorgskogo-94-foto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educations.ru/compositions/ruslan-i-ludmila-harakteristika-glavnyh-geroev-poemy-puskina.html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4x4photo.ru/50-foto-vladimirskoj-ikony-bozhiej-materi-otkrytki-s-pozdravleniyami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ermontovka-spb.ru/events/7512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indasil.club/7833-sergej-prokofev-portret.htm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Презентация составлена по</a:t>
            </a:r>
            <a:r>
              <a:rPr lang="ru-RU" baseline="0" dirty="0" smtClean="0"/>
              <a:t> материалам учебника Сергеевой Г.П., Критской Е.Д., </a:t>
            </a:r>
            <a:r>
              <a:rPr lang="ru-RU" baseline="0" dirty="0" err="1" smtClean="0"/>
              <a:t>Шмагиной</a:t>
            </a:r>
            <a:r>
              <a:rPr lang="ru-RU" baseline="0" dirty="0" smtClean="0"/>
              <a:t> Т.С. «Музыка» для 3 класса с целью обобщения знаний учащихся.</a:t>
            </a:r>
            <a:endParaRPr lang="ru-RU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Навигация в презентации осуществляется c помощью гиперссылок и управляющих кнопок.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Для перехода с титульного слайда к следующему</a:t>
            </a:r>
            <a:r>
              <a:rPr lang="ru-RU" baseline="0" dirty="0" smtClean="0"/>
              <a:t> </a:t>
            </a:r>
            <a:r>
              <a:rPr lang="ru-RU" dirty="0" smtClean="0"/>
              <a:t>необходимо щёлкнуть мышью на поле слайда.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E5D10-04BA-4480-8BEB-A7B18FC1783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79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В. Васнецов. «Премудрый царь Берендей» -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://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dzen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ru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a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ZG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8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FUUf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0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Z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1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g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1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X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0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YA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496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Паганини - 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hlinkClick r:id="rId3"/>
              </a:rPr>
              <a:t>https://www.belcanto.ru/06120705.html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368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Л. Бетховен. Симфония № 9 - 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hlinkClick r:id="rId3"/>
              </a:rPr>
              <a:t>https://www.youtube.com/watch?v=H5gK0x7f8zE&amp;app=desktop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</a:t>
            </a: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0843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«Волк и семеро козлят на новый лад» -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://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shkolazhizni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ru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culture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articles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/67894/%7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B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Burl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D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D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B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Burl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D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%7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D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?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scheme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=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https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0557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368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М.И. Глинка. «Руслан и Людмила» - 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hlinkClick r:id="rId3"/>
              </a:rPr>
              <a:t>https://ppt-online.org/711783</a:t>
            </a: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770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Паганини - 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hlinkClick r:id="rId3"/>
              </a:rPr>
              <a:t>https://www.belcanto.ru/06120705.html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468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Лель-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https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://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triptonkosti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ru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/5-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foto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snegurochka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i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lel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risunok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-97-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foto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html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752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Э. Григ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https://shkolnaiapora.ru/kompozitory/edvard-grig.html</a:t>
            </a:r>
            <a:endParaRPr lang="ru-RU" sz="12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912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effectLst/>
                <a:latin typeface="+mn-lt"/>
                <a:ea typeface="Calibri"/>
                <a:cs typeface="Times New Roman"/>
              </a:rPr>
              <a:t>П.И. Чайковский. Концерт № 1 - </a:t>
            </a:r>
            <a:r>
              <a:rPr lang="ru-RU" sz="14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https://inosmi.ru/20150717/229117513.html</a:t>
            </a: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Font typeface="+mj-lt"/>
              <a:buNone/>
            </a:pPr>
            <a:endParaRPr lang="ru-RU" sz="1400" baseline="0" dirty="0" smtClean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20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Через гиперссылки на кружки</a:t>
            </a:r>
            <a:r>
              <a:rPr lang="ru-RU" baseline="0" dirty="0" smtClean="0"/>
              <a:t> с цифрами </a:t>
            </a:r>
            <a:r>
              <a:rPr lang="ru-RU" dirty="0" smtClean="0"/>
              <a:t>происходит переход </a:t>
            </a:r>
            <a:r>
              <a:rPr lang="ru-RU" baseline="0" dirty="0" smtClean="0"/>
              <a:t>к началу игры для каждой пары игроков. </a:t>
            </a:r>
            <a:r>
              <a:rPr lang="ru-RU" baseline="0" dirty="0" smtClean="0"/>
              <a:t>Выбирать цифры можно в любом порядке.</a:t>
            </a:r>
            <a:endParaRPr lang="ru-RU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Кнопка «Выход» позволяет остановить игру для исполнения песни или завершить</a:t>
            </a:r>
            <a:r>
              <a:rPr lang="ru-RU" baseline="0" dirty="0" smtClean="0"/>
              <a:t> </a:t>
            </a:r>
            <a:r>
              <a:rPr lang="ru-RU" dirty="0" smtClean="0"/>
              <a:t>её.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Каждая пара учащихся отвечает на пять вопросов аналогичной тематики.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К каждому вопросу игры прилагается по четыре варианта ответа. Правильный ответ среди них только один.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Количество</a:t>
            </a:r>
            <a:r>
              <a:rPr lang="ru-RU" baseline="0" dirty="0" smtClean="0"/>
              <a:t> баллов за вопрос соответствует номеру вопроса. Максимальное количество набранных баллов – 15.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Члены жюри (или</a:t>
            </a:r>
            <a:r>
              <a:rPr lang="ru-RU" baseline="0" dirty="0" smtClean="0"/>
              <a:t> учитель) </a:t>
            </a:r>
            <a:r>
              <a:rPr lang="ru-RU" dirty="0" smtClean="0"/>
              <a:t>фиксируют в ведомости количество баллов, полученных каждой парой игроков.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При выборе учащимися неверного ответа учитель </a:t>
            </a:r>
            <a:r>
              <a:rPr lang="ru-RU" baseline="0" dirty="0" smtClean="0"/>
              <a:t> (или одноклассники) показывает правильный ответ, а</a:t>
            </a:r>
            <a:r>
              <a:rPr lang="ru-RU" dirty="0" smtClean="0"/>
              <a:t> пара игроков продолжает отвечать на следующие вопросы, не получая баллов за этот вопрос.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dirty="0" smtClean="0"/>
              <a:t>Игроки, которые верно ответили на все пять вопросов, объявляются победителями.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6734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«Александр Невский» -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https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://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dzen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ru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a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Xr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5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K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_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Calibri"/>
                <a:cs typeface="+mn-cs"/>
                <a:hlinkClick r:id="rId3"/>
              </a:rPr>
              <a:t>tVAiHZFIsWG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68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Сцена - </a:t>
            </a:r>
            <a:r>
              <a:rPr kumimoji="0" lang="ru-RU" sz="11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  <a:hlinkClick r:id="rId3"/>
              </a:rPr>
              <a:t>https://bangkokbook.ru/foto/zanaves-dlya-teatra.html</a:t>
            </a: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7927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В. Нестеренко. «Отец Отечества»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https://р21.навигатор.дети/program/8547-yunyi-istorik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52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Выбор варианта ответа осуществляется по щелчку мышью на него.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выборе неправильного ответа он исчезает.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выборе правильного ответа появляется иллюстрация к нему, а неверные ответы исчезают.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Учитель по своему усмотрению может дать учащимся возможность убрать два неверных варианта («50/50») во время ответа на любой вопрос, щёлкнув на них мышью.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Учащиеся могут воспользоваться подсказкой «Помощь зала».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Кнопка «Далее» установлена для перехода к следующему вопросу игры.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 </a:t>
            </a:r>
            <a:endParaRPr kumimoji="0" lang="ru-RU" sz="1200" b="0" i="0" u="sng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Ссылки на источники иллюстраций находятся на слайдах с иллюстрациями.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"/>
                <a:cs typeface="Times New Roman"/>
              </a:rPr>
              <a:t>В. Васнецов. «Гусляры»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Calibri"/>
                <a:cs typeface="Times New Roman"/>
              </a:rPr>
              <a:t>- 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Calibri"/>
                <a:cs typeface="Times New Roman"/>
                <a:hlinkClick r:id="rId4"/>
              </a:rPr>
              <a:t>https://ruxpert.ru/Файл:Гусляры.jpg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391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Font typeface="+mj-lt"/>
              <a:buNone/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На слайдах с изображением скрипичного ключа необходимо сначала щелчком мышью на скрипичный ключ запустить музыкальный файл, послушать фрагмент, а затем </a:t>
            </a:r>
            <a:r>
              <a:rPr lang="ru-RU" sz="1400" baseline="0" dirty="0" smtClean="0">
                <a:effectLst/>
                <a:latin typeface="Times New Roman"/>
                <a:ea typeface="Calibri"/>
                <a:cs typeface="Times New Roman"/>
              </a:rPr>
              <a:t>выбрать вариант ответа.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effectLst/>
                <a:latin typeface="+mn-lt"/>
                <a:ea typeface="Calibri"/>
                <a:cs typeface="Times New Roman"/>
              </a:rPr>
              <a:t>Музыкальные файлы - </a:t>
            </a:r>
            <a:r>
              <a:rPr lang="ru-RU" sz="14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https://catalog.prosv.ru/item/15322-?ysclid=lxdb7bjl1b507219045</a:t>
            </a:r>
            <a:r>
              <a:rPr lang="ru-RU" sz="1400" dirty="0" smtClean="0">
                <a:effectLst/>
                <a:latin typeface="+mn-lt"/>
                <a:ea typeface="Calibri"/>
                <a:cs typeface="Times New Roman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Утро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-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https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://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pictures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pibig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.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info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/12810-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letnee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utro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risunok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.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Calibri"/>
                <a:cs typeface="+mn-cs"/>
                <a:hlinkClick r:id="rId4"/>
              </a:rPr>
              <a:t>html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Font typeface="+mj-lt"/>
              <a:buNone/>
            </a:pPr>
            <a:endParaRPr lang="ru-RU" sz="1400" baseline="0" dirty="0" smtClean="0">
              <a:effectLst/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20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М.П. Мусоргский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https://triptonkosti.ru/3-foto/kto-narisoval-portret-musorgskogo-94-foto.html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912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Руслан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https://ieducations.ru/compositions/ruslan-i-ludmila-harakteristika-glavnyh-geroev-poemy-puskina.html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52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Font typeface="+mj-lt"/>
              <a:buNone/>
            </a:pPr>
            <a:r>
              <a:rPr lang="ru-RU" sz="1200" u="none" strike="noStrike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Кнопка «Домой» позволяет перейти к началу игры следующей пары игроков.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Font typeface="+mj-lt"/>
              <a:buNone/>
            </a:pPr>
            <a:r>
              <a:rPr lang="ru-RU" sz="1200" u="none" strike="noStrike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Икона </a:t>
            </a:r>
            <a:r>
              <a:rPr lang="ru-RU" sz="1200" u="none" strike="noStrike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«Богоматерь Владимирская» 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Times New Roman"/>
                <a:ea typeface="Calibri"/>
                <a:cs typeface="Times New Roman"/>
                <a:hlinkClick r:id="rId3"/>
              </a:rPr>
              <a:t>https://4x4photo.ru/50-foto-vladimirskoj-ikony-bozhiej-materi-otkrytki-s-pozdravleniyami/</a:t>
            </a:r>
            <a:r>
              <a:rPr lang="ru-RU" sz="1200" u="none" strike="noStrike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C8F97-6F2A-46DB-917A-C14FDCDFB8D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770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Романс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://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lermontovka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-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spb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kumimoji="0" 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ru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</a:t>
            </a:r>
            <a:r>
              <a:rPr kumimoji="0" 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events</a:t>
            </a:r>
            <a:r>
              <a:rPr kumimoji="0" lang="ru-RU" sz="1200" b="0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/7512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447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rPr>
              <a:t>С.С. Прокофьев - </a:t>
            </a:r>
            <a:r>
              <a:rPr lang="en-US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://</a:t>
            </a:r>
            <a:r>
              <a:rPr lang="en-US" sz="1200" u="sng" kern="1200" dirty="0" err="1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indasil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lang="en-US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club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/7833-</a:t>
            </a:r>
            <a:r>
              <a:rPr lang="en-US" sz="1200" u="sng" kern="1200" dirty="0" err="1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sergej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-</a:t>
            </a:r>
            <a:r>
              <a:rPr lang="en-US" sz="1200" u="sng" kern="1200" dirty="0" err="1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prokofev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-</a:t>
            </a:r>
            <a:r>
              <a:rPr lang="en-US" sz="1200" u="sng" kern="1200" dirty="0" err="1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portret</a:t>
            </a:r>
            <a:r>
              <a:rPr lang="ru-RU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.</a:t>
            </a:r>
            <a:r>
              <a:rPr lang="en-US" sz="1200" u="sng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html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100" dirty="0" smtClean="0">
              <a:effectLst/>
              <a:latin typeface="+mn-lt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91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вал 8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Крест 9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Овал 10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789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Овал 6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Крест 7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Овал 8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Крест 8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Овал 9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solidFill>
            <a:srgbClr val="FF505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Управляющая кнопка: домой 9">
            <a:hlinkClick r:id="rId2" action="ppaction://hlinksldjump" highlightClick="1"/>
          </p:cNvPr>
          <p:cNvSpPr/>
          <p:nvPr userDrawn="1"/>
        </p:nvSpPr>
        <p:spPr>
          <a:xfrm>
            <a:off x="4302000" y="6021328"/>
            <a:ext cx="540000" cy="539960"/>
          </a:xfrm>
          <a:prstGeom prst="actionButtonHome">
            <a:avLst/>
          </a:prstGeom>
          <a:solidFill>
            <a:srgbClr val="FF505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Овал 14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Крест 15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Овал 16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Овал 4">
            <a:hlinkClick r:id="" action="ppaction://noaction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Крест 5"/>
          <p:cNvSpPr/>
          <p:nvPr userDrawn="1"/>
        </p:nvSpPr>
        <p:spPr>
          <a:xfrm rot="2700000">
            <a:off x="8621248" y="250769"/>
            <a:ext cx="270000" cy="270000"/>
          </a:xfrm>
          <a:prstGeom prst="plus">
            <a:avLst>
              <a:gd name="adj" fmla="val 43494"/>
            </a:avLst>
          </a:prstGeom>
          <a:solidFill>
            <a:srgbClr val="FFFFFF"/>
          </a:solidFill>
          <a:ln w="6350" cap="flat" cmpd="sng" algn="ctr">
            <a:solidFill>
              <a:srgbClr val="5F5F5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Овал 6">
            <a:hlinkClick r:id="" action="ppaction://hlinkshowjump?jump=endshow" highlightClick="1"/>
          </p:cNvPr>
          <p:cNvSpPr/>
          <p:nvPr userDrawn="1"/>
        </p:nvSpPr>
        <p:spPr>
          <a:xfrm>
            <a:off x="8486248" y="115769"/>
            <a:ext cx="540000" cy="540000"/>
          </a:xfrm>
          <a:prstGeom prst="ellipse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 userDrawn="1"/>
        </p:nvSpPr>
        <p:spPr>
          <a:xfrm>
            <a:off x="4302000" y="6021288"/>
            <a:ext cx="540000" cy="540000"/>
          </a:xfrm>
          <a:prstGeom prst="actionButtonForwardNext">
            <a:avLst/>
          </a:prstGeom>
          <a:solidFill>
            <a:srgbClr val="FF505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3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Презентация-игра к обобщающему уроку по учебному предмету «Музыка» </a:t>
            </a:r>
            <a:br>
              <a:rPr lang="ru-RU" sz="3200" dirty="0">
                <a:solidFill>
                  <a:srgbClr val="0070C0"/>
                </a:solidFill>
              </a:rPr>
            </a:br>
            <a:r>
              <a:rPr lang="ru-RU" sz="3200" dirty="0">
                <a:solidFill>
                  <a:srgbClr val="0070C0"/>
                </a:solidFill>
              </a:rPr>
              <a:t>в </a:t>
            </a:r>
            <a:r>
              <a:rPr lang="ru-RU" sz="3200" dirty="0" smtClean="0">
                <a:solidFill>
                  <a:srgbClr val="0070C0"/>
                </a:solidFill>
              </a:rPr>
              <a:t>3-ем </a:t>
            </a:r>
            <a:r>
              <a:rPr lang="ru-RU" sz="3200" dirty="0">
                <a:solidFill>
                  <a:srgbClr val="0070C0"/>
                </a:solidFill>
              </a:rPr>
              <a:t>классе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7498" y="1772816"/>
            <a:ext cx="762901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«Кто хочет стать</a:t>
            </a:r>
          </a:p>
          <a:p>
            <a:pPr algn="ctr"/>
            <a:r>
              <a:rPr lang="ru-RU" sz="8000" b="1" dirty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8000" b="1" cap="none" spc="0" dirty="0" smtClean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иллионером?»</a:t>
            </a:r>
            <a:endParaRPr lang="ru-RU" sz="8000" b="1" cap="none" spc="0" dirty="0">
              <a:ln w="11430"/>
              <a:solidFill>
                <a:srgbClr val="FF5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30" y="4446215"/>
            <a:ext cx="8496944" cy="206210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ru-RU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Автор-разработчик – </a:t>
            </a:r>
          </a:p>
          <a:p>
            <a:pPr lvl="0" algn="ctr">
              <a:defRPr/>
            </a:pPr>
            <a:r>
              <a:rPr lang="ru-RU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Палецких Елена Викторовна,</a:t>
            </a:r>
          </a:p>
          <a:p>
            <a:pPr lvl="0" algn="ctr">
              <a:defRPr/>
            </a:pPr>
            <a:r>
              <a:rPr lang="ru-RU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музыки</a:t>
            </a:r>
          </a:p>
          <a:p>
            <a:pPr lvl="0" algn="ctr">
              <a:defRPr/>
            </a:pPr>
            <a:r>
              <a:rPr lang="ru-RU" sz="32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«Лицей № 11» г. Ростова-на-Дону </a:t>
            </a:r>
          </a:p>
        </p:txBody>
      </p:sp>
      <p:sp>
        <p:nvSpPr>
          <p:cNvPr id="2" name="Управляющая кнопка: настраиваемая 1">
            <a:hlinkClick r:id="" action="ppaction://hlinkshowjump?jump=nextslide" highlightClick="1"/>
          </p:cNvPr>
          <p:cNvSpPr/>
          <p:nvPr/>
        </p:nvSpPr>
        <p:spPr>
          <a:xfrm>
            <a:off x="1960" y="0"/>
            <a:ext cx="9144000" cy="685800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72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2069124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Высокий мужской голос</a:t>
            </a:r>
            <a:r>
              <a:rPr lang="ru-RU" sz="3200" dirty="0">
                <a:solidFill>
                  <a:srgbClr val="3366CC"/>
                </a:solidFill>
              </a:rPr>
              <a:t>, который исполняет партию </a:t>
            </a:r>
            <a:r>
              <a:rPr lang="ru-RU" sz="3200" dirty="0" smtClean="0">
                <a:solidFill>
                  <a:srgbClr val="3366CC"/>
                </a:solidFill>
              </a:rPr>
              <a:t>царя Берендея </a:t>
            </a:r>
            <a:r>
              <a:rPr lang="ru-RU" sz="3200" dirty="0">
                <a:solidFill>
                  <a:srgbClr val="3366CC"/>
                </a:solidFill>
              </a:rPr>
              <a:t>в опере </a:t>
            </a:r>
            <a:r>
              <a:rPr lang="ru-RU" sz="3200" dirty="0" smtClean="0">
                <a:solidFill>
                  <a:srgbClr val="3366CC"/>
                </a:solidFill>
              </a:rPr>
              <a:t>Н.А. Римского-Корсакова «Снегурочка</a:t>
            </a:r>
            <a:r>
              <a:rPr lang="ru-RU" sz="3200" dirty="0">
                <a:solidFill>
                  <a:srgbClr val="3366CC"/>
                </a:solidFill>
              </a:rPr>
              <a:t>»</a:t>
            </a: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тенор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меццо-сопрано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сопрано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баритон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Палецких Елена\Desktop\3 класс\scale_12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256" y="2708920"/>
            <a:ext cx="307832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89724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66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3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27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216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Фантастическим мастерством игры на этом струнном смычковом инструменте поражал людей итальянский композитор </a:t>
            </a:r>
            <a:r>
              <a:rPr lang="ru-RU" sz="3200" dirty="0" err="1" smtClean="0">
                <a:solidFill>
                  <a:srgbClr val="3366CC"/>
                </a:solidFill>
              </a:rPr>
              <a:t>Никколо</a:t>
            </a:r>
            <a:r>
              <a:rPr lang="ru-RU" sz="3200" dirty="0" smtClean="0">
                <a:solidFill>
                  <a:srgbClr val="3366CC"/>
                </a:solidFill>
              </a:rPr>
              <a:t> Паганини 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фортепиано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гусли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скрипка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флейта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Палецких Елена\Desktop\Содружество муз\1905312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7"/>
            <a:ext cx="3168352" cy="3766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220416" y="4385811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66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44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6" y="4425791"/>
            <a:ext cx="3060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Моцарт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 № 40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5256418" y="4437112"/>
            <a:ext cx="3060000" cy="125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Бетховен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 № 9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256418" y="2699984"/>
            <a:ext cx="3060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Чайковский 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 №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827586" y="2699984"/>
            <a:ext cx="3060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Бетховен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 № 3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Л. ван Бетховен. Симфония № 9. Часть 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88814" y="3916808"/>
            <a:ext cx="609600" cy="609600"/>
          </a:xfrm>
          <a:prstGeom prst="rect">
            <a:avLst/>
          </a:prstGeom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262209" y="3735604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827586" y="279752"/>
            <a:ext cx="7488832" cy="18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Мелодия из финала этой симфонии написана на текст оды «К радости» поэта Ф. Шиллера</a:t>
            </a:r>
            <a:endParaRPr lang="ru-RU" sz="3200" dirty="0">
              <a:solidFill>
                <a:srgbClr val="3366CC"/>
              </a:solidFill>
            </a:endParaRPr>
          </a:p>
        </p:txBody>
      </p:sp>
      <p:pic>
        <p:nvPicPr>
          <p:cNvPr id="11" name="Picture 2" descr="C:\Users\Палецких Елена\Desktop\Угадай мелодию\maxresdefault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586" y="2596586"/>
            <a:ext cx="4106618" cy="3192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237365" y="2609984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66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09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35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  <p:bldP spid="24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мюзикл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концерт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кантата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827586" y="279754"/>
            <a:ext cx="7488832" cy="1800000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Развлекательное представление, в котором соединились музыка, танец, пение, сценическое действие</a:t>
            </a:r>
            <a:endParaRPr lang="ru-RU" sz="3200" dirty="0">
              <a:solidFill>
                <a:srgbClr val="3366CC"/>
              </a:solidFill>
            </a:endParaRPr>
          </a:p>
        </p:txBody>
      </p:sp>
      <p:pic>
        <p:nvPicPr>
          <p:cNvPr id="8" name="Picture 2" descr="C:\Users\Палецких Елена\Desktop\3 класс\159178_or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780" y="2485343"/>
            <a:ext cx="3960441" cy="2993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89724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noProof="0" dirty="0">
                <a:ln>
                  <a:solidFill>
                    <a:srgbClr val="FF66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</a:t>
            </a:r>
            <a:endParaRPr kumimoji="0" lang="ru-RU" sz="2800" b="1" i="0" u="none" strike="noStrike" kern="0" cap="none" spc="0" normalizeH="0" baseline="0" noProof="0" dirty="0" smtClean="0">
              <a:ln>
                <a:solidFill>
                  <a:srgbClr val="FF660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54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18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Композитор, автор произведений </a:t>
            </a:r>
            <a:r>
              <a:rPr lang="ru-RU" sz="3200" dirty="0">
                <a:solidFill>
                  <a:srgbClr val="3366CC"/>
                </a:solidFill>
              </a:rPr>
              <a:t>«Сурок», «</a:t>
            </a:r>
            <a:r>
              <a:rPr lang="ru-RU" sz="3200" dirty="0" smtClean="0">
                <a:solidFill>
                  <a:srgbClr val="3366CC"/>
                </a:solidFill>
              </a:rPr>
              <a:t>К </a:t>
            </a:r>
            <a:r>
              <a:rPr lang="ru-RU" sz="3200" dirty="0" err="1" smtClean="0">
                <a:solidFill>
                  <a:srgbClr val="3366CC"/>
                </a:solidFill>
              </a:rPr>
              <a:t>Элизе</a:t>
            </a:r>
            <a:r>
              <a:rPr lang="ru-RU" sz="3200" dirty="0" smtClean="0">
                <a:solidFill>
                  <a:srgbClr val="3366CC"/>
                </a:solidFill>
              </a:rPr>
              <a:t>», «Лунной сонаты», Третьей «Героической» симфонии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Моцарт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Шуберт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/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Бетховен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Григ</a:t>
            </a:r>
            <a:endParaRPr lang="ru-RU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20416" y="4385811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Picture 2" descr="C:\Users\Палецких Елена\Desktop\6 класс\6351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37758"/>
            <a:ext cx="3096344" cy="3696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ln>
                  <a:solidFill>
                    <a:srgbClr val="FF66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</a:t>
            </a:r>
            <a:endParaRPr kumimoji="0" lang="ru-RU" sz="2800" b="1" i="0" u="none" strike="noStrike" kern="0" cap="none" spc="0" normalizeH="0" baseline="0" noProof="0" dirty="0" smtClean="0">
              <a:ln>
                <a:solidFill>
                  <a:srgbClr val="FF660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22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. Глинка. Увертюра к опере Руслан и Людми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72192" y="3916808"/>
            <a:ext cx="609600" cy="609600"/>
          </a:xfrm>
          <a:prstGeom prst="rect">
            <a:avLst/>
          </a:prstGeom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262209" y="3735604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437112"/>
            <a:ext cx="294586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«Садко»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437112"/>
            <a:ext cx="2952000" cy="125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«Снегурочка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2699984"/>
            <a:ext cx="2952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«Иван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Сусанин»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27584" y="2699984"/>
            <a:ext cx="2952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«Руслан и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Людмила»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827586" y="279752"/>
            <a:ext cx="7488832" cy="108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Назовите оперу, которая открывается этой музыкой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84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0416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Угадай мелодию\slide-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996" b="5830"/>
          <a:stretch/>
        </p:blipFill>
        <p:spPr bwMode="auto">
          <a:xfrm>
            <a:off x="4228152" y="1956373"/>
            <a:ext cx="4159904" cy="2747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вал 16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ln>
                  <a:solidFill>
                    <a:srgbClr val="FF66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3</a:t>
            </a:r>
            <a:endParaRPr kumimoji="0" lang="ru-RU" sz="2800" b="1" i="0" u="none" strike="noStrike" kern="0" cap="none" spc="0" normalizeH="0" baseline="0" noProof="0" dirty="0" smtClean="0">
              <a:ln>
                <a:solidFill>
                  <a:srgbClr val="FF660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93922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24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увертюра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концерт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кантата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27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Название этого произведения для оркестра в переводе с греческого языка означает «созвучие». Его четыре части раскрывают слушателям разные стороны жизни человека</a:t>
            </a:r>
            <a:endParaRPr lang="ru-RU" sz="3200" dirty="0">
              <a:solidFill>
                <a:srgbClr val="3366CC"/>
              </a:solidFill>
            </a:endParaRPr>
          </a:p>
        </p:txBody>
      </p:sp>
      <p:pic>
        <p:nvPicPr>
          <p:cNvPr id="8" name="Picture 2" descr="C:\Users\Палецких Елена\Desktop\3 класс\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" y="3356992"/>
            <a:ext cx="4104454" cy="2308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220072" y="4403428"/>
            <a:ext cx="3384344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ln>
                  <a:solidFill>
                    <a:srgbClr val="FF66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</a:t>
            </a:r>
            <a:endParaRPr kumimoji="0" lang="ru-RU" sz="2800" b="1" i="0" u="none" strike="noStrike" kern="0" cap="none" spc="0" normalizeH="0" baseline="0" noProof="0" dirty="0" smtClean="0">
              <a:ln>
                <a:solidFill>
                  <a:srgbClr val="FF660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1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18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>
                <a:solidFill>
                  <a:srgbClr val="3366CC"/>
                </a:solidFill>
              </a:rPr>
              <a:t>Низкий женский голос, который исполняет партию Леля в </a:t>
            </a:r>
            <a:r>
              <a:rPr lang="ru-RU" sz="3200" dirty="0" smtClean="0">
                <a:solidFill>
                  <a:srgbClr val="3366CC"/>
                </a:solidFill>
              </a:rPr>
              <a:t>опере          Н.А. Римского-Корсакова </a:t>
            </a:r>
            <a:r>
              <a:rPr lang="ru-RU" sz="3200" dirty="0">
                <a:solidFill>
                  <a:srgbClr val="3366CC"/>
                </a:solidFill>
              </a:rPr>
              <a:t>«Снегурочка»</a:t>
            </a: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тенор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меццо-сопрано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сопрано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баритон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C:\Users\Палецких Елена\Desktop\3 класс\MV5BYTMxNjcwODAtMDFhMy00YWNlLTg5NmMtNDc0ZWFlNzBjM2I0XkEyXkFqcGdeQXVyNTc0NjY1ODk@._V1_FMjpg_UX1000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" y="2666563"/>
            <a:ext cx="3702708" cy="2799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220416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ln>
                  <a:solidFill>
                    <a:srgbClr val="FF660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</a:t>
            </a:r>
            <a:endParaRPr kumimoji="0" lang="ru-RU" sz="2800" b="1" i="0" u="none" strike="noStrike" kern="0" cap="none" spc="0" normalizeH="0" baseline="0" noProof="0" dirty="0" smtClean="0">
              <a:ln>
                <a:solidFill>
                  <a:srgbClr val="FF660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3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Моцарт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84" y="4385814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5"/>
            <a:ext cx="2952000" cy="71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Шуберт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Бетховен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Григ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2069125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Композитор, автор пьес «Утро», «Смерть </a:t>
            </a:r>
            <a:r>
              <a:rPr lang="ru-RU" sz="3200" dirty="0" err="1" smtClean="0">
                <a:solidFill>
                  <a:srgbClr val="0070C0"/>
                </a:solidFill>
              </a:rPr>
              <a:t>Озе</a:t>
            </a:r>
            <a:r>
              <a:rPr lang="ru-RU" sz="3200" dirty="0" smtClean="0">
                <a:solidFill>
                  <a:srgbClr val="0070C0"/>
                </a:solidFill>
              </a:rPr>
              <a:t>», </a:t>
            </a:r>
            <a:r>
              <a:rPr lang="ru-RU" sz="3200" dirty="0">
                <a:solidFill>
                  <a:srgbClr val="0070C0"/>
                </a:solidFill>
              </a:rPr>
              <a:t>«Танец </a:t>
            </a:r>
            <a:r>
              <a:rPr lang="ru-RU" sz="3200" dirty="0" err="1">
                <a:solidFill>
                  <a:srgbClr val="0070C0"/>
                </a:solidFill>
              </a:rPr>
              <a:t>Анитры</a:t>
            </a:r>
            <a:r>
              <a:rPr lang="ru-RU" sz="3200" dirty="0" smtClean="0">
                <a:solidFill>
                  <a:srgbClr val="0070C0"/>
                </a:solidFill>
              </a:rPr>
              <a:t>», «</a:t>
            </a:r>
            <a:r>
              <a:rPr lang="ru-RU" sz="3200" dirty="0">
                <a:solidFill>
                  <a:srgbClr val="0070C0"/>
                </a:solidFill>
              </a:rPr>
              <a:t>В пещере горного короля», </a:t>
            </a:r>
            <a:r>
              <a:rPr lang="ru-RU" sz="3200" dirty="0" smtClean="0">
                <a:solidFill>
                  <a:srgbClr val="0070C0"/>
                </a:solidFill>
              </a:rPr>
              <a:t>«Песня </a:t>
            </a:r>
            <a:r>
              <a:rPr lang="ru-RU" sz="3200" dirty="0" err="1" smtClean="0">
                <a:solidFill>
                  <a:srgbClr val="0070C0"/>
                </a:solidFill>
              </a:rPr>
              <a:t>Сольвейг</a:t>
            </a:r>
            <a:r>
              <a:rPr lang="ru-RU" sz="3200" dirty="0" smtClean="0">
                <a:solidFill>
                  <a:srgbClr val="0070C0"/>
                </a:solidFill>
              </a:rPr>
              <a:t>» из сюиты «Пер </a:t>
            </a:r>
            <a:r>
              <a:rPr lang="ru-RU" sz="3200" dirty="0" err="1" smtClean="0">
                <a:solidFill>
                  <a:srgbClr val="0070C0"/>
                </a:solidFill>
              </a:rPr>
              <a:t>Гюнт</a:t>
            </a:r>
            <a:r>
              <a:rPr lang="ru-RU" sz="3200" dirty="0" smtClean="0">
                <a:solidFill>
                  <a:srgbClr val="0070C0"/>
                </a:solidFill>
              </a:rPr>
              <a:t>»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Палецких Елена\Desktop\Эдвард-Григ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029" y="2708920"/>
            <a:ext cx="3001516" cy="3806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4846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437112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«Спящая</a:t>
            </a: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красавица»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20416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4437112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«Благословляю</a:t>
            </a: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вас, леса»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5364416" y="2699985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Концерт № 1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2699985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Симфония № 4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216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Пианистам всего мира известно это произведение. Именно оно звучит в их исполнении на международном конкурсе имени П.И. Чайковского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84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 descr="C:\Users\Палецких Елена\Desktop\3 класс\1107513291_0_0_3072_1728_1920x0_80_0_0_3155a19f2600a8cd25cc837237a1792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" y="2699985"/>
            <a:ext cx="4203995" cy="2364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30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4" grpId="0" animBg="1"/>
      <p:bldP spid="16" grpId="0" animBg="1"/>
      <p:bldP spid="1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>
            <a:hlinkClick r:id="rId3" action="ppaction://hlinksldjump"/>
          </p:cNvPr>
          <p:cNvSpPr/>
          <p:nvPr/>
        </p:nvSpPr>
        <p:spPr>
          <a:xfrm>
            <a:off x="5004048" y="4129174"/>
            <a:ext cx="1800000" cy="180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2339752" y="2040942"/>
            <a:ext cx="1800000" cy="1806731"/>
          </a:xfrm>
          <a:prstGeom prst="ellipse">
            <a:avLst/>
          </a:prstGeom>
          <a:solidFill>
            <a:srgbClr val="FF5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</a:p>
        </p:txBody>
      </p:sp>
      <p:sp>
        <p:nvSpPr>
          <p:cNvPr id="6" name="Овал 5">
            <a:hlinkClick r:id="rId5" action="ppaction://hlinksldjump"/>
          </p:cNvPr>
          <p:cNvSpPr/>
          <p:nvPr/>
        </p:nvSpPr>
        <p:spPr>
          <a:xfrm>
            <a:off x="5004048" y="2040942"/>
            <a:ext cx="1800000" cy="1806731"/>
          </a:xfrm>
          <a:prstGeom prst="ellipse">
            <a:avLst/>
          </a:prstGeom>
          <a:solidFill>
            <a:srgbClr val="FF66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</a:p>
        </p:txBody>
      </p:sp>
      <p:sp>
        <p:nvSpPr>
          <p:cNvPr id="7" name="Овал 6">
            <a:hlinkClick r:id="rId6" action="ppaction://hlinksldjump"/>
          </p:cNvPr>
          <p:cNvSpPr/>
          <p:nvPr/>
        </p:nvSpPr>
        <p:spPr>
          <a:xfrm>
            <a:off x="2339752" y="4129176"/>
            <a:ext cx="1800000" cy="180673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3847" y="548680"/>
            <a:ext cx="8536311" cy="830997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Выберите номер пары игроков</a:t>
            </a:r>
            <a:endParaRPr lang="ru-RU" sz="4800" b="1" dirty="0">
              <a:ln w="11430"/>
              <a:solidFill>
                <a:srgbClr val="FF5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6144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. Прокофьев. Вставайте, люди русск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199" y="3955008"/>
            <a:ext cx="609600" cy="609600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262208" y="3773804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144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Определите музыкальное произведение по хоровому фрагменту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833724" y="4413802"/>
            <a:ext cx="294586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«Александр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Невский»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413802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«Руслан и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Людмила»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2708920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Садко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2708920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«Иван Сусанин» 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6654" y="2618920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17" name="Picture 2" descr="C:\Users\Палецких Елена\Desktop\3 класс\scale_120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99358" y="2618920"/>
            <a:ext cx="3082115" cy="3109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3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507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сюита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увертюра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концерт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кантата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18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>
                <a:solidFill>
                  <a:srgbClr val="3366CC"/>
                </a:solidFill>
              </a:rPr>
              <a:t>Музыкальное произведение, которое открывает оперу и даёт слушателям представление о спектакле в целом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20416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3" descr="C:\Users\Палецких Елена\Desktop\6 класс\1625828003_5-kartinkin-com-p-oboi-opera-stil-krasivie-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584" y="2732793"/>
            <a:ext cx="3943606" cy="2756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07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8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252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При Петре </a:t>
            </a:r>
            <a:r>
              <a:rPr lang="en-US" sz="3200" dirty="0" smtClean="0">
                <a:solidFill>
                  <a:srgbClr val="3366CC"/>
                </a:solidFill>
              </a:rPr>
              <a:t>I </a:t>
            </a:r>
            <a:r>
              <a:rPr lang="ru-RU" sz="3200" dirty="0" smtClean="0">
                <a:solidFill>
                  <a:srgbClr val="3366CC"/>
                </a:solidFill>
              </a:rPr>
              <a:t>эти многоголосные хвалебные песни исполняли по случаю побед русского оружия. Как правило, в них было слово «Виват!», что в переводе означает «Да здравствует!»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романс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былина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Палецких Елена\Desktop\254c9cefc3c2ab8ba0b8e13c004e4bca_big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0968"/>
            <a:ext cx="3893944" cy="2592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220416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856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2069125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3200" dirty="0">
                <a:solidFill>
                  <a:srgbClr val="0070C0"/>
                </a:solidFill>
              </a:rPr>
              <a:t>Один из самых древних жанров русского песенного фольклора, который исполняли певцы-сказители под аккомпанемент гуслей</a:t>
            </a:r>
          </a:p>
        </p:txBody>
      </p:sp>
      <p:sp>
        <p:nvSpPr>
          <p:cNvPr id="12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романс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5"/>
            <a:ext cx="2952000" cy="71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</a:t>
            </a: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былина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68" y="43858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алецких Елена\Desktop\3 класс\1586px-Гусляр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620" y="2708840"/>
            <a:ext cx="3902099" cy="295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8185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Э. Григ. Утро.mp3">
            <a:hlinkClick r:id="" action="ppaction://media"/>
          </p:cNvPr>
          <p:cNvPicPr>
            <a:picLocks noGrp="1" noChangeAspect="1"/>
          </p:cNvPicPr>
          <p:nvPr>
            <p:ph sz="half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03770" y="3916808"/>
            <a:ext cx="609600" cy="609600"/>
          </a:xfrm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258741" y="3735604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4437112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Глюк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«Жалоба</a:t>
            </a:r>
          </a:p>
          <a:p>
            <a:pPr algn="ctr"/>
            <a:r>
              <a:rPr lang="ru-RU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Эвридики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</p:txBody>
      </p:sp>
      <p:sp>
        <p:nvSpPr>
          <p:cNvPr id="17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437112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Свиридов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«Весна»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5364416" y="2699985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Григ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«Утро»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2699985"/>
            <a:ext cx="295200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Чайковский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«Мелодия»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108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Назовите музыкальное </a:t>
            </a:r>
            <a:r>
              <a:rPr lang="ru-RU" sz="3200" dirty="0" smtClean="0">
                <a:solidFill>
                  <a:srgbClr val="3366CC"/>
                </a:solidFill>
              </a:rPr>
              <a:t>произведение и его автора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3584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20416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pic>
        <p:nvPicPr>
          <p:cNvPr id="10" name="Picture 2" descr="C:\Users\Палецких Елена\Desktop\3 класс\1680835337_pictures-pibig-info-p-letnee-utro-risunok-vkontakte-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885357"/>
            <a:ext cx="4085785" cy="288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81516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32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827584" y="279754"/>
            <a:ext cx="7488832" cy="1800000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Русский композитор, автор вокального цикла «Детская», фортепианной сюиты «Картинки с выставки»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2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Мусоргский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5"/>
            <a:ext cx="2952000" cy="71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Свиридов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Чайковский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Прокофьев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C:\Users\Палецких Елена\Desktop\3 класс\1674161697_flomaster-club-p-portret-musorgskogo-oboi-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2939" r="4369" b="4200"/>
          <a:stretch/>
        </p:blipFill>
        <p:spPr bwMode="auto">
          <a:xfrm>
            <a:off x="5220072" y="2478126"/>
            <a:ext cx="3180979" cy="3775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89724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7C8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76284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827586" y="279756"/>
            <a:ext cx="7488832" cy="1800000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3366CC"/>
                </a:solidFill>
              </a:rPr>
              <a:t>Мужской голос</a:t>
            </a:r>
            <a:r>
              <a:rPr lang="ru-RU" sz="3200" dirty="0">
                <a:solidFill>
                  <a:srgbClr val="3366CC"/>
                </a:solidFill>
              </a:rPr>
              <a:t>, который исполняет партию </a:t>
            </a:r>
            <a:r>
              <a:rPr lang="ru-RU" sz="3200" dirty="0" smtClean="0">
                <a:solidFill>
                  <a:srgbClr val="3366CC"/>
                </a:solidFill>
              </a:rPr>
              <a:t>Руслана </a:t>
            </a:r>
            <a:r>
              <a:rPr lang="ru-RU" sz="3200" dirty="0">
                <a:solidFill>
                  <a:srgbClr val="3366CC"/>
                </a:solidFill>
              </a:rPr>
              <a:t>в </a:t>
            </a:r>
            <a:r>
              <a:rPr lang="ru-RU" sz="3200" dirty="0" smtClean="0">
                <a:solidFill>
                  <a:srgbClr val="3366CC"/>
                </a:solidFill>
              </a:rPr>
              <a:t>опере  М.И. Глинки «Руслан и Людмила»</a:t>
            </a:r>
            <a:endParaRPr lang="ru-RU" sz="3200" dirty="0">
              <a:solidFill>
                <a:srgbClr val="3366CC"/>
              </a:solidFill>
            </a:endParaRP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тенор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баритон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еццо-сопрано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20416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3074" name="Picture 2" descr="C:\Users\Палецких Елена\Desktop\940cdf0adcaa22d833fbb6a5a35fd19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476932"/>
            <a:ext cx="3988627" cy="298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4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64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27584" y="2699984"/>
            <a:ext cx="2952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«Богоматерь</a:t>
            </a: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Владимирская»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437112"/>
            <a:ext cx="2945860" cy="126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«Неувядаемый</a:t>
            </a: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цвет»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437112"/>
            <a:ext cx="2952000" cy="125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«Нечаянная</a:t>
            </a:r>
          </a:p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радость»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2699984"/>
            <a:ext cx="2952000" cy="1260001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«Утоли мои</a:t>
            </a:r>
          </a:p>
          <a:p>
            <a:pPr algn="ctr"/>
            <a:r>
              <a:rPr lang="ru-RU" sz="3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ечали»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auto">
          <a:xfrm>
            <a:off x="827586" y="279754"/>
            <a:ext cx="7488832" cy="2165295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Эту икону называют </a:t>
            </a:r>
            <a:r>
              <a:rPr lang="ru-RU" sz="3200" dirty="0">
                <a:solidFill>
                  <a:srgbClr val="0070C0"/>
                </a:solidFill>
              </a:rPr>
              <a:t>небесной </a:t>
            </a:r>
            <a:r>
              <a:rPr lang="ru-RU" sz="3200" dirty="0" smtClean="0">
                <a:solidFill>
                  <a:srgbClr val="0070C0"/>
                </a:solidFill>
              </a:rPr>
              <a:t>заступницей Москвы. В её честь в православных храмах звучит особое песнопение - тропарь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84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20416" y="434711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20416" y="2609984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C:\Users\Палецких Елена\Desktop\Содружество муз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6840" y="2699984"/>
            <a:ext cx="2682179" cy="3576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7C8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5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87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1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2069125"/>
          </a:xfrm>
          <a:prstGeom prst="roundRect">
            <a:avLst/>
          </a:prstGeom>
          <a:solidFill>
            <a:schemeClr val="bg1"/>
          </a:solidFill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3200" dirty="0" smtClean="0">
                <a:solidFill>
                  <a:srgbClr val="0070C0"/>
                </a:solidFill>
              </a:rPr>
              <a:t>Сольное вокальное произведение с инструментальным сопровождением, </a:t>
            </a:r>
            <a:r>
              <a:rPr lang="ru-RU" sz="3200" dirty="0">
                <a:solidFill>
                  <a:srgbClr val="0070C0"/>
                </a:solidFill>
              </a:rPr>
              <a:t>ж</a:t>
            </a:r>
            <a:r>
              <a:rPr lang="ru-RU" sz="3200" dirty="0" smtClean="0">
                <a:solidFill>
                  <a:srgbClr val="0070C0"/>
                </a:solidFill>
              </a:rPr>
              <a:t>анр произведения П.И. Чайковского «Благословляю вас, леса»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романс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1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кант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AutoShape 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2996992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Палецких Елена\Desktop\О, счастливчик\70156_big_1333348773_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505" y="2739752"/>
            <a:ext cx="355068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66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4501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33724" y="474581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Мусоргский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utoShape 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4745815"/>
            <a:ext cx="2952000" cy="719999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Свиридов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AutoShape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364416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Чайковский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27584" y="3356992"/>
            <a:ext cx="2952000" cy="7200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Прокофьев</a:t>
            </a:r>
            <a:endParaRPr lang="ru-RU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3584" y="4385814"/>
            <a:ext cx="3240000" cy="1440000"/>
          </a:xfrm>
          <a:prstGeom prst="roundRect">
            <a:avLst/>
          </a:prstGeom>
          <a:solidFill>
            <a:srgbClr val="99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 descr="C:\Users\Палецких Елена\Desktop\3 класс\1669421972_1-indasil-club-p-sergei-prokofev-portret-instagram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0"/>
          <a:stretch/>
        </p:blipFill>
        <p:spPr bwMode="auto">
          <a:xfrm>
            <a:off x="5364417" y="2636912"/>
            <a:ext cx="3042591" cy="388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827586" y="279755"/>
            <a:ext cx="7488832" cy="2069125"/>
          </a:xfrm>
          <a:prstGeom prst="roundRect">
            <a:avLst/>
          </a:prstGeom>
          <a:ln>
            <a:noFill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Русский композитор, автор песни «Болтунья», симфонической сказки «Петя и волк», </a:t>
            </a:r>
            <a:r>
              <a:rPr lang="ru-RU" sz="3200" dirty="0">
                <a:solidFill>
                  <a:srgbClr val="0070C0"/>
                </a:solidFill>
              </a:rPr>
              <a:t>балета «Золушка</a:t>
            </a:r>
            <a:r>
              <a:rPr lang="ru-RU" sz="3200" dirty="0" smtClean="0">
                <a:solidFill>
                  <a:srgbClr val="0070C0"/>
                </a:solidFill>
              </a:rPr>
              <a:t>»,</a:t>
            </a:r>
            <a:endParaRPr lang="ru-RU" sz="3200" dirty="0">
              <a:solidFill>
                <a:srgbClr val="0070C0"/>
              </a:solidFill>
            </a:endParaRP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кантаты «Александр Невский» 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7504" y="116632"/>
            <a:ext cx="540000" cy="540000"/>
          </a:xfrm>
          <a:prstGeom prst="ellipse">
            <a:avLst/>
          </a:prstGeom>
          <a:solidFill>
            <a:srgbClr val="FF660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1235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97">
      <a:dk1>
        <a:srgbClr val="205867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33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1165</Words>
  <Application>Microsoft Office PowerPoint</Application>
  <PresentationFormat>Экран (4:3)</PresentationFormat>
  <Paragraphs>214</Paragraphs>
  <Slides>22</Slides>
  <Notes>22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Презентация-игра к обобщающему уроку по учебному предмету «Музыка»  в 3-ем классе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Презентация-игра к обобщающему уроку по учебному предмету «Музыка» _x000b_в 3-ем классе</dc:title>
  <dc:subject>"Кто хочет стать миллионером?"</dc:subject>
  <dc:creator>Палецких Елена</dc:creator>
  <cp:lastModifiedBy>Палецких Елена</cp:lastModifiedBy>
  <cp:revision>187</cp:revision>
  <dcterms:created xsi:type="dcterms:W3CDTF">2012-11-23T08:49:12Z</dcterms:created>
  <dcterms:modified xsi:type="dcterms:W3CDTF">2024-06-16T20:01:29Z</dcterms:modified>
</cp:coreProperties>
</file>