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5"/>
  </p:handoutMasterIdLst>
  <p:sldIdLst>
    <p:sldId id="256" r:id="rId2"/>
    <p:sldId id="268" r:id="rId3"/>
    <p:sldId id="267" r:id="rId4"/>
    <p:sldId id="266" r:id="rId5"/>
    <p:sldId id="258" r:id="rId6"/>
    <p:sldId id="259" r:id="rId7"/>
    <p:sldId id="260" r:id="rId8"/>
    <p:sldId id="261" r:id="rId9"/>
    <p:sldId id="265" r:id="rId10"/>
    <p:sldId id="269" r:id="rId11"/>
    <p:sldId id="270" r:id="rId12"/>
    <p:sldId id="272" r:id="rId13"/>
    <p:sldId id="273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814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356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767F2B-D520-414B-867A-74191FC607F5}" type="datetimeFigureOut">
              <a:rPr lang="ru-RU" smtClean="0"/>
              <a:t>16.10.2025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4535A-8FF1-467C-BD5A-B49C3D6717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0738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EE572C-8873-4FD4-B45F-8B01A575C5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B80C180-35DD-41F3-9F7B-AF4664D828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B197766-0A73-4835-98DF-6A9DCBC4A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B37C0-EB62-49CB-B3AA-801AFC52B1D1}" type="datetimeFigureOut">
              <a:rPr lang="ru-RU" smtClean="0"/>
              <a:t>16.10.2025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4B3B435-0DBC-4128-A4F9-D77311611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BA4DF9C-6E80-4366-AD97-5DE2812C8D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0DD03-E7D1-4B81-8C26-15281ACE0C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5451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6791BC-CF5C-4CFF-87EA-2CC44E299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6CA681B-8D30-4BA3-9EB4-7F3F203DB0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B62926B-7000-40DA-B752-FD908C0A4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B37C0-EB62-49CB-B3AA-801AFC52B1D1}" type="datetimeFigureOut">
              <a:rPr lang="ru-RU" smtClean="0"/>
              <a:t>16.10.2025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5488918-4D2B-44DE-B159-A0AE13FD74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64914ED-9E84-4CEF-89DE-5F6C7D900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0DD03-E7D1-4B81-8C26-15281ACE0C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850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84ADE87-712B-4887-B1C4-1255CA25D1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A036491-65A7-41D3-8EBA-16438A228E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FA553F1-FEF8-49D0-8C44-EA80379F4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B37C0-EB62-49CB-B3AA-801AFC52B1D1}" type="datetimeFigureOut">
              <a:rPr lang="ru-RU" smtClean="0"/>
              <a:t>16.10.2025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CF7A76D-A5FD-435E-9489-85485A98D0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3A43CCE-DEE1-4F42-8826-646D2123D9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0DD03-E7D1-4B81-8C26-15281ACE0C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159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950062-56A7-4DD6-962B-BAD3EF82D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D40E4A9-5D02-43EE-B973-F2C6D14B20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304F89A-B84E-4881-B855-97B5FE1C8E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B37C0-EB62-49CB-B3AA-801AFC52B1D1}" type="datetimeFigureOut">
              <a:rPr lang="ru-RU" smtClean="0"/>
              <a:t>16.10.2025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232BCFB-BD10-4F50-AB42-EA96AE0D5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EFE1286-B6C5-40CE-8E66-179369CC1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0DD03-E7D1-4B81-8C26-15281ACE0C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535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1A9352-D404-48C4-8F2F-E9399EB8B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46F32D7-6E48-4EC4-9FF0-B4B0C6A56F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0A14EE9-71E9-4F52-AE61-DC2BD78CBF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B37C0-EB62-49CB-B3AA-801AFC52B1D1}" type="datetimeFigureOut">
              <a:rPr lang="ru-RU" smtClean="0"/>
              <a:t>16.10.2025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4EBB817-35E5-4DBE-ACEB-06F6130C76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E57A1D5-1517-4D21-8D4E-B911FF58E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0DD03-E7D1-4B81-8C26-15281ACE0C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7996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C79533-8C12-41CD-A7E7-AA1F38FCBB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3CC2D13-95DD-4767-9499-C324D492C8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D713F95-AFA9-4260-831C-A2FA1F23BF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A876FFC-371C-4544-9CAD-93B532A5B7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B37C0-EB62-49CB-B3AA-801AFC52B1D1}" type="datetimeFigureOut">
              <a:rPr lang="ru-RU" smtClean="0"/>
              <a:t>16.10.2025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2955328-D2CD-4D74-B93C-BA2E8233D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B036F21-C3DB-49BA-BA5A-2FBCB334B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0DD03-E7D1-4B81-8C26-15281ACE0C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4146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DBF944-5781-456A-B424-430E848A9B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59BAAEE-F197-4B00-974F-9D335FAB82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F2CA7B4-6BA3-4830-A721-16C7D25EE1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5A507DF-B80A-467C-B2C2-2096BF9009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D875394-7EEC-4D34-A4CF-2B84AE94B6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68CE8C2-036E-4449-AC22-D5F5199CD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B37C0-EB62-49CB-B3AA-801AFC52B1D1}" type="datetimeFigureOut">
              <a:rPr lang="ru-RU" smtClean="0"/>
              <a:t>16.10.2025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96221C3-0B13-41AA-AA1A-C314D721F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2784C3C-780E-4BFC-A51B-A9EED511F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0DD03-E7D1-4B81-8C26-15281ACE0C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7508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2AC22E-5951-4794-8A2F-C4EE579C7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CAF2EC0-58CC-4B7E-BA06-9017EAAB23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B37C0-EB62-49CB-B3AA-801AFC52B1D1}" type="datetimeFigureOut">
              <a:rPr lang="ru-RU" smtClean="0"/>
              <a:t>16.10.2025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D25E36C-EA2D-4D20-8927-6BA0306F91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C489572-DCE4-4F0C-B099-FDC01E7FE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0DD03-E7D1-4B81-8C26-15281ACE0C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1175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1E71846-CDF4-4316-9C97-634DF20B4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B37C0-EB62-49CB-B3AA-801AFC52B1D1}" type="datetimeFigureOut">
              <a:rPr lang="ru-RU" smtClean="0"/>
              <a:t>16.10.2025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A3A649C-9570-484D-8AC2-B4570BAE3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344F812-6630-4E8E-B42B-F504D765E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0DD03-E7D1-4B81-8C26-15281ACE0C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458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34101D-25D6-46E5-8FF1-E5C5F924A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45ABD06-16CA-4376-9E20-347C5EEE05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75837F1-2BFC-42CD-B524-8D4FD2503E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17D5ED3-C705-44C3-82D6-E26D2B59E5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B37C0-EB62-49CB-B3AA-801AFC52B1D1}" type="datetimeFigureOut">
              <a:rPr lang="ru-RU" smtClean="0"/>
              <a:t>16.10.2025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6326D71-D334-494D-840A-5B0E98C2F3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CA4D8BC-B087-40DE-8761-C6A98F857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0DD03-E7D1-4B81-8C26-15281ACE0C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0686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BD6583-8D59-4BC4-87E3-FF9877EDF0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D54A46F-9A0E-44DF-A7DA-9B3871B2C1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E188862-4C01-4838-ADFE-6E1E8CFAF8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F17BD66-4D11-45AD-8ED8-8DA6DF8B4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B37C0-EB62-49CB-B3AA-801AFC52B1D1}" type="datetimeFigureOut">
              <a:rPr lang="ru-RU" smtClean="0"/>
              <a:t>16.10.2025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93319C3-FCFC-4592-BF7B-6DCBBCC9A1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D36861C-950A-412D-95F6-53C64D591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0DD03-E7D1-4B81-8C26-15281ACE0C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844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9B9F21-281A-46EB-B710-074FA4289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7953E21-1DB9-4C9C-95D7-4D10832CC4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12FE22D-3A27-47DA-B4B9-BA997DDEE7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7B37C0-EB62-49CB-B3AA-801AFC52B1D1}" type="datetimeFigureOut">
              <a:rPr lang="ru-RU" smtClean="0"/>
              <a:t>16.10.2025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E0B8097-2E2B-437B-9D59-09839C859A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7ABC335-C63B-4CAC-92D1-EE9EE59EEA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10DD03-E7D1-4B81-8C26-15281ACE0C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0959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04E5648-B3DA-4064-906C-20F4458DE5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8E90E41-A495-41C5-B550-270AE38D0BD8}"/>
              </a:ext>
            </a:extLst>
          </p:cNvPr>
          <p:cNvSpPr txBox="1"/>
          <p:nvPr/>
        </p:nvSpPr>
        <p:spPr>
          <a:xfrm>
            <a:off x="3480047" y="488272"/>
            <a:ext cx="7182035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Муниципальное автономное общеобразовательное учреждение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«Средняя общеобразовательная школа №1»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8A04EA-4207-4209-B170-C5CC5BDBEBC0}"/>
              </a:ext>
            </a:extLst>
          </p:cNvPr>
          <p:cNvSpPr txBox="1"/>
          <p:nvPr/>
        </p:nvSpPr>
        <p:spPr>
          <a:xfrm>
            <a:off x="5396884" y="4054421"/>
            <a:ext cx="61566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24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Автор: </a:t>
            </a:r>
            <a:r>
              <a:rPr lang="ru-RU" sz="24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Шеянова</a:t>
            </a:r>
            <a:r>
              <a:rPr lang="ru-RU" sz="24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Ольга Ивановна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25385C-18A3-45E9-B52D-96089BA9C687}"/>
              </a:ext>
            </a:extLst>
          </p:cNvPr>
          <p:cNvSpPr txBox="1"/>
          <p:nvPr/>
        </p:nvSpPr>
        <p:spPr>
          <a:xfrm>
            <a:off x="4483223" y="6000396"/>
            <a:ext cx="2543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          Миасс,  2025 г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8863457-91EE-4507-8661-651FE1B6F707}"/>
              </a:ext>
            </a:extLst>
          </p:cNvPr>
          <p:cNvSpPr txBox="1"/>
          <p:nvPr/>
        </p:nvSpPr>
        <p:spPr>
          <a:xfrm>
            <a:off x="3062796" y="2317072"/>
            <a:ext cx="74217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  </a:t>
            </a:r>
            <a:r>
              <a:rPr lang="en-US" sz="44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Present Perfect Tense</a:t>
            </a:r>
            <a:r>
              <a:rPr lang="ru-RU" sz="44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endParaRPr lang="ru-RU" sz="40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254C8BD-E5AE-43C8-B3AB-9E37F932B5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781" y="310718"/>
            <a:ext cx="2389829" cy="1748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400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04E5648-B3DA-4064-906C-20F4458DE5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2D3E609-B25D-4944-B17C-D6ABE23085B5}"/>
              </a:ext>
            </a:extLst>
          </p:cNvPr>
          <p:cNvSpPr txBox="1"/>
          <p:nvPr/>
        </p:nvSpPr>
        <p:spPr>
          <a:xfrm>
            <a:off x="878889" y="1038687"/>
            <a:ext cx="10786369" cy="4339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 err="1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Упражнение</a:t>
            </a:r>
            <a:r>
              <a:rPr lang="en-US" sz="3200" b="1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1. </a:t>
            </a:r>
            <a:r>
              <a:rPr lang="en-US" sz="3200" b="1" dirty="0" err="1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Дополните</a:t>
            </a:r>
            <a:r>
              <a:rPr lang="en-US" sz="3200" b="1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предложения</a:t>
            </a:r>
            <a:r>
              <a:rPr lang="en-US" sz="3200" b="1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правильной</a:t>
            </a:r>
            <a:r>
              <a:rPr lang="en-US" sz="3200" b="1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формой</a:t>
            </a:r>
            <a:r>
              <a:rPr lang="en-US" sz="3200" b="1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Present Perfect.</a:t>
            </a:r>
            <a:endParaRPr lang="ru-RU" sz="3200" b="1" dirty="0">
              <a:solidFill>
                <a:srgbClr val="333333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3200" b="1" dirty="0">
              <a:solidFill>
                <a:srgbClr val="333333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buFont typeface="+mj-lt"/>
              <a:buAutoNum type="arabicPeriod"/>
            </a:pPr>
            <a:r>
              <a:rPr lang="en-US" sz="36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Look! Somebody already (</a:t>
            </a:r>
            <a:r>
              <a:rPr lang="en-US" sz="36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hack</a:t>
            </a:r>
            <a:r>
              <a:rPr lang="en-US" sz="36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) the trees.</a:t>
            </a:r>
          </a:p>
          <a:p>
            <a:pPr algn="l">
              <a:buFont typeface="+mj-lt"/>
              <a:buAutoNum type="arabicPeriod"/>
            </a:pPr>
            <a:r>
              <a:rPr lang="en-US" sz="36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Anna (fly) to Moscow, but she’ll be back next Thursday at the latest.</a:t>
            </a:r>
          </a:p>
          <a:p>
            <a:pPr algn="l">
              <a:buFont typeface="+mj-lt"/>
              <a:buAutoNum type="arabicPeriod"/>
            </a:pPr>
            <a:r>
              <a:rPr lang="en-US" sz="36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Martin is in hospital now. He (have) a bad crash.</a:t>
            </a:r>
          </a:p>
          <a:p>
            <a:pPr algn="l">
              <a:buFont typeface="+mj-lt"/>
              <a:buAutoNum type="arabicPeriod"/>
            </a:pPr>
            <a:r>
              <a:rPr lang="en-US" sz="36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Marta is crying. She (hurt) her knee.</a:t>
            </a:r>
          </a:p>
        </p:txBody>
      </p:sp>
    </p:spTree>
    <p:extLst>
      <p:ext uri="{BB962C8B-B14F-4D97-AF65-F5344CB8AC3E}">
        <p14:creationId xmlns:p14="http://schemas.microsoft.com/office/powerpoint/2010/main" val="418355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04E5648-B3DA-4064-906C-20F4458DE5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82CEDC0-C23D-4512-BD06-71266C4FEF21}"/>
              </a:ext>
            </a:extLst>
          </p:cNvPr>
          <p:cNvSpPr txBox="1"/>
          <p:nvPr/>
        </p:nvSpPr>
        <p:spPr>
          <a:xfrm>
            <a:off x="577049" y="767776"/>
            <a:ext cx="10892901" cy="5447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 err="1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Упражнение</a:t>
            </a:r>
            <a:r>
              <a:rPr lang="en-US" sz="3200" b="1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2. </a:t>
            </a:r>
            <a:r>
              <a:rPr lang="en-US" sz="3200" b="1" dirty="0" err="1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Поставьте</a:t>
            </a:r>
            <a:r>
              <a:rPr lang="en-US" sz="3200" b="1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глаголы</a:t>
            </a:r>
            <a:r>
              <a:rPr lang="en-US" sz="3200" b="1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en-US" sz="3200" b="1" dirty="0" err="1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скобках</a:t>
            </a:r>
            <a:r>
              <a:rPr lang="en-US" sz="3200" b="1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</a:p>
          <a:p>
            <a:pPr algn="ctr"/>
            <a:r>
              <a:rPr lang="en-US" sz="3200" b="1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Present Perfect negative.</a:t>
            </a:r>
          </a:p>
          <a:p>
            <a:pPr algn="ctr"/>
            <a:endParaRPr lang="en-US" sz="2800" b="1" dirty="0">
              <a:solidFill>
                <a:srgbClr val="333333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buFont typeface="+mj-lt"/>
              <a:buAutoNum type="arabicPeriod"/>
            </a:pPr>
            <a:r>
              <a:rPr lang="en-US" sz="320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 _____ (not clean) my boots.</a:t>
            </a:r>
          </a:p>
          <a:p>
            <a:pPr algn="l">
              <a:buFont typeface="+mj-lt"/>
              <a:buAutoNum type="arabicPeriod"/>
            </a:pPr>
            <a:r>
              <a:rPr lang="en-US" sz="320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They _____ (not start) their meal.</a:t>
            </a:r>
          </a:p>
          <a:p>
            <a:pPr algn="l">
              <a:buFont typeface="+mj-lt"/>
              <a:buAutoNum type="arabicPeriod"/>
            </a:pPr>
            <a:r>
              <a:rPr lang="en-US" sz="320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  _____ (not do) my homework.</a:t>
            </a:r>
          </a:p>
          <a:p>
            <a:pPr algn="l">
              <a:buFont typeface="+mj-lt"/>
              <a:buAutoNum type="arabicPeriod"/>
            </a:pPr>
            <a:r>
              <a:rPr lang="en-US" sz="320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It’s my birthday party today. I  _____ (not invite) many people.</a:t>
            </a:r>
          </a:p>
          <a:p>
            <a:pPr algn="l">
              <a:buFont typeface="+mj-lt"/>
              <a:buAutoNum type="arabicPeriod"/>
            </a:pPr>
            <a:r>
              <a:rPr lang="en-US" sz="320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Where’s Alison? We  _____  (not see) her since yesterday.</a:t>
            </a:r>
          </a:p>
          <a:p>
            <a:pPr algn="l">
              <a:buFont typeface="+mj-lt"/>
              <a:buAutoNum type="arabicPeriod"/>
            </a:pPr>
            <a:r>
              <a:rPr lang="en-US" sz="320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Dad   _____ (not take) a holiday since last August.</a:t>
            </a:r>
          </a:p>
        </p:txBody>
      </p:sp>
    </p:spTree>
    <p:extLst>
      <p:ext uri="{BB962C8B-B14F-4D97-AF65-F5344CB8AC3E}">
        <p14:creationId xmlns:p14="http://schemas.microsoft.com/office/powerpoint/2010/main" val="3363190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04E5648-B3DA-4064-906C-20F4458DE5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D6CD888-2A26-41C2-A224-49CF0108B006}"/>
              </a:ext>
            </a:extLst>
          </p:cNvPr>
          <p:cNvSpPr txBox="1"/>
          <p:nvPr/>
        </p:nvSpPr>
        <p:spPr>
          <a:xfrm>
            <a:off x="976544" y="2342552"/>
            <a:ext cx="10369117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>
              <a:buFont typeface="+mj-lt"/>
              <a:buAutoNum type="arabicPeriod"/>
            </a:pPr>
            <a:r>
              <a:rPr lang="en-US" sz="3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_____ Nick seen a film? Yes, he _____.</a:t>
            </a:r>
          </a:p>
          <a:p>
            <a:pPr algn="l" fontAlgn="base">
              <a:buFont typeface="+mj-lt"/>
              <a:buAutoNum type="arabicPeriod"/>
            </a:pPr>
            <a:r>
              <a:rPr lang="en-US" sz="3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____ Peter and Alex spoken English? Yes, they ____.</a:t>
            </a:r>
          </a:p>
          <a:p>
            <a:pPr algn="l" fontAlgn="base">
              <a:buFont typeface="+mj-lt"/>
              <a:buAutoNum type="arabicPeriod"/>
            </a:pPr>
            <a:r>
              <a:rPr lang="en-US" sz="3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____ Amanda swum in the sea? No, she______ .</a:t>
            </a:r>
          </a:p>
          <a:p>
            <a:pPr algn="l" fontAlgn="base">
              <a:buFont typeface="+mj-lt"/>
              <a:buAutoNum type="arabicPeriod"/>
            </a:pPr>
            <a:r>
              <a:rPr lang="en-US" sz="3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_____she visited the New York? Yes, she</a:t>
            </a:r>
            <a:r>
              <a:rPr lang="ru-RU" sz="3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_____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 fontAlgn="base">
              <a:buFont typeface="+mj-lt"/>
              <a:buAutoNum type="arabicPeriod"/>
            </a:pPr>
            <a:r>
              <a:rPr lang="ru-RU" sz="3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_____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Paul and Helen driven a car? No, they ______.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DB69AB-A428-4921-ADC2-95168A6A9595}"/>
              </a:ext>
            </a:extLst>
          </p:cNvPr>
          <p:cNvSpPr txBox="1"/>
          <p:nvPr/>
        </p:nvSpPr>
        <p:spPr>
          <a:xfrm>
            <a:off x="1589103" y="878888"/>
            <a:ext cx="89309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Упражнение 3. Вставьте 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have\has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44419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04E5648-B3DA-4064-906C-20F4458DE5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C53C106-3F59-47B7-972D-0D29C85AFD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682" y="2174298"/>
            <a:ext cx="1646063" cy="2170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0451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04E5648-B3DA-4064-906C-20F4458DE5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C53C106-3F59-47B7-972D-0D29C85AFD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6912" y="336621"/>
            <a:ext cx="1556294" cy="2052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4B624C0-6D18-49EA-BC9A-2DED9F208D5D}"/>
              </a:ext>
            </a:extLst>
          </p:cNvPr>
          <p:cNvSpPr txBox="1"/>
          <p:nvPr/>
        </p:nvSpPr>
        <p:spPr>
          <a:xfrm>
            <a:off x="4308707" y="658622"/>
            <a:ext cx="28373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Аннотация</a:t>
            </a:r>
            <a:r>
              <a:rPr lang="ru-RU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CEDB79-378D-4F0D-8245-AD099CB236B9}"/>
              </a:ext>
            </a:extLst>
          </p:cNvPr>
          <p:cNvSpPr txBox="1"/>
          <p:nvPr/>
        </p:nvSpPr>
        <p:spPr>
          <a:xfrm>
            <a:off x="956394" y="1836411"/>
            <a:ext cx="91105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 настоящее время большое распространение для обучения английского языка получил учебник «Английский в фокусе», созданный авторами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Ю.Е.Ваулиной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Д.Дули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О.У.Подоляко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 Из практики обучения детей английскому языку по данному учебнику пришла к выводу, что нужен дополнительный материал для изучения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Present Perfect Tense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(Настоящее Совершенное Время). </a:t>
            </a:r>
            <a:r>
              <a:rPr lang="ru-RU" sz="2400">
                <a:latin typeface="Arial" panose="020B0604020202020204" pitchFamily="34" charset="0"/>
                <a:cs typeface="Arial" panose="020B0604020202020204" pitchFamily="34" charset="0"/>
              </a:rPr>
              <a:t>Для лучшего 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процесса </a:t>
            </a:r>
            <a:r>
              <a:rPr lang="ru-RU" sz="2400">
                <a:latin typeface="Arial" panose="020B0604020202020204" pitchFamily="34" charset="0"/>
                <a:cs typeface="Arial" panose="020B0604020202020204" pitchFamily="34" charset="0"/>
              </a:rPr>
              <a:t>усвоения материала была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разработана презентация из курса учебника для 7 класса, модуль 6а.</a:t>
            </a:r>
          </a:p>
        </p:txBody>
      </p:sp>
    </p:spTree>
    <p:extLst>
      <p:ext uri="{BB962C8B-B14F-4D97-AF65-F5344CB8AC3E}">
        <p14:creationId xmlns:p14="http://schemas.microsoft.com/office/powerpoint/2010/main" val="42235792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04E5648-B3DA-4064-906C-20F4458DE5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E51CC8F-3DF5-481F-89F3-D70999436328}"/>
              </a:ext>
            </a:extLst>
          </p:cNvPr>
          <p:cNvSpPr txBox="1"/>
          <p:nvPr/>
        </p:nvSpPr>
        <p:spPr>
          <a:xfrm>
            <a:off x="2902998" y="790112"/>
            <a:ext cx="610117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Используется:</a:t>
            </a:r>
            <a:endParaRPr lang="ru-RU" sz="3600" b="1" dirty="0">
              <a:solidFill>
                <a:prstClr val="black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82E20D-2E40-4235-973C-BB10B50C38C4}"/>
              </a:ext>
            </a:extLst>
          </p:cNvPr>
          <p:cNvSpPr txBox="1"/>
          <p:nvPr/>
        </p:nvSpPr>
        <p:spPr>
          <a:xfrm>
            <a:off x="1003177" y="2210540"/>
            <a:ext cx="994299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-если говорящему важен результат;</a:t>
            </a:r>
          </a:p>
          <a:p>
            <a:pPr algn="just"/>
            <a:r>
              <a:rPr lang="ru-RU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-когда говорим об опыте и достижениях;  </a:t>
            </a:r>
          </a:p>
          <a:p>
            <a:pPr algn="just"/>
            <a:r>
              <a:rPr lang="ru-RU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-когда говорим о процессе или действии, которое было завершено, но имеет тесную связь с настоящим, т.е. есть результат.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F50650E-8ECA-4111-91B7-12293CA9C0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2788" y="346230"/>
            <a:ext cx="1597980" cy="1944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023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04E5648-B3DA-4064-906C-20F4458DE5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90F2F30-8030-4B5F-AADF-D2FC42C79BC9}"/>
              </a:ext>
            </a:extLst>
          </p:cNvPr>
          <p:cNvSpPr txBox="1"/>
          <p:nvPr/>
        </p:nvSpPr>
        <p:spPr>
          <a:xfrm>
            <a:off x="3000652" y="834501"/>
            <a:ext cx="53443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rgbClr val="00000A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Образование</a:t>
            </a:r>
            <a:r>
              <a:rPr lang="en-US" sz="3200" b="1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33F750-7525-4393-AE87-21F09D43B5D0}"/>
              </a:ext>
            </a:extLst>
          </p:cNvPr>
          <p:cNvSpPr txBox="1"/>
          <p:nvPr/>
        </p:nvSpPr>
        <p:spPr>
          <a:xfrm>
            <a:off x="2743199" y="3429000"/>
            <a:ext cx="631424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rgbClr val="0000E6"/>
                </a:solidFill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have</a:t>
            </a:r>
            <a:r>
              <a:rPr lang="en-US" sz="4800" b="1" dirty="0">
                <a:solidFill>
                  <a:srgbClr val="0000E6"/>
                </a:solidFill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/has </a:t>
            </a:r>
            <a:r>
              <a:rPr lang="en-US" sz="48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+ </a:t>
            </a:r>
            <a:r>
              <a:rPr lang="en-US" sz="4800" b="1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V</a:t>
            </a:r>
            <a:r>
              <a:rPr lang="en-US" sz="48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3</a:t>
            </a:r>
            <a:r>
              <a:rPr lang="ru-RU" sz="4800" b="1" dirty="0">
                <a:solidFill>
                  <a:srgbClr val="FF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/</a:t>
            </a:r>
            <a:r>
              <a:rPr lang="en-US" sz="4800" b="1" dirty="0" err="1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V</a:t>
            </a:r>
            <a:r>
              <a:rPr lang="en-US" sz="4800" b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ed</a:t>
            </a:r>
            <a:endParaRPr lang="ru-RU" sz="4800" dirty="0">
              <a:solidFill>
                <a:srgbClr val="FF0000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3E4462A-CE0C-4B7E-9772-BFE75A830F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1927" y="393276"/>
            <a:ext cx="1527069" cy="2052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flipH="1">
            <a:off x="1286538" y="1816925"/>
            <a:ext cx="828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Вспомогательный глагол + смысловой глагол в третей форме/ смысловой глагол +окончание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ed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0354140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04E5648-B3DA-4064-906C-20F4458DE5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896A625-E4B6-4E09-B6B7-E999610EDF3F}"/>
              </a:ext>
            </a:extLst>
          </p:cNvPr>
          <p:cNvSpPr txBox="1"/>
          <p:nvPr/>
        </p:nvSpPr>
        <p:spPr>
          <a:xfrm>
            <a:off x="1154097" y="727969"/>
            <a:ext cx="90907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 err="1">
                <a:solidFill>
                  <a:srgbClr val="00000A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Утвердительные</a:t>
            </a:r>
            <a:r>
              <a:rPr lang="en-US" sz="3600" b="1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</a:t>
            </a:r>
            <a:r>
              <a:rPr lang="en-US" sz="3600" b="1" dirty="0" err="1">
                <a:solidFill>
                  <a:srgbClr val="00000A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предложения</a:t>
            </a:r>
            <a:r>
              <a:rPr lang="en-US" sz="3600" b="1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92FFDE72-9908-4DB7-A3AB-722C5A78AC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7583218"/>
              </p:ext>
            </p:extLst>
          </p:nvPr>
        </p:nvGraphicFramePr>
        <p:xfrm>
          <a:off x="568171" y="3007230"/>
          <a:ext cx="10883283" cy="2731214"/>
        </p:xfrm>
        <a:graphic>
          <a:graphicData uri="http://schemas.openxmlformats.org/drawingml/2006/table">
            <a:tbl>
              <a:tblPr/>
              <a:tblGrid>
                <a:gridCol w="10883283">
                  <a:extLst>
                    <a:ext uri="{9D8B030D-6E8A-4147-A177-3AD203B41FA5}">
                      <a16:colId xmlns:a16="http://schemas.microsoft.com/office/drawing/2014/main" val="2016123903"/>
                    </a:ext>
                  </a:extLst>
                </a:gridCol>
              </a:tblGrid>
              <a:tr h="27312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40"/>
                        </a:spcBef>
                        <a:spcAft>
                          <a:spcPts val="140"/>
                        </a:spcAft>
                        <a:tabLst>
                          <a:tab pos="449580" algn="l"/>
                        </a:tabLst>
                      </a:pPr>
                      <a:endParaRPr lang="en-US" sz="3600" dirty="0">
                        <a:solidFill>
                          <a:srgbClr val="00000A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Bef>
                          <a:spcPts val="140"/>
                        </a:spcBef>
                        <a:spcAft>
                          <a:spcPts val="140"/>
                        </a:spcAft>
                        <a:tabLst>
                          <a:tab pos="449580" algn="l"/>
                        </a:tabLst>
                      </a:pPr>
                      <a:r>
                        <a:rPr lang="en-US" sz="4000" b="1" dirty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 (you, we, they) </a:t>
                      </a:r>
                      <a:r>
                        <a:rPr lang="en-US" sz="4000" b="1" dirty="0">
                          <a:solidFill>
                            <a:srgbClr val="0000E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have </a:t>
                      </a:r>
                      <a:r>
                        <a:rPr lang="en-US" sz="4000" b="1" dirty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live</a:t>
                      </a:r>
                      <a:r>
                        <a:rPr lang="en-US" sz="4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</a:t>
                      </a:r>
                      <a:r>
                        <a:rPr lang="en-US" sz="4000" b="1" dirty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here.</a:t>
                      </a:r>
                      <a:endParaRPr lang="ru-RU" sz="40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Bef>
                          <a:spcPts val="140"/>
                        </a:spcBef>
                        <a:spcAft>
                          <a:spcPts val="140"/>
                        </a:spcAft>
                        <a:tabLst>
                          <a:tab pos="449580" algn="l"/>
                        </a:tabLst>
                      </a:pPr>
                      <a:r>
                        <a:rPr lang="en-US" sz="4000" b="1" dirty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He (she, it)</a:t>
                      </a:r>
                      <a:r>
                        <a:rPr lang="en-US" sz="4000" b="1" dirty="0">
                          <a:solidFill>
                            <a:srgbClr val="0000E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has </a:t>
                      </a:r>
                      <a:r>
                        <a:rPr lang="en-US" sz="4000" b="1" dirty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live</a:t>
                      </a:r>
                      <a:r>
                        <a:rPr lang="en-US" sz="4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</a:t>
                      </a:r>
                      <a:r>
                        <a:rPr lang="en-US" sz="4000" b="1" dirty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</a:t>
                      </a:r>
                      <a:endParaRPr lang="ru-RU" sz="40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9694297"/>
                  </a:ext>
                </a:extLst>
              </a:tr>
            </a:tbl>
          </a:graphicData>
        </a:graphic>
      </p:graphicFrame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7C95B3B-BB62-4CBD-9D61-FDEF12C126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9942" y="314902"/>
            <a:ext cx="1537654" cy="187586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305FFCD-11B9-4BA4-9E06-1D7BA10D8FBB}"/>
              </a:ext>
            </a:extLst>
          </p:cNvPr>
          <p:cNvSpPr txBox="1"/>
          <p:nvPr/>
        </p:nvSpPr>
        <p:spPr>
          <a:xfrm>
            <a:off x="1544716" y="1622235"/>
            <a:ext cx="814082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Схема №1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: подлежащее + вспомогательный глагол + сказуемое (смысловой глагол) + второстепенные члены предложения.</a:t>
            </a:r>
          </a:p>
        </p:txBody>
      </p:sp>
    </p:spTree>
    <p:extLst>
      <p:ext uri="{BB962C8B-B14F-4D97-AF65-F5344CB8AC3E}">
        <p14:creationId xmlns:p14="http://schemas.microsoft.com/office/powerpoint/2010/main" val="18255279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04E5648-B3DA-4064-906C-20F4458DE5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E8619DB-73F2-42DD-AB03-2B0C4A326C93}"/>
              </a:ext>
            </a:extLst>
          </p:cNvPr>
          <p:cNvSpPr txBox="1"/>
          <p:nvPr/>
        </p:nvSpPr>
        <p:spPr>
          <a:xfrm>
            <a:off x="790114" y="514905"/>
            <a:ext cx="93836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Отрицательные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предложения: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783378C-FF4F-493F-8FE7-5BBCE5F339EC}"/>
              </a:ext>
            </a:extLst>
          </p:cNvPr>
          <p:cNvSpPr txBox="1"/>
          <p:nvPr/>
        </p:nvSpPr>
        <p:spPr>
          <a:xfrm>
            <a:off x="727969" y="3877381"/>
            <a:ext cx="1098167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I (you, we, they) </a:t>
            </a:r>
            <a:r>
              <a:rPr lang="en-US" sz="4000" b="1" dirty="0">
                <a:solidFill>
                  <a:srgbClr val="0000E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ru-RU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4000" b="1" dirty="0">
                <a:solidFill>
                  <a:srgbClr val="0000E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</a:t>
            </a:r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n’t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live</a:t>
            </a:r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 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here.</a:t>
            </a:r>
          </a:p>
          <a:p>
            <a:pPr algn="ctr"/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He (she, it) </a:t>
            </a:r>
            <a:r>
              <a:rPr lang="en-US" sz="4000" b="1" dirty="0">
                <a:solidFill>
                  <a:srgbClr val="0000E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has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 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4000" b="1" dirty="0">
                <a:solidFill>
                  <a:srgbClr val="0000E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hasn’t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live</a:t>
            </a:r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2BCE4A1-E69D-45EB-BEE6-78A826F79C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3810" y="312790"/>
            <a:ext cx="1527691" cy="2052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DA0DA47-A50D-470E-A766-FA08A444329E}"/>
              </a:ext>
            </a:extLst>
          </p:cNvPr>
          <p:cNvSpPr txBox="1"/>
          <p:nvPr/>
        </p:nvSpPr>
        <p:spPr>
          <a:xfrm>
            <a:off x="985423" y="1338790"/>
            <a:ext cx="899307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Схема №2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: подлежащее + вспомогательный глагол + отрицательная частица 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сказуемое (смысловой глагол) + второстепенные члены предложения.</a:t>
            </a:r>
          </a:p>
        </p:txBody>
      </p:sp>
    </p:spTree>
    <p:extLst>
      <p:ext uri="{BB962C8B-B14F-4D97-AF65-F5344CB8AC3E}">
        <p14:creationId xmlns:p14="http://schemas.microsoft.com/office/powerpoint/2010/main" val="1194238968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04E5648-B3DA-4064-906C-20F4458DE5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4F9D54D-0DE3-4DFC-A5CF-1998536E813E}"/>
              </a:ext>
            </a:extLst>
          </p:cNvPr>
          <p:cNvSpPr txBox="1"/>
          <p:nvPr/>
        </p:nvSpPr>
        <p:spPr>
          <a:xfrm>
            <a:off x="1216241" y="497151"/>
            <a:ext cx="878001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Вопросительные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предложения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5E8426F-6FF9-40AA-98AD-2FB1C5B659BE}"/>
              </a:ext>
            </a:extLst>
          </p:cNvPr>
          <p:cNvSpPr txBox="1"/>
          <p:nvPr/>
        </p:nvSpPr>
        <p:spPr>
          <a:xfrm>
            <a:off x="1491449" y="3586579"/>
            <a:ext cx="854919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0000E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 I (you, we, they) live</a:t>
            </a:r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here?</a:t>
            </a:r>
          </a:p>
          <a:p>
            <a:pPr algn="ctr"/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>
                <a:solidFill>
                  <a:srgbClr val="0000E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Has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he (she, it) live</a:t>
            </a:r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023F7C0-348A-410A-BD02-67F7352899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59836" y="381741"/>
            <a:ext cx="1512000" cy="197697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F225-9288-4CE0-B7D4-62666E7ADFEC}"/>
              </a:ext>
            </a:extLst>
          </p:cNvPr>
          <p:cNvSpPr txBox="1"/>
          <p:nvPr/>
        </p:nvSpPr>
        <p:spPr>
          <a:xfrm>
            <a:off x="1002439" y="1579077"/>
            <a:ext cx="878001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Схема №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: вспомогательный глагол + подлежащее + сказуемое (смысловой глагол) + второстепенные члены предложения</a:t>
            </a:r>
          </a:p>
        </p:txBody>
      </p:sp>
    </p:spTree>
    <p:extLst>
      <p:ext uri="{BB962C8B-B14F-4D97-AF65-F5344CB8AC3E}">
        <p14:creationId xmlns:p14="http://schemas.microsoft.com/office/powerpoint/2010/main" val="1652711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04E5648-B3DA-4064-906C-20F4458DE5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8FEB02C-217B-4A66-B668-4D0FAB39C259}"/>
              </a:ext>
            </a:extLst>
          </p:cNvPr>
          <p:cNvSpPr txBox="1"/>
          <p:nvPr/>
        </p:nvSpPr>
        <p:spPr>
          <a:xfrm>
            <a:off x="701336" y="719092"/>
            <a:ext cx="81652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</a:t>
            </a:r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Краткие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ответы: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EA990CA-9969-4E8A-8612-50A390B8C4C0}"/>
              </a:ext>
            </a:extLst>
          </p:cNvPr>
          <p:cNvSpPr txBox="1"/>
          <p:nvPr/>
        </p:nvSpPr>
        <p:spPr>
          <a:xfrm>
            <a:off x="1402673" y="1890944"/>
            <a:ext cx="777018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Yes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, I (you, we, they) </a:t>
            </a:r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Yes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, he (she, it) </a:t>
            </a:r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has</a:t>
            </a:r>
            <a:r>
              <a:rPr 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, I (you, we, they) </a:t>
            </a:r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haven’t</a:t>
            </a:r>
            <a:r>
              <a:rPr 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, He (she, it) </a:t>
            </a:r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hasn’t</a:t>
            </a:r>
            <a:r>
              <a:rPr 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DA995B7-4785-4532-982D-9007A191D2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4932" y="341891"/>
            <a:ext cx="1512000" cy="192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940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04E5648-B3DA-4064-906C-20F4458DE5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7F19DFA-E06B-40BA-9013-265336E8AA6B}"/>
              </a:ext>
            </a:extLst>
          </p:cNvPr>
          <p:cNvSpPr txBox="1"/>
          <p:nvPr/>
        </p:nvSpPr>
        <p:spPr>
          <a:xfrm>
            <a:off x="1908699" y="559293"/>
            <a:ext cx="752160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Указатели времени: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68A8CCF-BA56-45F5-88AA-31F3FBA302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5279" y="352081"/>
            <a:ext cx="1542124" cy="1707538"/>
          </a:xfrm>
          <a:prstGeom prst="rect">
            <a:avLst/>
          </a:prstGeom>
        </p:spPr>
      </p:pic>
      <p:graphicFrame>
        <p:nvGraphicFramePr>
          <p:cNvPr id="3" name="Таблица 4">
            <a:extLst>
              <a:ext uri="{FF2B5EF4-FFF2-40B4-BE49-F238E27FC236}">
                <a16:creationId xmlns:a16="http://schemas.microsoft.com/office/drawing/2014/main" id="{120A4489-EF15-46E6-9B9D-69940D92B0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9873780"/>
              </p:ext>
            </p:extLst>
          </p:nvPr>
        </p:nvGraphicFramePr>
        <p:xfrm>
          <a:off x="861134" y="1321622"/>
          <a:ext cx="9023657" cy="432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9204">
                  <a:extLst>
                    <a:ext uri="{9D8B030D-6E8A-4147-A177-3AD203B41FA5}">
                      <a16:colId xmlns:a16="http://schemas.microsoft.com/office/drawing/2014/main" val="497439301"/>
                    </a:ext>
                  </a:extLst>
                </a:gridCol>
                <a:gridCol w="2547891">
                  <a:extLst>
                    <a:ext uri="{9D8B030D-6E8A-4147-A177-3AD203B41FA5}">
                      <a16:colId xmlns:a16="http://schemas.microsoft.com/office/drawing/2014/main" val="1865503144"/>
                    </a:ext>
                  </a:extLst>
                </a:gridCol>
                <a:gridCol w="2521014">
                  <a:extLst>
                    <a:ext uri="{9D8B030D-6E8A-4147-A177-3AD203B41FA5}">
                      <a16:colId xmlns:a16="http://schemas.microsoft.com/office/drawing/2014/main" val="2801364932"/>
                    </a:ext>
                  </a:extLst>
                </a:gridCol>
                <a:gridCol w="2445548">
                  <a:extLst>
                    <a:ext uri="{9D8B030D-6E8A-4147-A177-3AD203B41FA5}">
                      <a16:colId xmlns:a16="http://schemas.microsoft.com/office/drawing/2014/main" val="30277296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90282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kumimoji="0" 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j</a:t>
                      </a:r>
                      <a:r>
                        <a:rPr kumimoji="0" lang="ru-RU" sz="28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ust</a:t>
                      </a:r>
                      <a:endParaRPr lang="ru-RU" sz="2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как раз, только что 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lately</a:t>
                      </a:r>
                      <a:endParaRPr lang="ru-RU" sz="2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8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недавно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20433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28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yet</a:t>
                      </a:r>
                      <a:endParaRPr lang="ru-RU" sz="2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пока,</a:t>
                      </a:r>
                      <a:r>
                        <a:rPr kumimoji="0" 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все ещё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this month/week</a:t>
                      </a:r>
                      <a:endParaRPr lang="ru-RU" sz="2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8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этом месяце/на этой неделе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00842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kumimoji="0" lang="ru-RU" sz="28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never</a:t>
                      </a:r>
                      <a:endParaRPr lang="ru-RU" sz="2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никогда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since</a:t>
                      </a:r>
                      <a:endParaRPr lang="ru-RU" sz="2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8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тех пор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89939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2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ever</a:t>
                      </a:r>
                      <a:endParaRPr lang="ru-RU" sz="2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8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когда-либо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</a:t>
                      </a:r>
                      <a:endParaRPr lang="ru-RU" sz="2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8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течении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1267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2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already</a:t>
                      </a:r>
                      <a:endParaRPr lang="ru-RU" sz="2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8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уже, ранее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 far</a:t>
                      </a:r>
                      <a:endParaRPr lang="ru-RU" sz="2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8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пока ещё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10944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6834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4717</TotalTime>
  <Words>614</Words>
  <Application>Microsoft Office PowerPoint</Application>
  <PresentationFormat>Широкоэкранный</PresentationFormat>
  <Paragraphs>74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Arial Black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69</cp:revision>
  <cp:lastPrinted>2025-10-16T03:29:47Z</cp:lastPrinted>
  <dcterms:created xsi:type="dcterms:W3CDTF">2025-10-09T13:57:57Z</dcterms:created>
  <dcterms:modified xsi:type="dcterms:W3CDTF">2025-10-16T16:01:26Z</dcterms:modified>
</cp:coreProperties>
</file>