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972" r:id="rId3"/>
  </p:sldMasterIdLst>
  <p:notesMasterIdLst>
    <p:notesMasterId r:id="rId20"/>
  </p:notesMasterIdLst>
  <p:sldIdLst>
    <p:sldId id="347" r:id="rId4"/>
    <p:sldId id="263" r:id="rId5"/>
    <p:sldId id="358" r:id="rId6"/>
    <p:sldId id="360" r:id="rId7"/>
    <p:sldId id="286" r:id="rId8"/>
    <p:sldId id="357" r:id="rId9"/>
    <p:sldId id="365" r:id="rId10"/>
    <p:sldId id="362" r:id="rId11"/>
    <p:sldId id="352" r:id="rId12"/>
    <p:sldId id="359" r:id="rId13"/>
    <p:sldId id="369" r:id="rId14"/>
    <p:sldId id="370" r:id="rId15"/>
    <p:sldId id="367" r:id="rId16"/>
    <p:sldId id="376" r:id="rId17"/>
    <p:sldId id="372" r:id="rId18"/>
    <p:sldId id="375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1EA"/>
    <a:srgbClr val="FFC000"/>
    <a:srgbClr val="00B0F0"/>
    <a:srgbClr val="FF0000"/>
    <a:srgbClr val="00B4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49" autoAdjust="0"/>
    <p:restoredTop sz="90104" autoAdjust="0"/>
  </p:normalViewPr>
  <p:slideViewPr>
    <p:cSldViewPr>
      <p:cViewPr varScale="1">
        <p:scale>
          <a:sx n="96" d="100"/>
          <a:sy n="96" d="100"/>
        </p:scale>
        <p:origin x="210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A6E38-82B1-47BB-A812-313B295FEFF2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089E94-532B-494D-AD7A-712B16D9F5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098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Данная</a:t>
            </a:r>
            <a:r>
              <a:rPr lang="ru-RU" baseline="0" dirty="0"/>
              <a:t> презентация позволяет провести урок как с использованием электронной доски с помощью приложения </a:t>
            </a:r>
            <a:r>
              <a:rPr lang="en-US" baseline="0" dirty="0" err="1"/>
              <a:t>learningapps</a:t>
            </a:r>
            <a:r>
              <a:rPr lang="ru-RU" baseline="0" dirty="0"/>
              <a:t> (для этого в презентации присутствуют ссылки), так и  без ее помощи</a:t>
            </a:r>
            <a:r>
              <a:rPr lang="en-US" baseline="0" dirty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719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495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При нажатии на кнопку </a:t>
            </a:r>
            <a:r>
              <a:rPr lang="en-US" dirty="0"/>
              <a:t>ON THE AIR </a:t>
            </a:r>
            <a:r>
              <a:rPr lang="ru-RU" dirty="0"/>
              <a:t>открывается задание в приложении </a:t>
            </a:r>
            <a:r>
              <a:rPr lang="en-US" dirty="0" err="1"/>
              <a:t>Learningapps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8322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При нажатии на кнопку </a:t>
            </a:r>
            <a:r>
              <a:rPr lang="en-US" dirty="0"/>
              <a:t>ON THE AIR </a:t>
            </a:r>
            <a:r>
              <a:rPr lang="ru-RU" dirty="0"/>
              <a:t>открывается задание в приложении </a:t>
            </a:r>
            <a:r>
              <a:rPr lang="en-US" dirty="0" err="1"/>
              <a:t>Learningapps</a:t>
            </a:r>
            <a:r>
              <a:rPr lang="en-US" dirty="0"/>
              <a:t> 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7462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При нажатии на кнопку </a:t>
            </a:r>
            <a:r>
              <a:rPr lang="en-US" dirty="0"/>
              <a:t>ON THE AIR </a:t>
            </a:r>
            <a:r>
              <a:rPr lang="ru-RU" dirty="0"/>
              <a:t>открывается задание в приложении </a:t>
            </a:r>
            <a:r>
              <a:rPr lang="en-US" dirty="0" err="1"/>
              <a:t>Learningapps</a:t>
            </a:r>
            <a:r>
              <a:rPr lang="en-US" dirty="0"/>
              <a:t> 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261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6048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5317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057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4810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915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533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257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6382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6285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3774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613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545F7-77F9-4401-AA0E-BF14C26D8903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/>
              <a:pPr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60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30.jpe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hyperlink" Target="https://learningapps.org/display?v=pwfqzqt9517" TargetMode="Externa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2.jpg"/><Relationship Id="rId5" Type="http://schemas.openxmlformats.org/officeDocument/2006/relationships/image" Target="../media/image6.png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audio" Target="../media/audio3.wav"/><Relationship Id="rId18" Type="http://schemas.openxmlformats.org/officeDocument/2006/relationships/audio" Target="../media/audio8.wav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12" Type="http://schemas.openxmlformats.org/officeDocument/2006/relationships/audio" Target="../media/audio2.wav"/><Relationship Id="rId17" Type="http://schemas.openxmlformats.org/officeDocument/2006/relationships/audio" Target="../media/audio7.wav"/><Relationship Id="rId2" Type="http://schemas.openxmlformats.org/officeDocument/2006/relationships/image" Target="../media/image14.jpeg"/><Relationship Id="rId16" Type="http://schemas.openxmlformats.org/officeDocument/2006/relationships/audio" Target="../media/audio6.wav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8.jpeg"/><Relationship Id="rId11" Type="http://schemas.openxmlformats.org/officeDocument/2006/relationships/audio" Target="../media/audio1.wav"/><Relationship Id="rId5" Type="http://schemas.openxmlformats.org/officeDocument/2006/relationships/image" Target="../media/image17.jpeg"/><Relationship Id="rId15" Type="http://schemas.openxmlformats.org/officeDocument/2006/relationships/audio" Target="../media/audio5.wav"/><Relationship Id="rId10" Type="http://schemas.openxmlformats.org/officeDocument/2006/relationships/image" Target="../media/image22.gif"/><Relationship Id="rId19" Type="http://schemas.openxmlformats.org/officeDocument/2006/relationships/audio" Target="../media/audio9.wav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audio" Target="../media/audio4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4.jpeg"/><Relationship Id="rId7" Type="http://schemas.openxmlformats.org/officeDocument/2006/relationships/image" Target="../media/image25.jpeg"/><Relationship Id="rId12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0.jpeg"/><Relationship Id="rId11" Type="http://schemas.openxmlformats.org/officeDocument/2006/relationships/hyperlink" Target="https://learningapps.org/display?v=p57d5uay317" TargetMode="External"/><Relationship Id="rId5" Type="http://schemas.openxmlformats.org/officeDocument/2006/relationships/image" Target="../media/image24.png"/><Relationship Id="rId10" Type="http://schemas.openxmlformats.org/officeDocument/2006/relationships/image" Target="../media/image28.png"/><Relationship Id="rId4" Type="http://schemas.openxmlformats.org/officeDocument/2006/relationships/image" Target="../media/image23.jpeg"/><Relationship Id="rId9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jpeg"/><Relationship Id="rId4" Type="http://schemas.openxmlformats.org/officeDocument/2006/relationships/hyperlink" Target="https://learningapps.org/display?v=p9ncgrp9t17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audio" Target="../media/audio10.wav"/><Relationship Id="rId7" Type="http://schemas.openxmlformats.org/officeDocument/2006/relationships/hyperlink" Target="https://learningapps.org/display?v=pg3t6278a19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audio" Target="../media/audio13.wav"/><Relationship Id="rId5" Type="http://schemas.openxmlformats.org/officeDocument/2006/relationships/audio" Target="../media/audio12.wav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 txBox="1">
            <a:spLocks noChangeArrowheads="1"/>
          </p:cNvSpPr>
          <p:nvPr/>
        </p:nvSpPr>
        <p:spPr>
          <a:xfrm rot="20318445">
            <a:off x="114540" y="464137"/>
            <a:ext cx="4934996" cy="155962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Autofit/>
            <a:sp3d extrusionH="57150" prstMaterial="softEdge">
              <a:bevelT w="25400" h="38100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600" b="1" dirty="0">
                <a:ln/>
                <a:solidFill>
                  <a:schemeClr val="accent4"/>
                </a:solidFill>
              </a:rPr>
              <a:t>The power of … </a:t>
            </a:r>
            <a:endParaRPr lang="ru-RU" sz="46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2058" name="Picture 10" descr="Картинки по запросу говорить в рупор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276600"/>
            <a:ext cx="23336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6038" y="579045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Презентация к уроку </a:t>
            </a:r>
            <a:endParaRPr lang="en-US" dirty="0"/>
          </a:p>
          <a:p>
            <a:pPr algn="ctr"/>
            <a:r>
              <a:rPr lang="ru-RU" dirty="0"/>
              <a:t>по учебному предмету «Английский язык» </a:t>
            </a:r>
          </a:p>
          <a:p>
            <a:pPr algn="ctr"/>
            <a:r>
              <a:rPr lang="ru-RU" dirty="0"/>
              <a:t>в </a:t>
            </a:r>
            <a:r>
              <a:rPr lang="en-US" dirty="0"/>
              <a:t>7</a:t>
            </a:r>
            <a:r>
              <a:rPr lang="ru-RU" dirty="0"/>
              <a:t> классе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10606" y="5713512"/>
            <a:ext cx="3600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schemeClr val="tx2">
                    <a:lumMod val="25000"/>
                  </a:schemeClr>
                </a:solidFill>
              </a:rPr>
              <a:t>Учителя английского языка </a:t>
            </a:r>
          </a:p>
          <a:p>
            <a:pPr algn="r"/>
            <a:r>
              <a:rPr lang="ru-RU" sz="1600" dirty="0">
                <a:solidFill>
                  <a:schemeClr val="tx2">
                    <a:lumMod val="25000"/>
                  </a:schemeClr>
                </a:solidFill>
              </a:rPr>
              <a:t>ГБОУ школы №482 </a:t>
            </a:r>
          </a:p>
          <a:p>
            <a:pPr algn="r"/>
            <a:r>
              <a:rPr lang="ru-RU" sz="1600" dirty="0">
                <a:solidFill>
                  <a:schemeClr val="tx2">
                    <a:lumMod val="25000"/>
                  </a:schemeClr>
                </a:solidFill>
              </a:rPr>
              <a:t>г. Санкт-Петербурга</a:t>
            </a:r>
          </a:p>
          <a:p>
            <a:pPr algn="r"/>
            <a:r>
              <a:rPr lang="ru-RU" sz="1600" dirty="0" err="1">
                <a:solidFill>
                  <a:schemeClr val="tx2">
                    <a:lumMod val="25000"/>
                  </a:schemeClr>
                </a:solidFill>
              </a:rPr>
              <a:t>Дерендяевой</a:t>
            </a:r>
            <a:r>
              <a:rPr lang="ru-RU" sz="1600" dirty="0">
                <a:solidFill>
                  <a:schemeClr val="tx2">
                    <a:lumMod val="25000"/>
                  </a:schemeClr>
                </a:solidFill>
              </a:rPr>
              <a:t> Светланы Васильевны</a:t>
            </a:r>
          </a:p>
        </p:txBody>
      </p:sp>
    </p:spTree>
    <p:extLst>
      <p:ext uri="{BB962C8B-B14F-4D97-AF65-F5344CB8AC3E}">
        <p14:creationId xmlns:p14="http://schemas.microsoft.com/office/powerpoint/2010/main" val="204995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1"/>
          <p:cNvSpPr txBox="1">
            <a:spLocks/>
          </p:cNvSpPr>
          <p:nvPr/>
        </p:nvSpPr>
        <p:spPr>
          <a:xfrm>
            <a:off x="228600" y="1119166"/>
            <a:ext cx="8839200" cy="3806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361950">
              <a:buFont typeface="Arial" pitchFamily="34" charset="0"/>
              <a:buNone/>
            </a:pPr>
            <a:r>
              <a:rPr lang="en-US" sz="1800" dirty="0">
                <a:latin typeface="Monotype Corsiva" panose="03010101010201010101" pitchFamily="66" charset="0"/>
              </a:rPr>
              <a:t>Lots of universities in Great Britain have their own radio station. Students who are                       	     or hope to work in the radio industry usually run the stations. </a:t>
            </a:r>
          </a:p>
          <a:p>
            <a:pPr marL="0" indent="361950">
              <a:buFont typeface="Arial" pitchFamily="34" charset="0"/>
              <a:buNone/>
            </a:pPr>
            <a:r>
              <a:rPr lang="en-US" sz="1800" dirty="0">
                <a:latin typeface="Monotype Corsiva" panose="03010101010201010101" pitchFamily="66" charset="0"/>
              </a:rPr>
              <a:t>The radio stations                   </a:t>
            </a:r>
            <a:r>
              <a:rPr lang="ru-RU" sz="1800" dirty="0">
                <a:latin typeface="Monotype Corsiva" panose="03010101010201010101" pitchFamily="66" charset="0"/>
              </a:rPr>
              <a:t>                  </a:t>
            </a:r>
            <a:r>
              <a:rPr lang="en-US" sz="1800" dirty="0">
                <a:latin typeface="Monotype Corsiva" panose="03010101010201010101" pitchFamily="66" charset="0"/>
              </a:rPr>
              <a:t>by playing all the latest music and chart hits. They also</a:t>
            </a:r>
            <a:r>
              <a:rPr lang="ru-RU" sz="1800" dirty="0">
                <a:latin typeface="Monotype Corsiva" panose="03010101010201010101" pitchFamily="66" charset="0"/>
              </a:rPr>
              <a:t>              </a:t>
            </a:r>
            <a:r>
              <a:rPr lang="en-US" sz="1800" dirty="0">
                <a:latin typeface="Monotype Corsiva" panose="03010101010201010101" pitchFamily="66" charset="0"/>
              </a:rPr>
              <a:t>                    </a:t>
            </a:r>
            <a:r>
              <a:rPr lang="en-US" sz="1800" dirty="0">
                <a:solidFill>
                  <a:schemeClr val="bg1"/>
                </a:solidFill>
                <a:latin typeface="Monotype Corsiva" panose="03010101010201010101" pitchFamily="66" charset="0"/>
              </a:rPr>
              <a:t>s                    </a:t>
            </a:r>
            <a:r>
              <a:rPr lang="en-US" sz="1800" dirty="0">
                <a:latin typeface="Monotype Corsiva" panose="03010101010201010101" pitchFamily="66" charset="0"/>
              </a:rPr>
              <a:t>, films and new CDs among other things. </a:t>
            </a:r>
            <a:r>
              <a:rPr lang="ru-RU" sz="1800" dirty="0">
                <a:latin typeface="Monotype Corsiva" panose="03010101010201010101" pitchFamily="66" charset="0"/>
              </a:rPr>
              <a:t>                                    </a:t>
            </a:r>
            <a:r>
              <a:rPr lang="en-US" sz="1800" dirty="0">
                <a:latin typeface="Monotype Corsiva" panose="03010101010201010101" pitchFamily="66" charset="0"/>
              </a:rPr>
              <a:t>, the radio station informs the students about all the news on campus and in the                 . </a:t>
            </a:r>
          </a:p>
          <a:p>
            <a:pPr marL="0" indent="361950">
              <a:buNone/>
            </a:pPr>
            <a:r>
              <a:rPr lang="en-US" sz="1800" dirty="0">
                <a:latin typeface="Monotype Corsiva" panose="03010101010201010101" pitchFamily="66" charset="0"/>
              </a:rPr>
              <a:t>A radio station needs several people</a:t>
            </a:r>
            <a:r>
              <a:rPr lang="ru-RU" sz="1800" dirty="0">
                <a:latin typeface="Monotype Corsiva" panose="03010101010201010101" pitchFamily="66" charset="0"/>
              </a:rPr>
              <a:t>                          </a:t>
            </a:r>
            <a:r>
              <a:rPr lang="en-US" sz="1800" dirty="0">
                <a:latin typeface="Monotype Corsiva" panose="03010101010201010101" pitchFamily="66" charset="0"/>
              </a:rPr>
              <a:t>. Firstly, there's a DJ who presents the show and plays the music. There is a journalist who writes and then reads the news. A technician</a:t>
            </a:r>
            <a:r>
              <a:rPr lang="ru-RU" sz="1800" dirty="0">
                <a:latin typeface="Monotype Corsiva" panose="03010101010201010101" pitchFamily="66" charset="0"/>
              </a:rPr>
              <a:t> </a:t>
            </a:r>
            <a:r>
              <a:rPr lang="en-US" sz="1800" dirty="0">
                <a:latin typeface="Monotype Corsiva" panose="03010101010201010101" pitchFamily="66" charset="0"/>
              </a:rPr>
              <a:t>or engineer is always nearby</a:t>
            </a:r>
            <a:r>
              <a:rPr lang="ru-RU" sz="1800" dirty="0">
                <a:latin typeface="Monotype Corsiva" panose="03010101010201010101" pitchFamily="66" charset="0"/>
              </a:rPr>
              <a:t>                 </a:t>
            </a:r>
            <a:r>
              <a:rPr lang="en-US" sz="1800" dirty="0">
                <a:latin typeface="Monotype Corsiva" panose="03010101010201010101" pitchFamily="66" charset="0"/>
              </a:rPr>
              <a:t> </a:t>
            </a:r>
            <a:r>
              <a:rPr lang="ru-RU" sz="1800" dirty="0">
                <a:latin typeface="Monotype Corsiva" panose="03010101010201010101" pitchFamily="66" charset="0"/>
              </a:rPr>
              <a:t>    	                         </a:t>
            </a:r>
            <a:r>
              <a:rPr lang="en-US" sz="1800" dirty="0">
                <a:latin typeface="Monotype Corsiva" panose="03010101010201010101" pitchFamily="66" charset="0"/>
              </a:rPr>
              <a:t>.</a:t>
            </a:r>
            <a:r>
              <a:rPr lang="ru-RU" sz="1800" dirty="0">
                <a:latin typeface="Monotype Corsiva" panose="03010101010201010101" pitchFamily="66" charset="0"/>
              </a:rPr>
              <a:t> </a:t>
            </a:r>
            <a:r>
              <a:rPr lang="en-US" sz="1800" dirty="0">
                <a:latin typeface="Monotype Corsiva" panose="03010101010201010101" pitchFamily="66" charset="0"/>
              </a:rPr>
              <a:t>Lastly, the producer </a:t>
            </a:r>
            <a:r>
              <a:rPr lang="en-US" sz="1800" dirty="0" err="1">
                <a:latin typeface="Monotype Corsiva" panose="03010101010201010101" pitchFamily="66" charset="0"/>
              </a:rPr>
              <a:t>organises</a:t>
            </a:r>
            <a:r>
              <a:rPr lang="en-US" sz="1800" dirty="0">
                <a:latin typeface="Monotype Corsiva" panose="03010101010201010101" pitchFamily="66" charset="0"/>
              </a:rPr>
              <a:t> everything and controls the show. Working for the radio station is good for the students </a:t>
            </a:r>
            <a:r>
              <a:rPr lang="ru-RU" sz="1800" dirty="0">
                <a:latin typeface="Monotype Corsiva" panose="03010101010201010101" pitchFamily="66" charset="0"/>
              </a:rPr>
              <a:t>              </a:t>
            </a:r>
            <a:r>
              <a:rPr lang="en-US" sz="1800" dirty="0">
                <a:latin typeface="Monotype Corsiva" panose="03010101010201010101" pitchFamily="66" charset="0"/>
              </a:rPr>
              <a:t>. </a:t>
            </a:r>
          </a:p>
          <a:p>
            <a:pPr marL="0" indent="361950">
              <a:buNone/>
            </a:pPr>
            <a:r>
              <a:rPr lang="en-US" sz="1800" dirty="0">
                <a:latin typeface="Monotype Corsiva" panose="03010101010201010101" pitchFamily="66" charset="0"/>
              </a:rPr>
              <a:t>They</a:t>
            </a:r>
            <a:r>
              <a:rPr lang="ru-RU" sz="1800" dirty="0">
                <a:latin typeface="Monotype Corsiva" panose="03010101010201010101" pitchFamily="66" charset="0"/>
              </a:rPr>
              <a:t>                                             </a:t>
            </a:r>
            <a:r>
              <a:rPr lang="en-US" sz="1800" dirty="0">
                <a:latin typeface="Monotype Corsiva" panose="03010101010201010101" pitchFamily="66" charset="0"/>
              </a:rPr>
              <a:t> </a:t>
            </a:r>
            <a:r>
              <a:rPr lang="ru-RU" sz="1800" dirty="0">
                <a:latin typeface="Monotype Corsiva" panose="03010101010201010101" pitchFamily="66" charset="0"/>
              </a:rPr>
              <a:t>     </a:t>
            </a:r>
            <a:r>
              <a:rPr lang="en-US" sz="1800" dirty="0">
                <a:latin typeface="Monotype Corsiva" panose="03010101010201010101" pitchFamily="66" charset="0"/>
              </a:rPr>
              <a:t> that may help them find a job in the future.</a:t>
            </a:r>
          </a:p>
          <a:p>
            <a:pPr marL="0" indent="361950">
              <a:buFont typeface="Arial" pitchFamily="34" charset="0"/>
              <a:buNone/>
            </a:pPr>
            <a:r>
              <a:rPr lang="en-US" sz="1800" dirty="0">
                <a:latin typeface="Monotype Corsiva" panose="03010101010201010101" pitchFamily="66" charset="0"/>
              </a:rPr>
              <a:t>If you want</a:t>
            </a:r>
            <a:r>
              <a:rPr lang="ru-RU" sz="1800" dirty="0">
                <a:latin typeface="Monotype Corsiva" panose="03010101010201010101" pitchFamily="66" charset="0"/>
              </a:rPr>
              <a:t>                           </a:t>
            </a:r>
            <a:r>
              <a:rPr lang="en-US" sz="1800" dirty="0">
                <a:latin typeface="Monotype Corsiva" panose="03010101010201010101" pitchFamily="66" charset="0"/>
              </a:rPr>
              <a:t> about student radio, go to: </a:t>
            </a:r>
            <a:r>
              <a:rPr lang="en-US" sz="1400" dirty="0">
                <a:latin typeface="Monotype Corsiva" panose="03010101010201010101" pitchFamily="66" charset="0"/>
              </a:rPr>
              <a:t>http://www.radiofeeds.co.uk/other.html</a:t>
            </a:r>
          </a:p>
          <a:p>
            <a:pPr marL="0" indent="361950">
              <a:buFont typeface="Arial" pitchFamily="34" charset="0"/>
              <a:buNone/>
            </a:pPr>
            <a:r>
              <a:rPr lang="en-US" sz="1800" dirty="0">
                <a:latin typeface="Monotype Corsiva" panose="03010101010201010101" pitchFamily="66" charset="0"/>
              </a:rPr>
              <a:t>You can even listen to the stations online!</a:t>
            </a:r>
          </a:p>
        </p:txBody>
      </p:sp>
      <p:pic>
        <p:nvPicPr>
          <p:cNvPr id="4" name="Ex. 2a, p. 4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72527" y="459447"/>
            <a:ext cx="757187" cy="609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33600" y="1720893"/>
            <a:ext cx="2482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Monotype Corsiva" panose="03010101010201010101" pitchFamily="66" charset="0"/>
              </a:rPr>
              <a:t>entertain the students </a:t>
            </a: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8849" y="5074932"/>
            <a:ext cx="20506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cs typeface="Times New Roman" panose="02020603050405020304" pitchFamily="18" charset="0"/>
              </a:rPr>
              <a:t>развлекать студентов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8849" y="5384547"/>
            <a:ext cx="21681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cs typeface="Times New Roman" panose="02020603050405020304" pitchFamily="18" charset="0"/>
              </a:rPr>
              <a:t>просматривать группы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1736" y="1998427"/>
            <a:ext cx="1346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Monotype Corsiva" panose="03010101010201010101" pitchFamily="66" charset="0"/>
              </a:rPr>
              <a:t>review bands    </a:t>
            </a: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8849" y="5708273"/>
            <a:ext cx="16202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cs typeface="Times New Roman" panose="02020603050405020304" pitchFamily="18" charset="0"/>
              </a:rPr>
              <a:t>говоря серьезно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64783" y="1998427"/>
            <a:ext cx="21170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Monotype Corsiva" panose="03010101010201010101" pitchFamily="66" charset="0"/>
              </a:rPr>
              <a:t>On a more serious note</a:t>
            </a: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6701" y="5999123"/>
            <a:ext cx="17203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cs typeface="Times New Roman" panose="02020603050405020304" pitchFamily="18" charset="0"/>
              </a:rPr>
              <a:t>проходить гладко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519159" y="2595316"/>
            <a:ext cx="1532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Monotype Corsiva" panose="03010101010201010101" pitchFamily="66" charset="0"/>
              </a:rPr>
              <a:t>to run smoothly</a:t>
            </a: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7232" y="5082952"/>
            <a:ext cx="3610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cs typeface="Times New Roman" panose="02020603050405020304" pitchFamily="18" charset="0"/>
              </a:rPr>
              <a:t>в случае если оборудование сломается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432178" y="3154105"/>
            <a:ext cx="30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Monotype Corsiva" panose="03010101010201010101" pitchFamily="66" charset="0"/>
              </a:rPr>
              <a:t>in case the equipment breaks down</a:t>
            </a:r>
            <a:r>
              <a:rPr lang="ru-RU" dirty="0">
                <a:latin typeface="Monotype Corsiva" panose="03010101010201010101" pitchFamily="66" charset="0"/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57232" y="5384547"/>
            <a:ext cx="2365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cs typeface="Times New Roman" panose="02020603050405020304" pitchFamily="18" charset="0"/>
              </a:rPr>
              <a:t>получить полезный опыт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28844" y="3746504"/>
            <a:ext cx="26927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Monotype Corsiva" panose="03010101010201010101" pitchFamily="66" charset="0"/>
              </a:rPr>
              <a:t>gain useful practical experience</a:t>
            </a:r>
            <a:r>
              <a:rPr lang="ru-RU" dirty="0">
                <a:latin typeface="Monotype Corsiva" panose="03010101010201010101" pitchFamily="66" charset="0"/>
              </a:rPr>
              <a:t> </a:t>
            </a:r>
            <a:r>
              <a:rPr lang="en-US" dirty="0">
                <a:latin typeface="Monotype Corsiva" panose="03010101010201010101" pitchFamily="66" charset="0"/>
              </a:rPr>
              <a:t> </a:t>
            </a: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66335" y="5680654"/>
            <a:ext cx="14595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cs typeface="Times New Roman" panose="02020603050405020304" pitchFamily="18" charset="0"/>
              </a:rPr>
              <a:t>узнать больше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619953" y="4088364"/>
            <a:ext cx="15105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Monotype Corsiva" panose="03010101010201010101" pitchFamily="66" charset="0"/>
              </a:rPr>
              <a:t>to find out more  </a:t>
            </a: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57886" y="5999123"/>
            <a:ext cx="2188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cs typeface="Times New Roman" panose="02020603050405020304" pitchFamily="18" charset="0"/>
              </a:rPr>
              <a:t>вовлеченные студенты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424228" y="3418141"/>
            <a:ext cx="12067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Monotype Corsiva" panose="03010101010201010101" pitchFamily="66" charset="0"/>
              </a:rPr>
              <a:t>involved</a:t>
            </a: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8849" y="6331671"/>
            <a:ext cx="19822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cs typeface="Times New Roman" panose="02020603050405020304" pitchFamily="18" charset="0"/>
              </a:rPr>
              <a:t>изучение курса СМИ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73206" y="1392124"/>
            <a:ext cx="137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Monotype Corsiva" panose="03010101010201010101" pitchFamily="66" charset="0"/>
              </a:rPr>
              <a:t>media courses  </a:t>
            </a: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386834" y="139195"/>
            <a:ext cx="6858000" cy="715962"/>
          </a:xfrm>
        </p:spPr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sz="2700" b="1" dirty="0">
                <a:ln/>
                <a:solidFill>
                  <a:schemeClr val="accent4"/>
                </a:solidFill>
              </a:rPr>
              <a:t>Listen, read the text and find the phrases </a:t>
            </a:r>
            <a:endParaRPr lang="ru-RU" sz="3200" b="1" dirty="0">
              <a:ln/>
              <a:solidFill>
                <a:schemeClr val="accent4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403488" y="1094725"/>
            <a:ext cx="938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Monotype Corsiva" panose="03010101010201010101" pitchFamily="66" charset="0"/>
              </a:rPr>
              <a:t>studying 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285531" y="2263307"/>
            <a:ext cx="955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Monotype Corsiva" panose="03010101010201010101" pitchFamily="66" charset="0"/>
              </a:rPr>
              <a:t>local area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3957232" y="6317520"/>
            <a:ext cx="1953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/>
              <a:t>местная территория</a:t>
            </a:r>
          </a:p>
        </p:txBody>
      </p:sp>
      <p:pic>
        <p:nvPicPr>
          <p:cNvPr id="27" name="Picture 4" descr="Картинки по запросу радио on air">
            <a:hlinkClick r:id="rId6" highlightClick="1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960" y="5489696"/>
            <a:ext cx="1379695" cy="1059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936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2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5" grpId="0" build="allAtOnce"/>
      <p:bldP spid="8" grpId="0"/>
      <p:bldP spid="8" grpId="1"/>
      <p:bldP spid="10" grpId="0"/>
      <p:bldP spid="10" grpId="1"/>
      <p:bldP spid="12" grpId="0"/>
      <p:bldP spid="12" grpId="1"/>
      <p:bldP spid="14" grpId="0"/>
      <p:bldP spid="14" grpId="1"/>
      <p:bldP spid="16" grpId="0"/>
      <p:bldP spid="16" grpId="1"/>
      <p:bldP spid="18" grpId="0" build="allAtOnce"/>
      <p:bldP spid="20" grpId="0"/>
      <p:bldP spid="20" grpId="1"/>
      <p:bldP spid="24" grpId="0"/>
      <p:bldP spid="24" grpId="1"/>
      <p:bldP spid="2" grpId="0"/>
      <p:bldP spid="2" grpId="1"/>
      <p:bldP spid="21" grpId="0"/>
      <p:bldP spid="2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093097"/>
            <a:ext cx="4507068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dirty="0"/>
              <a:t>1. What is the name of this radio </a:t>
            </a:r>
            <a:r>
              <a:rPr lang="en-US" dirty="0" err="1"/>
              <a:t>programme</a:t>
            </a:r>
            <a:r>
              <a:rPr lang="en-US" dirty="0"/>
              <a:t>?</a:t>
            </a:r>
            <a:endParaRPr lang="ru-RU" sz="16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2918" y="3399500"/>
            <a:ext cx="4835363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3. What university is this radio </a:t>
            </a:r>
            <a:r>
              <a:rPr lang="en-US" dirty="0" err="1"/>
              <a:t>programme</a:t>
            </a:r>
            <a:r>
              <a:rPr lang="en-US" dirty="0"/>
              <a:t> from?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-4977" y="4729345"/>
            <a:ext cx="3307765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4. What is the journalist’s name?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476" y="5889914"/>
            <a:ext cx="2962799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ea typeface="Calibri" panose="020F0502020204030204" pitchFamily="34" charset="0"/>
              </a:rPr>
              <a:t>5. What was the news about?</a:t>
            </a:r>
            <a:endParaRPr lang="ru-RU" dirty="0"/>
          </a:p>
        </p:txBody>
      </p:sp>
      <p:pic>
        <p:nvPicPr>
          <p:cNvPr id="7" name="Track46 - Track4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24800" y="457200"/>
            <a:ext cx="609600" cy="6096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892836" y="886443"/>
            <a:ext cx="1616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a. Breakfast Time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915490" y="1189210"/>
            <a:ext cx="12424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b. Brief Time</a:t>
            </a: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915490" y="1459714"/>
            <a:ext cx="11755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c. Breathing</a:t>
            </a:r>
            <a:endParaRPr lang="ru-RU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-2918" y="2196379"/>
            <a:ext cx="2580065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2. What is the DJ’s name?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842342" y="1953422"/>
            <a:ext cx="12554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a. Alice Cone</a:t>
            </a:r>
            <a:endParaRPr lang="ru-RU" sz="1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864996" y="2256189"/>
            <a:ext cx="9476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b. All Call</a:t>
            </a:r>
            <a:endParaRPr lang="ru-RU" sz="1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864996" y="2526693"/>
            <a:ext cx="12907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c. Alison Cole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859885" y="3139302"/>
            <a:ext cx="20009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a. Red Live University </a:t>
            </a:r>
            <a:endParaRPr lang="ru-RU" sz="16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882539" y="3442069"/>
            <a:ext cx="17413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b. </a:t>
            </a:r>
            <a:r>
              <a:rPr lang="en-US" sz="1600" dirty="0" err="1"/>
              <a:t>Cliffe</a:t>
            </a:r>
            <a:r>
              <a:rPr lang="en-US" sz="1600" dirty="0"/>
              <a:t> University </a:t>
            </a:r>
            <a:endParaRPr lang="ru-RU" sz="1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882539" y="3712573"/>
            <a:ext cx="20154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c. Radcliffe University </a:t>
            </a:r>
            <a:endParaRPr lang="ru-RU" sz="16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853048" y="4467046"/>
            <a:ext cx="14745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a. Mike Jackson</a:t>
            </a:r>
            <a:endParaRPr lang="ru-RU" sz="16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842342" y="4769813"/>
            <a:ext cx="15116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b. Mark Jackson</a:t>
            </a:r>
            <a:endParaRPr lang="ru-RU" sz="1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842342" y="5098677"/>
            <a:ext cx="14119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c. Max Jackson</a:t>
            </a:r>
            <a:endParaRPr lang="ru-RU" sz="16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942471" y="5446212"/>
            <a:ext cx="3115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a. Local basketball team are going on to the</a:t>
            </a:r>
            <a:r>
              <a:rPr lang="ru-RU" sz="1600" dirty="0"/>
              <a:t> </a:t>
            </a:r>
            <a:r>
              <a:rPr lang="en-US" sz="1600" dirty="0"/>
              <a:t>championship</a:t>
            </a:r>
            <a:endParaRPr lang="ru-RU" sz="16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5962721" y="6427941"/>
            <a:ext cx="15103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c. Heavy traffic  </a:t>
            </a:r>
            <a:endParaRPr lang="ru-RU" sz="16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942471" y="6060187"/>
            <a:ext cx="28972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b. Fire Service Chief’s retirement</a:t>
            </a:r>
            <a:endParaRPr lang="ru-RU" sz="1600" dirty="0"/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386834" y="139195"/>
            <a:ext cx="68580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dirty="0">
                <a:ln/>
                <a:solidFill>
                  <a:schemeClr val="accent4"/>
                </a:solidFill>
              </a:rPr>
              <a:t>Listen to a radio </a:t>
            </a:r>
            <a:r>
              <a:rPr lang="en-US" sz="2700" b="1" dirty="0" err="1">
                <a:ln/>
                <a:solidFill>
                  <a:schemeClr val="accent4"/>
                </a:solidFill>
              </a:rPr>
              <a:t>programme</a:t>
            </a:r>
            <a:r>
              <a:rPr lang="en-US" sz="2700" b="1" dirty="0">
                <a:ln/>
                <a:solidFill>
                  <a:schemeClr val="accent4"/>
                </a:solidFill>
              </a:rPr>
              <a:t> and choose the correct answer </a:t>
            </a:r>
            <a:endParaRPr lang="ru-RU" sz="3200" b="1" dirty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44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83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8" grpId="0"/>
      <p:bldP spid="19" grpId="0"/>
      <p:bldP spid="21" grpId="0"/>
      <p:bldP spid="22" grpId="0"/>
      <p:bldP spid="25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Track46 - Track4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800" y="1143000"/>
            <a:ext cx="609600" cy="609600"/>
          </a:xfrm>
          <a:prstGeom prst="rect">
            <a:avLst/>
          </a:prstGeom>
        </p:spPr>
      </p:pic>
      <p:sp>
        <p:nvSpPr>
          <p:cNvPr id="34" name="Объект 2"/>
          <p:cNvSpPr>
            <a:spLocks noGrp="1"/>
          </p:cNvSpPr>
          <p:nvPr>
            <p:ph idx="1"/>
          </p:nvPr>
        </p:nvSpPr>
        <p:spPr>
          <a:xfrm>
            <a:off x="1981200" y="457200"/>
            <a:ext cx="7086600" cy="38100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b="1" i="1" dirty="0"/>
              <a:t>Alison: </a:t>
            </a:r>
            <a:r>
              <a:rPr lang="en-US" sz="1600" dirty="0"/>
              <a:t>Good morning listeners and welcome to</a:t>
            </a:r>
            <a:r>
              <a:rPr lang="ru-RU" sz="1600" dirty="0"/>
              <a:t> </a:t>
            </a:r>
            <a:r>
              <a:rPr lang="en-US" sz="1600" dirty="0"/>
              <a:t>‘Breakfast Time’ with your DJ, Alison Cole. We’re coming</a:t>
            </a:r>
            <a:r>
              <a:rPr lang="ru-RU" sz="1600" dirty="0"/>
              <a:t> </a:t>
            </a:r>
            <a:r>
              <a:rPr lang="en-US" sz="1600" dirty="0"/>
              <a:t>to you live from the studios of Radcliffe University with</a:t>
            </a:r>
            <a:r>
              <a:rPr lang="ru-RU" sz="1600" dirty="0"/>
              <a:t> </a:t>
            </a:r>
            <a:r>
              <a:rPr lang="en-US" sz="1600" dirty="0"/>
              <a:t>the news that matters to you. First, here’s a quick</a:t>
            </a:r>
            <a:r>
              <a:rPr lang="ru-RU" sz="1600" dirty="0"/>
              <a:t> </a:t>
            </a:r>
            <a:r>
              <a:rPr lang="en-US" sz="1600" dirty="0"/>
              <a:t>update on the big basketball game last Friday against</a:t>
            </a:r>
            <a:r>
              <a:rPr lang="ru-RU" sz="1600" dirty="0"/>
              <a:t> </a:t>
            </a:r>
            <a:r>
              <a:rPr lang="en-US" sz="1600" dirty="0"/>
              <a:t>Sutton. Your Radcliffe Raiders are going on to the</a:t>
            </a:r>
            <a:r>
              <a:rPr lang="ru-RU" sz="1600" dirty="0"/>
              <a:t> </a:t>
            </a:r>
            <a:r>
              <a:rPr lang="en-US" sz="1600" dirty="0"/>
              <a:t>championship. That’s right. We knew they could do it.</a:t>
            </a:r>
            <a:r>
              <a:rPr lang="ru-RU" sz="1600" dirty="0"/>
              <a:t> </a:t>
            </a:r>
            <a:r>
              <a:rPr lang="en-US" sz="1600" dirty="0"/>
              <a:t>Great job mates! Now for the local news here’s our star</a:t>
            </a:r>
            <a:r>
              <a:rPr lang="ru-RU" sz="1600" dirty="0"/>
              <a:t> </a:t>
            </a:r>
            <a:r>
              <a:rPr lang="en-US" sz="1600" dirty="0"/>
              <a:t>reporter, Mark Jackson.</a:t>
            </a:r>
          </a:p>
          <a:p>
            <a:pPr marL="0" indent="0" algn="just">
              <a:buNone/>
            </a:pPr>
            <a:r>
              <a:rPr lang="en-US" sz="1600" b="1" i="1" dirty="0"/>
              <a:t>Mark: </a:t>
            </a:r>
            <a:r>
              <a:rPr lang="en-US" sz="1600" dirty="0"/>
              <a:t>Thank you, Alison, and good morning to you all. </a:t>
            </a:r>
            <a:r>
              <a:rPr lang="en-US" sz="1600" dirty="0" err="1"/>
              <a:t>Mr</a:t>
            </a:r>
            <a:r>
              <a:rPr lang="ru-RU" sz="1600" dirty="0"/>
              <a:t> </a:t>
            </a:r>
            <a:r>
              <a:rPr lang="en-US" sz="1600" dirty="0"/>
              <a:t>Baker, our Fire Service Chief, is retiring after 40 years of</a:t>
            </a:r>
            <a:r>
              <a:rPr lang="ru-RU" sz="1600" dirty="0"/>
              <a:t> </a:t>
            </a:r>
            <a:r>
              <a:rPr lang="en-US" sz="1600" dirty="0"/>
              <a:t>hard work. There is a special celebration for him on 4</a:t>
            </a:r>
            <a:r>
              <a:rPr lang="en-US" sz="1600" baseline="30000" dirty="0"/>
              <a:t>th</a:t>
            </a:r>
            <a:r>
              <a:rPr lang="ru-RU" sz="1600" dirty="0"/>
              <a:t> </a:t>
            </a:r>
            <a:r>
              <a:rPr lang="en-US" sz="1600" dirty="0"/>
              <a:t>June. Make sure you are there. We all wish </a:t>
            </a:r>
            <a:r>
              <a:rPr lang="en-US" sz="1600" dirty="0" err="1"/>
              <a:t>Mr</a:t>
            </a:r>
            <a:r>
              <a:rPr lang="en-US" sz="1600" dirty="0"/>
              <a:t> Baker a</a:t>
            </a:r>
            <a:r>
              <a:rPr lang="ru-RU" sz="1600" dirty="0"/>
              <a:t> </a:t>
            </a:r>
            <a:r>
              <a:rPr lang="en-US" sz="1600" dirty="0"/>
              <a:t>pleasant retirement.</a:t>
            </a:r>
            <a:r>
              <a:rPr lang="ru-RU" sz="1600" dirty="0"/>
              <a:t> </a:t>
            </a:r>
            <a:r>
              <a:rPr lang="en-US" sz="1600" dirty="0"/>
              <a:t>Traffic is heavy today in the town </a:t>
            </a:r>
            <a:r>
              <a:rPr lang="en-US" sz="1600" dirty="0" err="1"/>
              <a:t>centre</a:t>
            </a:r>
            <a:r>
              <a:rPr lang="en-US" sz="1600" dirty="0"/>
              <a:t> due to road</a:t>
            </a:r>
            <a:r>
              <a:rPr lang="ru-RU" sz="1600" dirty="0"/>
              <a:t> </a:t>
            </a:r>
            <a:r>
              <a:rPr lang="en-US" sz="1600" dirty="0"/>
              <a:t>work in Collins Circle. Be careful!</a:t>
            </a:r>
            <a:r>
              <a:rPr lang="ru-RU" sz="1600" dirty="0"/>
              <a:t> </a:t>
            </a:r>
            <a:r>
              <a:rPr lang="en-US" sz="1600" dirty="0"/>
              <a:t>That’s it for now. Alison. Back to you!</a:t>
            </a:r>
          </a:p>
          <a:p>
            <a:pPr marL="0" indent="0" algn="just">
              <a:buNone/>
            </a:pPr>
            <a:r>
              <a:rPr lang="en-US" sz="1600" b="1" i="1" dirty="0"/>
              <a:t>Alison: </a:t>
            </a:r>
            <a:r>
              <a:rPr lang="en-US" sz="1600" dirty="0"/>
              <a:t>Great, Mark. Thanks for that. Let’s get back to</a:t>
            </a:r>
            <a:r>
              <a:rPr lang="ru-RU" sz="1600" dirty="0"/>
              <a:t> </a:t>
            </a:r>
            <a:r>
              <a:rPr lang="en-US" sz="1600" dirty="0"/>
              <a:t>the tunes we all know and love. Here’s U2 with “Where</a:t>
            </a:r>
            <a:r>
              <a:rPr lang="ru-RU" sz="1600" dirty="0"/>
              <a:t> </a:t>
            </a:r>
            <a:r>
              <a:rPr lang="en-US" sz="1600" dirty="0"/>
              <a:t>the Streets Have No Name” …</a:t>
            </a:r>
            <a:endParaRPr lang="ru-RU" sz="1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4115306"/>
            <a:ext cx="3206230" cy="2133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38" y="1981200"/>
            <a:ext cx="1828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come live –</a:t>
            </a:r>
            <a:r>
              <a:rPr lang="ru-RU" sz="1400" dirty="0"/>
              <a:t> выходить </a:t>
            </a:r>
            <a:r>
              <a:rPr lang="en-US" sz="1400" dirty="0"/>
              <a:t> </a:t>
            </a:r>
            <a:r>
              <a:rPr lang="ru-RU" sz="1400" dirty="0"/>
              <a:t>в прямом эфире</a:t>
            </a:r>
            <a:r>
              <a:rPr lang="en-US" sz="1400" dirty="0"/>
              <a:t> 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9381" y="2504420"/>
            <a:ext cx="18464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quick</a:t>
            </a:r>
            <a:r>
              <a:rPr lang="ru-RU" sz="1400" dirty="0"/>
              <a:t> </a:t>
            </a:r>
            <a:r>
              <a:rPr lang="en-US" sz="1400" dirty="0"/>
              <a:t>update</a:t>
            </a:r>
            <a:r>
              <a:rPr lang="ru-RU" sz="1400" dirty="0"/>
              <a:t> – последние новости</a:t>
            </a:r>
            <a:r>
              <a:rPr lang="en-US" sz="1400" dirty="0"/>
              <a:t> 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9381" y="3036230"/>
            <a:ext cx="18370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с</a:t>
            </a:r>
            <a:r>
              <a:rPr lang="en-US" sz="1400" dirty="0" err="1"/>
              <a:t>hampionship</a:t>
            </a:r>
            <a:r>
              <a:rPr lang="ru-RU" sz="1400" dirty="0"/>
              <a:t> - чемпионат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18535" y="3604736"/>
            <a:ext cx="18461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/>
              <a:t>Fire Service Chief – </a:t>
            </a:r>
            <a:r>
              <a:rPr lang="ru-RU" sz="1400"/>
              <a:t>начальник пожарной службы 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20594" y="4352298"/>
            <a:ext cx="18482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retirement</a:t>
            </a:r>
            <a:r>
              <a:rPr lang="ru-RU" sz="1400" dirty="0"/>
              <a:t> – уход на пенсию, в отставку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-20593" y="4920496"/>
            <a:ext cx="18576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due to – </a:t>
            </a:r>
            <a:r>
              <a:rPr lang="ru-RU" sz="1400" dirty="0"/>
              <a:t>по причине, из-за</a:t>
            </a:r>
            <a:r>
              <a:rPr lang="en-US" sz="1400" dirty="0"/>
              <a:t>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63829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837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870" y="1219201"/>
            <a:ext cx="8574212" cy="46893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i="1" dirty="0"/>
              <a:t>DJ: </a:t>
            </a:r>
            <a:r>
              <a:rPr lang="en-US" sz="1600" dirty="0"/>
              <a:t>Good morning listeners and welcome to</a:t>
            </a:r>
            <a:r>
              <a:rPr lang="ru-RU" sz="1600" dirty="0"/>
              <a:t> </a:t>
            </a:r>
            <a:r>
              <a:rPr lang="en-US" sz="1600" dirty="0"/>
              <a:t>________________ with your DJ, _____________. We’re coming</a:t>
            </a:r>
            <a:r>
              <a:rPr lang="ru-RU" sz="1600" dirty="0"/>
              <a:t> </a:t>
            </a:r>
            <a:r>
              <a:rPr lang="en-US" sz="1600" dirty="0"/>
              <a:t>to you live from the studios of __________________with</a:t>
            </a:r>
            <a:r>
              <a:rPr lang="ru-RU" sz="1600" dirty="0"/>
              <a:t> </a:t>
            </a:r>
            <a:r>
              <a:rPr lang="en-US" sz="1600" dirty="0"/>
              <a:t>the news that matters to you. First, here’s a quick</a:t>
            </a:r>
            <a:r>
              <a:rPr lang="ru-RU" sz="1600" dirty="0"/>
              <a:t> </a:t>
            </a:r>
            <a:r>
              <a:rPr lang="en-US" sz="1600" dirty="0"/>
              <a:t>update </a:t>
            </a:r>
            <a:r>
              <a:rPr lang="ru-RU" sz="1600" dirty="0"/>
              <a:t>________________________________________________________________</a:t>
            </a:r>
          </a:p>
          <a:p>
            <a:pPr marL="0" indent="0">
              <a:buNone/>
            </a:pPr>
            <a:r>
              <a:rPr lang="ru-RU" sz="1600" dirty="0"/>
              <a:t>__________________________________________________________________________________. </a:t>
            </a:r>
            <a:r>
              <a:rPr lang="en-US" sz="1600" dirty="0"/>
              <a:t>Now for the local news here’s our star</a:t>
            </a:r>
            <a:r>
              <a:rPr lang="ru-RU" sz="1600" dirty="0"/>
              <a:t> </a:t>
            </a:r>
            <a:r>
              <a:rPr lang="en-US" sz="1600" dirty="0"/>
              <a:t>reporter, _______________.</a:t>
            </a:r>
          </a:p>
          <a:p>
            <a:pPr marL="0" indent="0">
              <a:buNone/>
            </a:pPr>
            <a:r>
              <a:rPr lang="en-US" sz="1600" b="1" i="1" dirty="0"/>
              <a:t>Journalist 1: </a:t>
            </a:r>
            <a:r>
              <a:rPr lang="en-US" sz="1600" dirty="0"/>
              <a:t>Thank you, _____________, and good morning to you all. _________________________ </a:t>
            </a:r>
            <a:r>
              <a:rPr lang="ru-RU" sz="1600" dirty="0"/>
              <a:t>_____________________________ _____________________________________</a:t>
            </a:r>
            <a:r>
              <a:rPr lang="en-US" sz="1600" dirty="0"/>
              <a:t>_______________</a:t>
            </a:r>
          </a:p>
          <a:p>
            <a:pPr marL="0" indent="0">
              <a:buNone/>
            </a:pPr>
            <a:r>
              <a:rPr lang="en-US" sz="1600" dirty="0"/>
              <a:t>__________________________________________________________________________________</a:t>
            </a:r>
            <a:r>
              <a:rPr lang="ru-RU" sz="1600" dirty="0"/>
              <a:t>. </a:t>
            </a:r>
            <a:r>
              <a:rPr lang="en-US" sz="1600" dirty="0"/>
              <a:t>That’s it for now. Back to you!</a:t>
            </a:r>
          </a:p>
          <a:p>
            <a:pPr marL="0" indent="0">
              <a:buNone/>
            </a:pPr>
            <a:r>
              <a:rPr lang="en-US" sz="1600" b="1" i="1" dirty="0"/>
              <a:t>DJ: </a:t>
            </a:r>
            <a:r>
              <a:rPr lang="en-US" sz="1600" dirty="0"/>
              <a:t>Now we are going to listen to our another reporter,_____________ . </a:t>
            </a:r>
          </a:p>
          <a:p>
            <a:pPr marL="0" indent="0">
              <a:buNone/>
            </a:pPr>
            <a:r>
              <a:rPr lang="en-US" sz="1600" b="1" i="1" dirty="0"/>
              <a:t>Journalist 2: </a:t>
            </a:r>
            <a:r>
              <a:rPr lang="en-US" sz="1600" dirty="0"/>
              <a:t>Thank you, _____________, and good morning, our dear listeners. __________________</a:t>
            </a:r>
            <a:br>
              <a:rPr lang="en-US" sz="1600" dirty="0"/>
            </a:br>
            <a:r>
              <a:rPr lang="en-US" sz="1600" dirty="0"/>
              <a:t>____________________________________________________________________________________________________________________________________________________________________ </a:t>
            </a:r>
            <a:endParaRPr lang="en-US" sz="1600" b="1" i="1" dirty="0"/>
          </a:p>
          <a:p>
            <a:pPr marL="0" indent="0">
              <a:buNone/>
            </a:pPr>
            <a:r>
              <a:rPr lang="en-US" sz="1600" b="1" i="1" dirty="0"/>
              <a:t>DJ: </a:t>
            </a:r>
            <a:r>
              <a:rPr lang="en-US" sz="1600" dirty="0"/>
              <a:t>Great, </a:t>
            </a:r>
            <a:r>
              <a:rPr lang="ru-RU" sz="1600" dirty="0"/>
              <a:t>________</a:t>
            </a:r>
            <a:r>
              <a:rPr lang="en-US" sz="1600" dirty="0"/>
              <a:t>. Thanks for that. Let’s get back to</a:t>
            </a:r>
            <a:r>
              <a:rPr lang="ru-RU" sz="1600" dirty="0"/>
              <a:t> </a:t>
            </a:r>
            <a:r>
              <a:rPr lang="en-US" sz="1600" dirty="0"/>
              <a:t>the tunes we all know and love. Here’s ______</a:t>
            </a:r>
          </a:p>
          <a:p>
            <a:pPr marL="0" indent="0">
              <a:buNone/>
            </a:pPr>
            <a:r>
              <a:rPr lang="en-US" sz="1600" dirty="0"/>
              <a:t>__________________________________________________________________________________</a:t>
            </a:r>
            <a:endParaRPr lang="ru-RU" sz="1600" dirty="0"/>
          </a:p>
        </p:txBody>
      </p:sp>
      <p:pic>
        <p:nvPicPr>
          <p:cNvPr id="4" name="Track46 - Track4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24800" y="457200"/>
            <a:ext cx="609600" cy="609600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 noGrp="1"/>
          </p:cNvSpPr>
          <p:nvPr>
            <p:ph type="title"/>
          </p:nvPr>
        </p:nvSpPr>
        <p:spPr>
          <a:xfrm>
            <a:off x="304800" y="103981"/>
            <a:ext cx="6934200" cy="706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n/>
                <a:solidFill>
                  <a:schemeClr val="accent4"/>
                </a:solidFill>
              </a:rPr>
              <a:t>Make your own short radio </a:t>
            </a:r>
            <a:r>
              <a:rPr lang="en-US" sz="2800" b="1" dirty="0" err="1">
                <a:ln/>
                <a:solidFill>
                  <a:schemeClr val="accent4"/>
                </a:solidFill>
              </a:rPr>
              <a:t>programme</a:t>
            </a:r>
            <a:r>
              <a:rPr lang="en-US" sz="2800" b="1" dirty="0">
                <a:ln/>
                <a:solidFill>
                  <a:schemeClr val="accent4"/>
                </a:solidFill>
              </a:rPr>
              <a:t> on your latest school or local news </a:t>
            </a:r>
            <a:endParaRPr lang="ru-RU" sz="3200" b="1" dirty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4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8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1832" y="897273"/>
            <a:ext cx="1408568" cy="4001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000" dirty="0"/>
              <a:t> radio is …..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30486" y="2015913"/>
            <a:ext cx="3405276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dirty="0"/>
              <a:t>it needs to work such people as … 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91832" y="3362085"/>
            <a:ext cx="1055930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en-US" dirty="0"/>
              <a:t>we can …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770137" y="4404716"/>
            <a:ext cx="1295400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dirty="0"/>
              <a:t>radio can …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1832" y="5834382"/>
            <a:ext cx="4608968" cy="38869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working for student radio can provide us with… </a:t>
            </a:r>
            <a:endParaRPr lang="ru-RU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3985436" y="3074452"/>
            <a:ext cx="2718251" cy="1052354"/>
          </a:xfrm>
          <a:prstGeom prst="cloudCallout">
            <a:avLst>
              <a:gd name="adj1" fmla="val -81865"/>
              <a:gd name="adj2" fmla="val -5636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turn the radio on, tune it in, listen and turn it off  </a:t>
            </a:r>
            <a:endParaRPr lang="ru-RU" sz="1400" dirty="0"/>
          </a:p>
        </p:txBody>
      </p:sp>
      <p:sp>
        <p:nvSpPr>
          <p:cNvPr id="13" name="Выноска-облако 12"/>
          <p:cNvSpPr/>
          <p:nvPr/>
        </p:nvSpPr>
        <p:spPr>
          <a:xfrm>
            <a:off x="3237470" y="4321182"/>
            <a:ext cx="2512133" cy="1118835"/>
          </a:xfrm>
          <a:prstGeom prst="cloudCallout">
            <a:avLst>
              <a:gd name="adj1" fmla="val 122632"/>
              <a:gd name="adj2" fmla="val -18674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broadcast radio </a:t>
            </a:r>
            <a:r>
              <a:rPr lang="en-US" sz="1400" dirty="0" err="1"/>
              <a:t>programme</a:t>
            </a:r>
            <a:r>
              <a:rPr lang="en-US" sz="1400" dirty="0"/>
              <a:t>, music, news  </a:t>
            </a:r>
            <a:endParaRPr lang="ru-RU" sz="1400" dirty="0"/>
          </a:p>
        </p:txBody>
      </p:sp>
      <p:sp>
        <p:nvSpPr>
          <p:cNvPr id="2" name="Выноска-облако 1"/>
          <p:cNvSpPr/>
          <p:nvPr/>
        </p:nvSpPr>
        <p:spPr>
          <a:xfrm>
            <a:off x="6858000" y="5421482"/>
            <a:ext cx="2102872" cy="991886"/>
          </a:xfrm>
          <a:prstGeom prst="cloudCallout">
            <a:avLst>
              <a:gd name="adj1" fmla="val -67108"/>
              <a:gd name="adj2" fmla="val 12373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useful practical experience and possible job</a:t>
            </a:r>
            <a:endParaRPr lang="ru-RU" sz="1400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905000" y="17478"/>
            <a:ext cx="68580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ln/>
                <a:solidFill>
                  <a:schemeClr val="accent4"/>
                </a:solidFill>
              </a:rPr>
              <a:t>Now I know that …</a:t>
            </a:r>
            <a:endParaRPr lang="ru-RU" sz="3200" b="1" dirty="0">
              <a:ln/>
              <a:solidFill>
                <a:schemeClr val="accent4"/>
              </a:solidFill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4572000" y="512351"/>
            <a:ext cx="3048000" cy="1115842"/>
          </a:xfrm>
          <a:prstGeom prst="cloudCallout">
            <a:avLst>
              <a:gd name="adj1" fmla="val -84961"/>
              <a:gd name="adj2" fmla="val 536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 a type of media that provides us with different kinds of information</a:t>
            </a:r>
            <a:endParaRPr lang="ru-RU" sz="1400" dirty="0"/>
          </a:p>
        </p:txBody>
      </p:sp>
      <p:sp>
        <p:nvSpPr>
          <p:cNvPr id="16" name="Выноска-облако 15"/>
          <p:cNvSpPr/>
          <p:nvPr/>
        </p:nvSpPr>
        <p:spPr>
          <a:xfrm>
            <a:off x="1905000" y="1813565"/>
            <a:ext cx="2697892" cy="1032338"/>
          </a:xfrm>
          <a:prstGeom prst="cloudCallout">
            <a:avLst>
              <a:gd name="adj1" fmla="val 87031"/>
              <a:gd name="adj2" fmla="val -1732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DJ, producer, engineer, journalist, presenter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562883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5" grpId="0" animBg="1"/>
      <p:bldP spid="12" grpId="0" animBg="1"/>
      <p:bldP spid="13" grpId="0" animBg="1"/>
      <p:bldP spid="2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81000" y="152400"/>
            <a:ext cx="68580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dirty="0" err="1">
                <a:ln/>
                <a:solidFill>
                  <a:schemeClr val="accent4"/>
                </a:solidFill>
              </a:rPr>
              <a:t>Hometask</a:t>
            </a:r>
            <a:endParaRPr lang="ru-RU" sz="3200" b="1" dirty="0">
              <a:ln/>
              <a:solidFill>
                <a:schemeClr val="accent4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18070" y="1219200"/>
            <a:ext cx="8229600" cy="3763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dirty="0"/>
              <a:t>Work in a group. Record your radio </a:t>
            </a:r>
            <a:r>
              <a:rPr lang="en-US" sz="2000" dirty="0" err="1"/>
              <a:t>programme</a:t>
            </a:r>
            <a:r>
              <a:rPr lang="en-US" sz="2000" dirty="0"/>
              <a:t> that you have already made and play it for the class.</a:t>
            </a:r>
            <a:endParaRPr lang="ru-RU" sz="2000" dirty="0"/>
          </a:p>
        </p:txBody>
      </p:sp>
      <p:pic>
        <p:nvPicPr>
          <p:cNvPr id="3076" name="Picture 4" descr="Картинки по запросу radio programm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971800"/>
            <a:ext cx="3465812" cy="251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265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 txBox="1">
            <a:spLocks noChangeArrowheads="1"/>
          </p:cNvSpPr>
          <p:nvPr/>
        </p:nvSpPr>
        <p:spPr>
          <a:xfrm rot="20318445">
            <a:off x="-401068" y="876522"/>
            <a:ext cx="5027517" cy="125634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Autofit/>
            <a:sp3d extrusionH="57150" prstMaterial="softEdge">
              <a:bevelT w="25400" h="38100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ln/>
                <a:solidFill>
                  <a:schemeClr val="accent4"/>
                </a:solidFill>
              </a:rPr>
              <a:t>Thank for your attention and don’t switch over!</a:t>
            </a:r>
            <a:endParaRPr lang="ru-RU" sz="40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2058" name="Picture 10" descr="Картинки по запросу говорить в рупор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276600"/>
            <a:ext cx="23336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605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68"/>
          <p:cNvSpPr>
            <a:spLocks noChangeArrowheads="1"/>
          </p:cNvSpPr>
          <p:nvPr/>
        </p:nvSpPr>
        <p:spPr bwMode="gray">
          <a:xfrm>
            <a:off x="533400" y="146409"/>
            <a:ext cx="6696075" cy="63500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latinLnBrk="1">
              <a:defRPr/>
            </a:pPr>
            <a:r>
              <a:rPr lang="en-US" sz="3600" b="1" dirty="0">
                <a:ln/>
                <a:solidFill>
                  <a:schemeClr val="accent4"/>
                </a:solidFill>
              </a:rPr>
              <a:t>What types of media do you know?</a:t>
            </a:r>
            <a:endParaRPr kumimoji="1" lang="en-US" altLang="ko-KR" sz="3500" b="1" dirty="0">
              <a:ln/>
              <a:solidFill>
                <a:schemeClr val="accent4"/>
              </a:solidFill>
              <a:ea typeface="굴림" pitchFamily="34" charset="-127"/>
            </a:endParaRPr>
          </a:p>
        </p:txBody>
      </p:sp>
      <p:pic>
        <p:nvPicPr>
          <p:cNvPr id="1026" name="Picture 2" descr="Картинки по запросу types of me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371600"/>
            <a:ext cx="4114799" cy="4114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620690" y="4648200"/>
            <a:ext cx="2286000" cy="716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paper printed and sold usually daily or weekly with news,                                                     advertisements</a:t>
            </a:r>
            <a:endParaRPr lang="ru-RU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658" y="2139906"/>
            <a:ext cx="2481942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way to communicate with your partner who might be a  thousand miles away using the computer</a:t>
            </a:r>
            <a:endParaRPr lang="ru-RU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20690" y="2504621"/>
            <a:ext cx="2176055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broadcasting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programmes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(the news, plays, advertisements,</a:t>
            </a:r>
            <a:r>
              <a:rPr lang="en-US" sz="1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shows) for people to watch on their television sets</a:t>
            </a:r>
            <a:endParaRPr lang="ru-RU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9600" y="3342934"/>
            <a:ext cx="1905000" cy="503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broadcasting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programmes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for people to listen to</a:t>
            </a:r>
            <a:endParaRPr lang="ru-RU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7309" y="4498383"/>
            <a:ext cx="22772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 large thin book with a paper cover, containing reports, photographs, stories </a:t>
            </a:r>
            <a:r>
              <a:rPr lang="en-US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usually published once a month or once a week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 rot="11963846">
            <a:off x="2466313" y="2327478"/>
            <a:ext cx="1897075" cy="921675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1963846">
            <a:off x="2904528" y="3301623"/>
            <a:ext cx="1474284" cy="92366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20440965">
            <a:off x="4602580" y="2794931"/>
            <a:ext cx="2064769" cy="921675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1013576">
            <a:off x="4661363" y="4142543"/>
            <a:ext cx="2064769" cy="921675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9792990">
            <a:off x="2229786" y="4281679"/>
            <a:ext cx="2004200" cy="906363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1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6553200" cy="715963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/>
            <a:r>
              <a:rPr lang="en-US" sz="3600" b="1" dirty="0">
                <a:ln/>
                <a:solidFill>
                  <a:schemeClr val="accent4"/>
                </a:solidFill>
              </a:rPr>
              <a:t>What type of media are we going to talk about? Listen and guess</a:t>
            </a:r>
          </a:p>
        </p:txBody>
      </p:sp>
      <p:pic>
        <p:nvPicPr>
          <p:cNvPr id="5" name="Picture 2" descr="Картинки по запросу radi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440115"/>
            <a:ext cx="3200399" cy="213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Cu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24800" y="398145"/>
            <a:ext cx="609600" cy="609600"/>
          </a:xfrm>
          <a:prstGeom prst="rect">
            <a:avLst/>
          </a:prstGeom>
        </p:spPr>
      </p:pic>
      <p:pic>
        <p:nvPicPr>
          <p:cNvPr id="1032" name="Picture 8" descr="Картинки по запросу internet 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147127"/>
            <a:ext cx="4859735" cy="2194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и по запросу television media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50145"/>
            <a:ext cx="2952136" cy="246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артинки по запросу magazines and newspaper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835" y="3615395"/>
            <a:ext cx="4229100" cy="300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hlinkClick r:id="" action="ppaction://hlinkshowjump?jump=nextslide"/>
          </p:cNvPr>
          <p:cNvSpPr/>
          <p:nvPr/>
        </p:nvSpPr>
        <p:spPr>
          <a:xfrm>
            <a:off x="560613" y="187215"/>
            <a:ext cx="6282623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>
                <a:ln/>
                <a:solidFill>
                  <a:schemeClr val="accent3"/>
                </a:solidFill>
              </a:rPr>
              <a:t>RADIO</a:t>
            </a:r>
            <a:endParaRPr lang="ru-RU" sz="36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1028" name="Picture 4" descr="Картинки по запросу кликнуть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32311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147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0.27725 -0.3252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54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28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7180" y="13716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Radio Ga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is a 1984 song performed and recorded by the British rock band Queen and their lead singer Freddie Mercury. Recorded in 1983 and released in January 1984, the song was a commentary on television overtaking radio's popularity.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68"/>
          <p:cNvSpPr>
            <a:spLocks noChangeArrowheads="1"/>
          </p:cNvSpPr>
          <p:nvPr/>
        </p:nvSpPr>
        <p:spPr bwMode="gray">
          <a:xfrm>
            <a:off x="533400" y="146409"/>
            <a:ext cx="6696075" cy="63500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latinLnBrk="1">
              <a:defRPr/>
            </a:pPr>
            <a:r>
              <a:rPr lang="en-US" altLang="ko-KR" sz="3600" b="1" dirty="0">
                <a:ln/>
                <a:solidFill>
                  <a:schemeClr val="accent4"/>
                </a:solidFill>
              </a:rPr>
              <a:t>“Radio Gaga”</a:t>
            </a:r>
            <a:endParaRPr kumimoji="1" lang="en-US" altLang="ko-KR" sz="3500" b="1" dirty="0">
              <a:ln/>
              <a:solidFill>
                <a:schemeClr val="accent4"/>
              </a:solidFill>
              <a:ea typeface="굴림" pitchFamily="34" charset="-127"/>
            </a:endParaRPr>
          </a:p>
        </p:txBody>
      </p:sp>
      <p:pic>
        <p:nvPicPr>
          <p:cNvPr id="1026" name="Picture 2" descr="Картинки по запросу radio gag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856" y="2564394"/>
            <a:ext cx="2972876" cy="3344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videoplayback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0461" end="0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3400" y="2564394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21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26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1832" y="820895"/>
            <a:ext cx="4248086" cy="4001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000" dirty="0"/>
              <a:t>Is radio popular nowadays? Why (not)?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6910" y="1632873"/>
            <a:ext cx="2717090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/>
              <a:t>Do you listen to the radio?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81270" y="2756660"/>
            <a:ext cx="4163384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en-US" dirty="0"/>
              <a:t>What radio station</a:t>
            </a:r>
            <a:r>
              <a:rPr lang="ru-RU" dirty="0"/>
              <a:t> </a:t>
            </a:r>
            <a:r>
              <a:rPr lang="en-US" dirty="0"/>
              <a:t>do you prefer to listen?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486400" y="3801071"/>
            <a:ext cx="36576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dirty="0"/>
              <a:t>What type of shows do you like? Music? News? Chat? Sport?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1832" y="5364614"/>
            <a:ext cx="3826689" cy="38869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Why are we going to talk about radio? </a:t>
            </a:r>
            <a:endParaRPr lang="ru-RU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6833857" y="111593"/>
            <a:ext cx="2273929" cy="1237993"/>
          </a:xfrm>
          <a:prstGeom prst="cloudCallout">
            <a:avLst>
              <a:gd name="adj1" fmla="val -77467"/>
              <a:gd name="adj2" fmla="val 19296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I think radio is (not) very popular today because …</a:t>
            </a:r>
            <a:endParaRPr lang="ru-RU" sz="1400" dirty="0"/>
          </a:p>
        </p:txBody>
      </p:sp>
      <p:sp>
        <p:nvSpPr>
          <p:cNvPr id="11" name="Выноска-облако 10"/>
          <p:cNvSpPr/>
          <p:nvPr/>
        </p:nvSpPr>
        <p:spPr>
          <a:xfrm>
            <a:off x="3182588" y="1428778"/>
            <a:ext cx="2435933" cy="1032338"/>
          </a:xfrm>
          <a:prstGeom prst="cloudCallout">
            <a:avLst>
              <a:gd name="adj1" fmla="val 77750"/>
              <a:gd name="adj2" fmla="val -615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Yes, I do / </a:t>
            </a:r>
          </a:p>
          <a:p>
            <a:pPr algn="ctr"/>
            <a:r>
              <a:rPr lang="en-US" sz="1400" dirty="0"/>
              <a:t>No, I don’t</a:t>
            </a:r>
            <a:endParaRPr lang="ru-RU" sz="1400" dirty="0"/>
          </a:p>
        </p:txBody>
      </p:sp>
      <p:sp>
        <p:nvSpPr>
          <p:cNvPr id="12" name="Выноска-облако 11"/>
          <p:cNvSpPr/>
          <p:nvPr/>
        </p:nvSpPr>
        <p:spPr>
          <a:xfrm>
            <a:off x="6705600" y="2281406"/>
            <a:ext cx="2347944" cy="1052354"/>
          </a:xfrm>
          <a:prstGeom prst="cloudCallout">
            <a:avLst>
              <a:gd name="adj1" fmla="val -79760"/>
              <a:gd name="adj2" fmla="val 7672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I prefer to listen to…</a:t>
            </a:r>
            <a:endParaRPr lang="ru-RU" sz="1400" dirty="0"/>
          </a:p>
        </p:txBody>
      </p:sp>
      <p:sp>
        <p:nvSpPr>
          <p:cNvPr id="13" name="Выноска-облако 12"/>
          <p:cNvSpPr/>
          <p:nvPr/>
        </p:nvSpPr>
        <p:spPr>
          <a:xfrm>
            <a:off x="2286000" y="3646900"/>
            <a:ext cx="2512133" cy="1118835"/>
          </a:xfrm>
          <a:prstGeom prst="cloudCallout">
            <a:avLst>
              <a:gd name="adj1" fmla="val 71804"/>
              <a:gd name="adj2" fmla="val -615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I prefer … / I like … because</a:t>
            </a:r>
            <a:endParaRPr lang="ru-RU" sz="1400" dirty="0"/>
          </a:p>
        </p:txBody>
      </p:sp>
      <p:sp>
        <p:nvSpPr>
          <p:cNvPr id="2" name="Выноска-облако 1"/>
          <p:cNvSpPr/>
          <p:nvPr/>
        </p:nvSpPr>
        <p:spPr>
          <a:xfrm>
            <a:off x="6629400" y="4951714"/>
            <a:ext cx="2331472" cy="1372886"/>
          </a:xfrm>
          <a:prstGeom prst="cloudCallout">
            <a:avLst>
              <a:gd name="adj1" fmla="val -85128"/>
              <a:gd name="adj2" fmla="val -2576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We are going to talk about radio because …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99473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5" grpId="0" animBg="1"/>
      <p:bldP spid="6" grpId="0" animBg="1"/>
      <p:bldP spid="11" grpId="0" animBg="1"/>
      <p:bldP spid="12" grpId="0" animBg="1"/>
      <p:bldP spid="13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435379" y="4477081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 to the radio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02807" y="3770789"/>
            <a:ext cx="25870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[</a:t>
            </a:r>
            <a:r>
              <a:rPr lang="en-US" sz="1600" dirty="0" err="1"/>
              <a:t>tɜːn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the radio on / off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35379" y="4122865"/>
            <a:ext cx="21643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[</a:t>
            </a:r>
            <a:r>
              <a:rPr lang="en-US" sz="1600" dirty="0" err="1"/>
              <a:t>tjuːn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the radio in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32129" y="4829157"/>
            <a:ext cx="24817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hear something on the radio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11614" y="3423463"/>
            <a:ext cx="26570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radio                    [</a:t>
            </a:r>
            <a:r>
              <a:rPr lang="en-US" sz="1600" dirty="0"/>
              <a:t>ˈ</a:t>
            </a:r>
            <a:r>
              <a:rPr lang="en-US" sz="1600" dirty="0" err="1"/>
              <a:t>prəʊɡram</a:t>
            </a:r>
            <a:r>
              <a:rPr lang="en-US" sz="1600" dirty="0"/>
              <a:t>]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 useBgFill="1">
        <p:nvSpPr>
          <p:cNvPr id="26" name="Прямоугольник 25"/>
          <p:cNvSpPr/>
          <p:nvPr/>
        </p:nvSpPr>
        <p:spPr>
          <a:xfrm>
            <a:off x="1279051" y="978404"/>
            <a:ext cx="12553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[‘</a:t>
            </a:r>
            <a:r>
              <a:rPr lang="en-US" sz="1600" dirty="0"/>
              <a:t>brɔːdkɑːst]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81000" y="2360944"/>
            <a:ext cx="12089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radio station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41459" y="3048000"/>
            <a:ext cx="22181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radio               [</a:t>
            </a:r>
            <a:r>
              <a:rPr lang="en-US" sz="1600" dirty="0"/>
              <a:t>ˈ</a:t>
            </a:r>
            <a:r>
              <a:rPr lang="en-US" sz="1600" dirty="0" err="1"/>
              <a:t>ɪndəstri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1614" y="1322698"/>
            <a:ext cx="23564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radio                 [</a:t>
            </a:r>
            <a:r>
              <a:rPr lang="en-US" sz="1600" dirty="0" err="1"/>
              <a:t>prɪˈzɛntə</a:t>
            </a:r>
            <a:r>
              <a:rPr lang="en-US" sz="1600" dirty="0"/>
              <a:t>]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8812" y="1668914"/>
            <a:ext cx="13862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dirty="0"/>
              <a:t>ˈ</a:t>
            </a:r>
            <a:r>
              <a:rPr lang="en-US" sz="1600" dirty="0" err="1"/>
              <a:t>dʒəːn</a:t>
            </a:r>
            <a:r>
              <a:rPr lang="en-US" sz="1600" dirty="0"/>
              <a:t>(ə)</a:t>
            </a:r>
            <a:r>
              <a:rPr lang="en-US" sz="1600" dirty="0" err="1"/>
              <a:t>lɪst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71600" y="2023130"/>
            <a:ext cx="12346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dirty="0" err="1"/>
              <a:t>tɛkˈnɪʃ</a:t>
            </a:r>
            <a:r>
              <a:rPr lang="en-US" sz="1600" dirty="0"/>
              <a:t>(ə)n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19200" y="2668613"/>
            <a:ext cx="11624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dirty="0" err="1"/>
              <a:t>ɛndʒɪˈnɪə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utoShape 68"/>
          <p:cNvSpPr>
            <a:spLocks noChangeArrowheads="1"/>
          </p:cNvSpPr>
          <p:nvPr/>
        </p:nvSpPr>
        <p:spPr bwMode="gray">
          <a:xfrm>
            <a:off x="461040" y="190795"/>
            <a:ext cx="6696075" cy="63500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latinLnBrk="1">
              <a:defRPr/>
            </a:pPr>
            <a:r>
              <a:rPr lang="en-US" sz="2400" b="1" dirty="0">
                <a:ln/>
                <a:solidFill>
                  <a:schemeClr val="accent4"/>
                </a:solidFill>
              </a:rPr>
              <a:t>Listen and repeat the words in bold and translate them </a:t>
            </a:r>
            <a:endParaRPr kumimoji="1" lang="en-US" altLang="ko-KR" sz="2400" b="1" dirty="0">
              <a:ln/>
              <a:solidFill>
                <a:schemeClr val="accent4"/>
              </a:solidFill>
              <a:ea typeface="굴림" pitchFamily="34" charset="-127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5418" y="5703881"/>
            <a:ext cx="4092993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2000" b="1" dirty="0">
                <a:ln/>
                <a:solidFill>
                  <a:schemeClr val="accent3"/>
                </a:solidFill>
              </a:rPr>
              <a:t>Read, translate the phrases  and match them with the pictures</a:t>
            </a:r>
            <a:endParaRPr lang="ru-RU" sz="20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31" name="Picture 8" descr="Картинки по запросу turn the radio of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491" y="2805976"/>
            <a:ext cx="1965726" cy="148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Картинки по запросу europa plu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530" y="3762017"/>
            <a:ext cx="1328032" cy="85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Картинки по запросу radio present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530" y="985416"/>
            <a:ext cx="1313627" cy="187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Группа 34"/>
          <p:cNvGrpSpPr/>
          <p:nvPr/>
        </p:nvGrpSpPr>
        <p:grpSpPr>
          <a:xfrm>
            <a:off x="7320584" y="1365722"/>
            <a:ext cx="1664416" cy="1118102"/>
            <a:chOff x="7145669" y="1322698"/>
            <a:chExt cx="1884529" cy="1330949"/>
          </a:xfrm>
        </p:grpSpPr>
        <p:pic>
          <p:nvPicPr>
            <p:cNvPr id="36" name="Picture 2" descr="Картинки по запросу listen to the radio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5669" y="1322698"/>
              <a:ext cx="1884529" cy="13309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TextBox 36"/>
            <p:cNvSpPr txBox="1"/>
            <p:nvPr/>
          </p:nvSpPr>
          <p:spPr>
            <a:xfrm>
              <a:off x="7218145" y="1322698"/>
              <a:ext cx="3529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a.</a:t>
              </a:r>
              <a:endParaRPr lang="ru-RU" dirty="0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3824125" y="2609185"/>
            <a:ext cx="1505849" cy="1116505"/>
            <a:chOff x="4590151" y="2992838"/>
            <a:chExt cx="1896089" cy="1430733"/>
          </a:xfrm>
        </p:grpSpPr>
        <p:pic>
          <p:nvPicPr>
            <p:cNvPr id="39" name="Picture 4" descr="Картинки по запросу tune the radio in cartoon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8622" y="3007167"/>
              <a:ext cx="1827618" cy="14164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TextBox 39"/>
            <p:cNvSpPr txBox="1"/>
            <p:nvPr/>
          </p:nvSpPr>
          <p:spPr>
            <a:xfrm>
              <a:off x="4590151" y="2992838"/>
              <a:ext cx="364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b.</a:t>
              </a:r>
              <a:endParaRPr lang="ru-RU" dirty="0"/>
            </a:p>
          </p:txBody>
        </p:sp>
      </p:grpSp>
      <p:pic>
        <p:nvPicPr>
          <p:cNvPr id="44" name="Picture 2" descr="Картинки по запросу journalist on radio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842" y="5018432"/>
            <a:ext cx="1222452" cy="1487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Картинки по запросу radio technicia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269" y="4115417"/>
            <a:ext cx="1045699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7054028" y="2773748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d.</a:t>
            </a: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>
            <a:off x="5519324" y="4933859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e.</a:t>
            </a:r>
            <a:endParaRPr lang="ru-RU" dirty="0"/>
          </a:p>
        </p:txBody>
      </p:sp>
      <p:sp>
        <p:nvSpPr>
          <p:cNvPr id="49" name="TextBox 48"/>
          <p:cNvSpPr txBox="1"/>
          <p:nvPr/>
        </p:nvSpPr>
        <p:spPr>
          <a:xfrm>
            <a:off x="3968747" y="3946277"/>
            <a:ext cx="297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f.</a:t>
            </a:r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5311246" y="1145871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g.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5352601" y="3476909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h.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7151413" y="4725017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i.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62665" y="1189312"/>
            <a:ext cx="1404084" cy="1170070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3705154" y="147658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c.</a:t>
            </a:r>
            <a:endParaRPr lang="ru-RU" dirty="0"/>
          </a:p>
        </p:txBody>
      </p:sp>
      <p:pic>
        <p:nvPicPr>
          <p:cNvPr id="2050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901" y="4762404"/>
            <a:ext cx="1745191" cy="144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27569" y="978404"/>
            <a:ext cx="102463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snd r:embed="rId11" name="broadcast.WAV"/>
                </a:hlinkClick>
              </a:rPr>
              <a:t>broadcast 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62281" y="1293804"/>
            <a:ext cx="9973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snd r:embed="rId12" name="presenter.WAV"/>
                </a:hlinkClick>
              </a:rPr>
              <a:t>presenter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snd r:embed="rId12" name="presenter.WAV"/>
                </a:hlinkClick>
              </a:rPr>
              <a:t> </a:t>
            </a:r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411614" y="1651338"/>
            <a:ext cx="1021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snd r:embed="rId13" name="journalist.WAV"/>
                </a:hlinkClick>
              </a:rPr>
              <a:t>journalist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snd r:embed="rId13" name="journalist.WAV"/>
                </a:hlinkClick>
              </a:rPr>
              <a:t> 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408260" y="2037874"/>
            <a:ext cx="10823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snd r:embed="rId14" name="technician.WAV"/>
                </a:hlinkClick>
              </a:rPr>
              <a:t>technician </a:t>
            </a:r>
            <a:endParaRPr lang="ru-RU" sz="16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348640" y="2647334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snd r:embed="rId15" name="engineer.WAV"/>
                </a:hlinkClick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snd r:embed="rId15" name="engineer.WAV"/>
                </a:hlinkClick>
              </a:rPr>
              <a:t>engineer </a:t>
            </a:r>
            <a:endParaRPr lang="ru-RU" sz="1600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889622" y="3048000"/>
            <a:ext cx="9108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snd r:embed="rId16" name="industry.WAV"/>
                </a:hlinkClick>
              </a:rPr>
              <a:t>industry </a:t>
            </a:r>
            <a:endParaRPr lang="ru-RU" sz="16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848274" y="3418713"/>
            <a:ext cx="11336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snd r:embed="rId17" name="programme.WAV"/>
                </a:hlinkClick>
              </a:rPr>
              <a:t>programme</a:t>
            </a:r>
            <a:endParaRPr lang="ru-RU" sz="1600" dirty="0"/>
          </a:p>
        </p:txBody>
      </p:sp>
      <p:sp>
        <p:nvSpPr>
          <p:cNvPr id="2049" name="Прямоугольник 2048"/>
          <p:cNvSpPr/>
          <p:nvPr/>
        </p:nvSpPr>
        <p:spPr>
          <a:xfrm>
            <a:off x="424749" y="3768956"/>
            <a:ext cx="567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snd r:embed="rId18" name="turn.WAV"/>
                </a:hlinkClick>
              </a:rPr>
              <a:t>turn </a:t>
            </a:r>
            <a:endParaRPr lang="ru-RU" sz="1600" dirty="0"/>
          </a:p>
        </p:txBody>
      </p:sp>
      <p:sp>
        <p:nvSpPr>
          <p:cNvPr id="2062" name="Прямоугольник 2061"/>
          <p:cNvSpPr/>
          <p:nvPr/>
        </p:nvSpPr>
        <p:spPr>
          <a:xfrm>
            <a:off x="424749" y="4125969"/>
            <a:ext cx="5902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snd r:embed="rId19" name="tune.WAV"/>
                </a:hlinkClick>
              </a:rPr>
              <a:t>tune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96934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6924312" y="5386305"/>
            <a:ext cx="2196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[ˈ</a:t>
            </a:r>
            <a:r>
              <a:rPr lang="en-US" sz="1600" dirty="0" err="1"/>
              <a:t>lɪs</a:t>
            </a:r>
            <a:r>
              <a:rPr lang="en-US" sz="1600" dirty="0"/>
              <a:t>(ə)n </a:t>
            </a:r>
            <a:r>
              <a:rPr lang="en-US" sz="1600" dirty="0" err="1"/>
              <a:t>tu</a:t>
            </a:r>
            <a:r>
              <a:rPr lang="en-US" sz="1600" dirty="0"/>
              <a:t>ː </a:t>
            </a:r>
            <a:r>
              <a:rPr lang="en-US" sz="1600" dirty="0" err="1"/>
              <a:t>ði</a:t>
            </a:r>
            <a:r>
              <a:rPr lang="en-US" sz="1600" dirty="0"/>
              <a:t>:</a:t>
            </a:r>
            <a:r>
              <a:rPr lang="ru-RU" sz="1600" dirty="0"/>
              <a:t> </a:t>
            </a:r>
            <a:r>
              <a:rPr lang="en-US" sz="1600" dirty="0"/>
              <a:t>ˈ</a:t>
            </a:r>
            <a:r>
              <a:rPr lang="en-US" sz="1600" dirty="0" err="1"/>
              <a:t>reɪdɪəʊ</a:t>
            </a:r>
            <a:r>
              <a:rPr lang="en-US" sz="1600" dirty="0"/>
              <a:t>]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utoShape 68"/>
          <p:cNvSpPr>
            <a:spLocks noChangeArrowheads="1"/>
          </p:cNvSpPr>
          <p:nvPr/>
        </p:nvSpPr>
        <p:spPr bwMode="gray">
          <a:xfrm>
            <a:off x="381000" y="136774"/>
            <a:ext cx="6696075" cy="63500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latinLnBrk="1">
              <a:defRPr/>
            </a:pPr>
            <a:r>
              <a:rPr lang="en-US" sz="2400" b="1" dirty="0">
                <a:ln/>
                <a:solidFill>
                  <a:schemeClr val="accent4"/>
                </a:solidFill>
              </a:rPr>
              <a:t>Look at the pictures and transcriptions </a:t>
            </a:r>
          </a:p>
          <a:p>
            <a:pPr algn="ctr" latinLnBrk="1">
              <a:defRPr/>
            </a:pPr>
            <a:r>
              <a:rPr lang="en-US" sz="2400" b="1" dirty="0">
                <a:ln/>
                <a:solidFill>
                  <a:schemeClr val="accent4"/>
                </a:solidFill>
              </a:rPr>
              <a:t>and correct the mistakes</a:t>
            </a:r>
            <a:endParaRPr kumimoji="1" lang="en-US" altLang="ko-KR" sz="2400" b="1" dirty="0">
              <a:ln/>
              <a:solidFill>
                <a:schemeClr val="accent4"/>
              </a:solidFill>
              <a:ea typeface="굴림" pitchFamily="34" charset="-127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113271" y="1434433"/>
            <a:ext cx="18923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dirty="0" err="1"/>
              <a:t>tjuːn</a:t>
            </a:r>
            <a:r>
              <a:rPr lang="en-US" sz="1600" dirty="0"/>
              <a:t> </a:t>
            </a:r>
            <a:r>
              <a:rPr lang="en-US" sz="1600" dirty="0" err="1"/>
              <a:t>ði</a:t>
            </a:r>
            <a:r>
              <a:rPr lang="en-US" sz="1600" dirty="0"/>
              <a:t>:</a:t>
            </a:r>
            <a:r>
              <a:rPr lang="ru-RU" sz="1600" dirty="0"/>
              <a:t> </a:t>
            </a:r>
            <a:r>
              <a:rPr lang="en-US" sz="1600" dirty="0"/>
              <a:t>ˈ</a:t>
            </a:r>
            <a:r>
              <a:rPr lang="en-US" sz="1600" dirty="0" err="1"/>
              <a:t>reɪdɪəʊ</a:t>
            </a:r>
            <a:r>
              <a:rPr lang="en-US" sz="1600" dirty="0"/>
              <a:t> in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8" descr="Картинки по запросу turn the radio of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9923" y="1776481"/>
            <a:ext cx="1965726" cy="148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94488" y="1464077"/>
            <a:ext cx="12346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dirty="0" err="1"/>
              <a:t>tɛkˈnɪʃ</a:t>
            </a:r>
            <a:r>
              <a:rPr lang="en-US" sz="1600" dirty="0"/>
              <a:t>(ə)n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30" name="Picture 6" descr="Картинки по запросу radio present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28" y="1712820"/>
            <a:ext cx="1902155" cy="142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2047" y="5463713"/>
            <a:ext cx="1784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dirty="0"/>
              <a:t>ˈ</a:t>
            </a:r>
            <a:r>
              <a:rPr lang="en-US" sz="1600" dirty="0" err="1"/>
              <a:t>reɪdɪəʊ</a:t>
            </a:r>
            <a:r>
              <a:rPr lang="ru-RU" sz="1600" dirty="0"/>
              <a:t> </a:t>
            </a:r>
            <a:r>
              <a:rPr lang="en-US" sz="1600" dirty="0" err="1"/>
              <a:t>prɪˈzɛntə</a:t>
            </a:r>
            <a:r>
              <a:rPr lang="en-US" sz="1600" dirty="0"/>
              <a:t>]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 descr="Картинки по запросу radio journalis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35" y="3504927"/>
            <a:ext cx="1531409" cy="193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Картинки по запросу radio technicia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727" y="1603710"/>
            <a:ext cx="1460098" cy="1702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58670" y="1434433"/>
            <a:ext cx="13862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dirty="0"/>
              <a:t>ˈ</a:t>
            </a:r>
            <a:r>
              <a:rPr lang="en-US" sz="1600" dirty="0" err="1"/>
              <a:t>dʒəːn</a:t>
            </a:r>
            <a:r>
              <a:rPr lang="en-US" sz="1600" dirty="0"/>
              <a:t>(ə)</a:t>
            </a:r>
            <a:r>
              <a:rPr lang="en-US" sz="1600" dirty="0" err="1"/>
              <a:t>lɪst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382370" y="5402342"/>
            <a:ext cx="18138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dirty="0" err="1"/>
              <a:t>tɜːn</a:t>
            </a:r>
            <a:r>
              <a:rPr lang="en-US" sz="1600" dirty="0"/>
              <a:t> </a:t>
            </a:r>
            <a:r>
              <a:rPr lang="en-US" sz="1600" dirty="0" err="1"/>
              <a:t>ði</a:t>
            </a:r>
            <a:r>
              <a:rPr lang="en-US" sz="1600" dirty="0"/>
              <a:t>:</a:t>
            </a:r>
            <a:r>
              <a:rPr lang="ru-RU" sz="1600" dirty="0"/>
              <a:t> </a:t>
            </a:r>
            <a:r>
              <a:rPr lang="en-US" sz="1600" dirty="0"/>
              <a:t>ˈ</a:t>
            </a:r>
            <a:r>
              <a:rPr lang="en-US" sz="1600" dirty="0" err="1"/>
              <a:t>reɪdɪəʊ</a:t>
            </a:r>
            <a:r>
              <a:rPr lang="en-US" sz="1600" dirty="0"/>
              <a:t> </a:t>
            </a:r>
            <a:r>
              <a:rPr lang="en-US" sz="1600" dirty="0" err="1"/>
              <a:t>ɒn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 descr="Картинки по запросу tune in radio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079" y="4161227"/>
            <a:ext cx="2151330" cy="1204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Похожее изображени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191" y="3586453"/>
            <a:ext cx="1667224" cy="208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26" name="Прямоугольник 25"/>
          <p:cNvSpPr/>
          <p:nvPr/>
        </p:nvSpPr>
        <p:spPr>
          <a:xfrm>
            <a:off x="4796372" y="5463713"/>
            <a:ext cx="17460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[‘</a:t>
            </a:r>
            <a:r>
              <a:rPr lang="en-US" sz="1600" dirty="0"/>
              <a:t>brɔːdkɑːst]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8" name="Picture 14" descr="Картинки по запросу radio broadcast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812" y="3640454"/>
            <a:ext cx="1804341" cy="171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2678580" y="1460783"/>
            <a:ext cx="2027450" cy="1505141"/>
            <a:chOff x="4992716" y="1442699"/>
            <a:chExt cx="2027450" cy="1505141"/>
          </a:xfrm>
        </p:grpSpPr>
        <p:pic>
          <p:nvPicPr>
            <p:cNvPr id="1028" name="Picture 4" descr="Картинки по запросу radio station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716" y="1629997"/>
              <a:ext cx="2027450" cy="13178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Прямоугольник 26"/>
            <p:cNvSpPr/>
            <p:nvPr/>
          </p:nvSpPr>
          <p:spPr>
            <a:xfrm>
              <a:off x="5029918" y="1442699"/>
              <a:ext cx="184941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[</a:t>
              </a:r>
              <a:r>
                <a:rPr lang="en-US" sz="1600" dirty="0"/>
                <a:t>ˈ</a:t>
              </a:r>
              <a:r>
                <a:rPr lang="en-US" sz="1600" dirty="0" err="1"/>
                <a:t>reɪdɪəʊ</a:t>
              </a:r>
              <a:r>
                <a:rPr lang="en-US" sz="1600" dirty="0"/>
                <a:t> ˈ</a:t>
              </a:r>
              <a:r>
                <a:rPr lang="en-US" sz="1600" dirty="0" err="1"/>
                <a:t>steɪʃ</a:t>
              </a:r>
              <a:r>
                <a:rPr lang="en-US" sz="1600" dirty="0"/>
                <a:t>(ə)n</a:t>
              </a:r>
              <a:r>
                <a: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] </a:t>
              </a:r>
              <a:endParaRPr lang="ru-RU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1" name="Picture 4" descr="Картинки по запросу радио on air">
            <a:hlinkClick r:id="rId11" highlightClick="1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741" y="5886902"/>
            <a:ext cx="1046915" cy="80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6403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064630" y="853233"/>
            <a:ext cx="73823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Sally likes radio very much. She is ready to _________________ all day.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055568" y="1284776"/>
            <a:ext cx="63509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__________________, please. It's driving me crazy.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55568" y="1716319"/>
            <a:ext cx="65795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This _______________ brings you all the news as it happens.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055568" y="2137813"/>
            <a:ext cx="64271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The President's speech will __________on all channels.  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55568" y="2591128"/>
            <a:ext cx="54163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My </a:t>
            </a:r>
            <a:r>
              <a:rPr lang="en-US" sz="16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________________ goes on the air every day.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55568" y="3044443"/>
            <a:ext cx="69679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He is working on the radio now. He’s a ________________ of BBC </a:t>
            </a:r>
            <a:r>
              <a:rPr lang="en-US" sz="16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Newsnight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55568" y="3497758"/>
            <a:ext cx="8001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We _________________  the news that Donald Trump had become a president.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064630" y="3951073"/>
            <a:ext cx="686386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Millions of people ________________ to listen to the weather forecast.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85747" y="2190962"/>
            <a:ext cx="1003895" cy="338554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broadcast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7303" y="2570795"/>
            <a:ext cx="1620957" cy="338554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 to the radio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7303" y="4507101"/>
            <a:ext cx="1633268" cy="338554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turn the radio off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52400" y="3716657"/>
            <a:ext cx="1465466" cy="338554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radio presenter </a:t>
            </a:r>
            <a:endParaRPr lang="ru-RU" sz="16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53182" y="4132073"/>
            <a:ext cx="1608133" cy="338554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radio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programme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67784" y="2942054"/>
            <a:ext cx="1208985" cy="338554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radio station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9959" y="4899014"/>
            <a:ext cx="1675460" cy="338554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heard on the radio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7303" y="3339672"/>
            <a:ext cx="1579278" cy="338554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tune the radio in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67784" y="5312199"/>
            <a:ext cx="1334020" cy="338554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radio industry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AutoShape 68"/>
          <p:cNvSpPr>
            <a:spLocks noChangeArrowheads="1"/>
          </p:cNvSpPr>
          <p:nvPr/>
        </p:nvSpPr>
        <p:spPr bwMode="gray">
          <a:xfrm>
            <a:off x="2232417" y="0"/>
            <a:ext cx="6696075" cy="63500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latinLnBrk="1">
              <a:defRPr/>
            </a:pPr>
            <a:r>
              <a:rPr lang="en-US" sz="2400" b="1" dirty="0">
                <a:ln/>
                <a:solidFill>
                  <a:schemeClr val="accent4"/>
                </a:solidFill>
              </a:rPr>
              <a:t>Complete the sentences using new words</a:t>
            </a:r>
            <a:endParaRPr kumimoji="1" lang="en-US" altLang="ko-KR" sz="2400" b="1" dirty="0">
              <a:ln/>
              <a:solidFill>
                <a:schemeClr val="accent4"/>
              </a:solidFill>
              <a:ea typeface="굴림" pitchFamily="34" charset="-127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781614" y="5884906"/>
            <a:ext cx="4248085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en-US" dirty="0"/>
              <a:t>Would you like to work on a radio station? Why?</a:t>
            </a:r>
            <a:endParaRPr lang="ru-RU" dirty="0"/>
          </a:p>
        </p:txBody>
      </p:sp>
      <p:sp>
        <p:nvSpPr>
          <p:cNvPr id="28" name="Выноска-облако 27"/>
          <p:cNvSpPr/>
          <p:nvPr/>
        </p:nvSpPr>
        <p:spPr>
          <a:xfrm>
            <a:off x="6750439" y="5576338"/>
            <a:ext cx="2375026" cy="1205462"/>
          </a:xfrm>
          <a:prstGeom prst="cloudCallout">
            <a:avLst>
              <a:gd name="adj1" fmla="val -75121"/>
              <a:gd name="adj2" fmla="val 2510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I would (wouldn’t) like to work on a radio station because …</a:t>
            </a:r>
            <a:endParaRPr lang="ru-RU" sz="1400" dirty="0"/>
          </a:p>
        </p:txBody>
      </p:sp>
      <p:pic>
        <p:nvPicPr>
          <p:cNvPr id="29" name="Picture 4" descr="Картинки по запросу радио on air">
            <a:hlinkClick r:id="rId4" highlightClick="1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373" y="4538779"/>
            <a:ext cx="1379695" cy="1059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780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59 0.00555 L 0.65313 -0.2606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18" y="-13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 -2.96296E-6 L 0.2552 -0.4761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17" y="-23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0.4198 0.0796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90" y="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1111E-6 L 0.2809 -0.2166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45" y="-10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03 0.00416 L 0.59827 -0.1067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56" y="-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00787 L 0.36216 -0.23495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8" y="-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0209E-18 4.44444E-6 L 0.28802 -0.1870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-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0254 L 0.46128 -0.01319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6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7" grpId="0" animBg="1"/>
      <p:bldP spid="30" grpId="0" animBg="1"/>
      <p:bldP spid="31" grpId="0" animBg="1"/>
      <p:bldP spid="32" grpId="0" animBg="1"/>
      <p:bldP spid="33" grpId="0" animBg="1"/>
      <p:bldP spid="26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834" y="139195"/>
            <a:ext cx="6858000" cy="715962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sz="2700" b="1" dirty="0">
                <a:ln/>
                <a:solidFill>
                  <a:schemeClr val="accent4"/>
                </a:solidFill>
              </a:rPr>
              <a:t>Listen to the text about a student radio and put  the titles in the correct order. There is one extra title</a:t>
            </a:r>
            <a:endParaRPr lang="ru-RU" sz="3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4" name="Picture 2" descr="Картинки по запросу internet radi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034" y="2011598"/>
            <a:ext cx="548481" cy="54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0744" y="1655680"/>
            <a:ext cx="2629694" cy="4001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000" dirty="0"/>
              <a:t>Good Work Experience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0744" y="4192897"/>
            <a:ext cx="2016962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000" dirty="0"/>
              <a:t>Up-to-date News 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4069" y="3331846"/>
            <a:ext cx="1544012" cy="4001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000" dirty="0"/>
              <a:t>Music &amp; Fun 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1259" y="5008012"/>
            <a:ext cx="2195740" cy="4001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000" dirty="0"/>
              <a:t>Different Roles 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5398" y="2499146"/>
            <a:ext cx="1305294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000" dirty="0"/>
              <a:t>Hard Work</a:t>
            </a:r>
          </a:p>
        </p:txBody>
      </p:sp>
      <p:sp>
        <p:nvSpPr>
          <p:cNvPr id="10" name="TextBox 9">
            <a:hlinkClick r:id="" action="ppaction://noaction">
              <a:snd r:embed="rId3" name="1_Ex. 2a, p. 43.wav"/>
            </a:hlinkClick>
          </p:cNvPr>
          <p:cNvSpPr txBox="1"/>
          <p:nvPr/>
        </p:nvSpPr>
        <p:spPr>
          <a:xfrm>
            <a:off x="6477000" y="2129814"/>
            <a:ext cx="13035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Paragraph 1</a:t>
            </a:r>
            <a:endParaRPr lang="ru-RU" dirty="0"/>
          </a:p>
        </p:txBody>
      </p:sp>
      <p:pic>
        <p:nvPicPr>
          <p:cNvPr id="12" name="Picture 2" descr="Картинки по запросу internet radi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034" y="2617362"/>
            <a:ext cx="548481" cy="54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hlinkClick r:id="" action="ppaction://noaction">
              <a:snd r:embed="rId4" name="2_Ex. 2a, p. 43.wav"/>
            </a:hlinkClick>
          </p:cNvPr>
          <p:cNvSpPr txBox="1"/>
          <p:nvPr/>
        </p:nvSpPr>
        <p:spPr>
          <a:xfrm>
            <a:off x="6477000" y="2735578"/>
            <a:ext cx="13035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Paragraph 2</a:t>
            </a:r>
            <a:endParaRPr lang="ru-RU" dirty="0"/>
          </a:p>
        </p:txBody>
      </p:sp>
      <p:pic>
        <p:nvPicPr>
          <p:cNvPr id="14" name="Picture 2" descr="Картинки по запросу internet radi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034" y="3244570"/>
            <a:ext cx="548481" cy="54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hlinkClick r:id="" action="ppaction://noaction">
              <a:snd r:embed="rId5" name="3_Ex. 2a, p. 43.wav"/>
            </a:hlinkClick>
          </p:cNvPr>
          <p:cNvSpPr txBox="1"/>
          <p:nvPr/>
        </p:nvSpPr>
        <p:spPr>
          <a:xfrm>
            <a:off x="6477000" y="3362786"/>
            <a:ext cx="13035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Paragraph 3</a:t>
            </a:r>
            <a:endParaRPr lang="ru-RU" dirty="0"/>
          </a:p>
        </p:txBody>
      </p:sp>
      <p:pic>
        <p:nvPicPr>
          <p:cNvPr id="16" name="Picture 2" descr="Картинки по запросу internet radi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196" y="3871778"/>
            <a:ext cx="548481" cy="54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hlinkClick r:id="" action="ppaction://noaction">
              <a:snd r:embed="rId6" name="4_Ex. 2a, p. 43.wav"/>
            </a:hlinkClick>
          </p:cNvPr>
          <p:cNvSpPr txBox="1"/>
          <p:nvPr/>
        </p:nvSpPr>
        <p:spPr>
          <a:xfrm>
            <a:off x="6485162" y="3989994"/>
            <a:ext cx="13035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Paragraph 4</a:t>
            </a:r>
            <a:endParaRPr lang="ru-RU" dirty="0"/>
          </a:p>
        </p:txBody>
      </p:sp>
      <p:pic>
        <p:nvPicPr>
          <p:cNvPr id="18" name="Picture 4" descr="Картинки по запросу радио on air">
            <a:hlinkClick r:id="rId7" highlightClick="1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1436" y="5322276"/>
            <a:ext cx="1379695" cy="1059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2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0.0026 -0.2444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-1222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7.40741E-7 L -0.00122 -0.2590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1296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7.40741E-7 L -0.00486 -0.2687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-1344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85185E-6 L 0.00052 0.3849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9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Другая 1">
      <a:dk1>
        <a:srgbClr val="343434"/>
      </a:dk1>
      <a:lt1>
        <a:srgbClr val="FFFFFF"/>
      </a:lt1>
      <a:dk2>
        <a:srgbClr val="343434"/>
      </a:dk2>
      <a:lt2>
        <a:srgbClr val="1D6FA7"/>
      </a:lt2>
      <a:accent1>
        <a:srgbClr val="2061CA"/>
      </a:accent1>
      <a:accent2>
        <a:srgbClr val="5DCCFD"/>
      </a:accent2>
      <a:accent3>
        <a:srgbClr val="92D050"/>
      </a:accent3>
      <a:accent4>
        <a:srgbClr val="02A4EC"/>
      </a:accent4>
      <a:accent5>
        <a:srgbClr val="0FB2FD"/>
      </a:accent5>
      <a:accent6>
        <a:srgbClr val="4B99E6"/>
      </a:accent6>
      <a:hlink>
        <a:srgbClr val="69CFFE"/>
      </a:hlink>
      <a:folHlink>
        <a:srgbClr val="0E375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Другая 3">
      <a:dk1>
        <a:srgbClr val="343434"/>
      </a:dk1>
      <a:lt1>
        <a:srgbClr val="FFFFFF"/>
      </a:lt1>
      <a:dk2>
        <a:srgbClr val="343434"/>
      </a:dk2>
      <a:lt2>
        <a:srgbClr val="1D6FA7"/>
      </a:lt2>
      <a:accent1>
        <a:srgbClr val="2061CA"/>
      </a:accent1>
      <a:accent2>
        <a:srgbClr val="5DCCFD"/>
      </a:accent2>
      <a:accent3>
        <a:srgbClr val="92D050"/>
      </a:accent3>
      <a:accent4>
        <a:srgbClr val="02A4EC"/>
      </a:accent4>
      <a:accent5>
        <a:srgbClr val="0FB2FD"/>
      </a:accent5>
      <a:accent6>
        <a:srgbClr val="4B99E6"/>
      </a:accent6>
      <a:hlink>
        <a:srgbClr val="02A4EC"/>
      </a:hlink>
      <a:folHlink>
        <a:srgbClr val="92D05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5_Office Theme">
  <a:themeElements>
    <a:clrScheme name="Custom 37">
      <a:dk1>
        <a:srgbClr val="343434"/>
      </a:dk1>
      <a:lt1>
        <a:srgbClr val="FFFFFF"/>
      </a:lt1>
      <a:dk2>
        <a:srgbClr val="343434"/>
      </a:dk2>
      <a:lt2>
        <a:srgbClr val="1D6FA7"/>
      </a:lt2>
      <a:accent1>
        <a:srgbClr val="2061CA"/>
      </a:accent1>
      <a:accent2>
        <a:srgbClr val="5DCCFD"/>
      </a:accent2>
      <a:accent3>
        <a:srgbClr val="92D050"/>
      </a:accent3>
      <a:accent4>
        <a:srgbClr val="02A4EC"/>
      </a:accent4>
      <a:accent5>
        <a:srgbClr val="0FB2FD"/>
      </a:accent5>
      <a:accent6>
        <a:srgbClr val="4B99E6"/>
      </a:accent6>
      <a:hlink>
        <a:srgbClr val="69CFFE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5303</TotalTime>
  <Words>1628</Words>
  <Application>Microsoft Office PowerPoint</Application>
  <PresentationFormat>Экран (4:3)</PresentationFormat>
  <Paragraphs>191</Paragraphs>
  <Slides>16</Slides>
  <Notes>5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굴림</vt:lpstr>
      <vt:lpstr>Arial</vt:lpstr>
      <vt:lpstr>Calibri</vt:lpstr>
      <vt:lpstr>Monotype Corsiva</vt:lpstr>
      <vt:lpstr>Times New Roman</vt:lpstr>
      <vt:lpstr>Office Theme</vt:lpstr>
      <vt:lpstr>1_Office Theme</vt:lpstr>
      <vt:lpstr>15_Office Theme</vt:lpstr>
      <vt:lpstr>Презентация PowerPoint</vt:lpstr>
      <vt:lpstr>Презентация PowerPoint</vt:lpstr>
      <vt:lpstr>What type of media are we going to talk about? Listen and guess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Listen to the text about a student radio and put  the titles in the correct order. There is one extra title</vt:lpstr>
      <vt:lpstr>Listen, read the text and find the phrases </vt:lpstr>
      <vt:lpstr>Презентация PowerPoint</vt:lpstr>
      <vt:lpstr>Презентация PowerPoint</vt:lpstr>
      <vt:lpstr>Make your own short radio programme on your latest school or local news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Александр Яковлев</cp:lastModifiedBy>
  <cp:revision>542</cp:revision>
  <dcterms:created xsi:type="dcterms:W3CDTF">2012-04-26T17:06:14Z</dcterms:created>
  <dcterms:modified xsi:type="dcterms:W3CDTF">2024-10-01T18:49:36Z</dcterms:modified>
</cp:coreProperties>
</file>