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D252C-319D-41F5-927E-358DFD9AEE17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860E4-D346-4C66-B325-0AE2C3FBF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860E4-D346-4C66-B325-0AE2C3FBF7E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620688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«Английский язык» в 11 классе на тему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«Преступление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и наказание»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3212976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Котиковская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Ирина Владимировна, учитель английского языка, МАОУ «СОШ №9»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370512" cy="5544616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victim of a crime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to trick gullible people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fall for it</a:t>
            </a:r>
          </a:p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investigate the crime</a:t>
            </a:r>
          </a:p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to find fraudsters</a:t>
            </a:r>
          </a:p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victim of mugging</a:t>
            </a:r>
          </a:p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indentify the attacker</a:t>
            </a:r>
          </a:p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mugger confess the crime</a:t>
            </a:r>
          </a:p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police found the culprits</a:t>
            </a:r>
          </a:p>
          <a:p>
            <a:pPr lvl="0">
              <a:spcBef>
                <a:spcPts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witness of the crime</a:t>
            </a:r>
          </a:p>
          <a:p>
            <a:pPr lvl="0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give evidence in court</a:t>
            </a:r>
          </a:p>
          <a:p>
            <a:pPr lvl="0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receive a three-year prison sentence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buNone/>
            </a:pPr>
            <a:endParaRPr lang="ru-RU" dirty="0" smtClean="0"/>
          </a:p>
          <a:p>
            <a:pPr lvl="0">
              <a:spcBef>
                <a:spcPts val="0"/>
              </a:spcBef>
            </a:pPr>
            <a:endParaRPr lang="ru-RU" dirty="0" smtClean="0"/>
          </a:p>
          <a:p>
            <a:pPr>
              <a:spcBef>
                <a:spcPts val="0"/>
              </a:spcBef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94084" y="260648"/>
            <a:ext cx="2256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Translate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58" y="71435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bank robbery</a:t>
            </a:r>
            <a:endParaRPr lang="ru-RU" sz="3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86116" y="714356"/>
            <a:ext cx="2643206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bank robber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43636" y="71435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rob (a bank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188640"/>
            <a:ext cx="2643206" cy="428604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Crime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86116" y="214290"/>
            <a:ext cx="2643206" cy="428604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Criminal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43636" y="214290"/>
            <a:ext cx="2643206" cy="428604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Verb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142873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burglary</a:t>
            </a:r>
            <a:endParaRPr lang="ru-RU" sz="32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214311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mugging</a:t>
            </a:r>
            <a:endParaRPr lang="ru-RU" sz="32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8" y="285749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shoplifting</a:t>
            </a:r>
            <a:endParaRPr lang="ru-RU" sz="32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58" y="357187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theft</a:t>
            </a:r>
            <a:endParaRPr lang="ru-RU" sz="32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7158" y="428625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fraud</a:t>
            </a:r>
            <a:endParaRPr lang="ru-RU" sz="32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5000636"/>
            <a:ext cx="2952328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000" dirty="0" err="1" smtClean="0"/>
              <a:t>pickpocketing</a:t>
            </a:r>
            <a:endParaRPr lang="ru-RU" sz="30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158" y="571501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murder</a:t>
            </a:r>
            <a:endParaRPr lang="ru-RU" sz="32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86116" y="1428736"/>
            <a:ext cx="2643206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b="1" dirty="0" smtClean="0"/>
              <a:t>burglar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86116" y="2143116"/>
            <a:ext cx="2643206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/>
              <a:t>mugger</a:t>
            </a:r>
            <a:endParaRPr lang="ru-RU" sz="32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86116" y="2857496"/>
            <a:ext cx="2643206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b="1" dirty="0" smtClean="0"/>
              <a:t>shoplifter</a:t>
            </a:r>
            <a:endParaRPr lang="ru-RU" sz="32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86116" y="3571876"/>
            <a:ext cx="2643206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/>
              <a:t>thief</a:t>
            </a:r>
            <a:endParaRPr lang="ru-RU" sz="32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286116" y="4286256"/>
            <a:ext cx="2643206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/>
              <a:t>fraudster</a:t>
            </a:r>
            <a:endParaRPr lang="ru-RU" sz="32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86116" y="5000636"/>
            <a:ext cx="2643206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/>
              <a:t>pickpocket</a:t>
            </a:r>
            <a:endParaRPr lang="ru-RU" sz="32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86116" y="5715016"/>
            <a:ext cx="2643206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/>
              <a:t>murderer</a:t>
            </a:r>
            <a:endParaRPr lang="ru-RU" sz="32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143636" y="142873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burgle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143636" y="214311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mug  sb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143636" y="285749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 smtClean="0"/>
              <a:t>shoplift</a:t>
            </a:r>
            <a:endParaRPr lang="ru-RU" sz="32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143636" y="357187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steal (a car)</a:t>
            </a:r>
            <a:endParaRPr lang="ru-RU" sz="3200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143636" y="428625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/>
              <a:t>trick people</a:t>
            </a:r>
            <a:endParaRPr lang="ru-RU" sz="24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143636" y="500063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/>
              <a:t>steal (</a:t>
            </a:r>
            <a:r>
              <a:rPr lang="en-US" sz="2400" dirty="0" err="1" smtClean="0"/>
              <a:t>sb’s</a:t>
            </a:r>
            <a:r>
              <a:rPr lang="en-US" sz="2400" dirty="0" smtClean="0"/>
              <a:t> purse)</a:t>
            </a:r>
            <a:endParaRPr lang="ru-RU" sz="24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143636" y="5715016"/>
            <a:ext cx="264320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/>
              <a:t>murder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76672"/>
          <a:ext cx="91440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Bank robbery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Bank robber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To rob </a:t>
                      </a:r>
                    </a:p>
                    <a:p>
                      <a:pPr algn="ctr"/>
                      <a:r>
                        <a:rPr lang="en-US" sz="5400" dirty="0" smtClean="0"/>
                        <a:t>(a bank)</a:t>
                      </a:r>
                      <a:endParaRPr lang="ru-RU" sz="5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282154"/>
          </a:xfrm>
        </p:spPr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9218" name="Picture 2" descr="https://us.123rf.com/450wm/danomyte/danomyte1312/danomyte131200053/24748722-bank-robbery.jpg?ver=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276872"/>
            <a:ext cx="4286250" cy="4210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76672"/>
          <a:ext cx="91440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burglary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burglar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To burgle (</a:t>
                      </a:r>
                      <a:r>
                        <a:rPr lang="en-US" sz="4400" dirty="0" err="1" smtClean="0"/>
                        <a:t>sb’s</a:t>
                      </a:r>
                      <a:r>
                        <a:rPr lang="en-US" sz="4400" dirty="0" smtClean="0"/>
                        <a:t> house)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282154"/>
          </a:xfrm>
        </p:spPr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1266" name="Picture 2" descr="http://openmonte.com/uploads/images/00/17/74/2016/02/19/3f0d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36912"/>
            <a:ext cx="5616624" cy="4036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76672"/>
          <a:ext cx="9144000" cy="129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mugging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mugger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To</a:t>
                      </a:r>
                      <a:r>
                        <a:rPr lang="en-US" sz="4000" baseline="0" dirty="0" smtClean="0"/>
                        <a:t> m</a:t>
                      </a:r>
                      <a:r>
                        <a:rPr lang="en-US" sz="4000" dirty="0" smtClean="0"/>
                        <a:t>ug </a:t>
                      </a:r>
                      <a:r>
                        <a:rPr lang="en-US" sz="4000" dirty="0" err="1" smtClean="0"/>
                        <a:t>sb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282154"/>
          </a:xfrm>
        </p:spPr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0242" name="Picture 2" descr="https://thefinancialexpress.com.bd/uploads/1517595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40"/>
            <a:ext cx="6736804" cy="4491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76672"/>
          <a:ext cx="9144000" cy="129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shoplifting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shoplifter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to</a:t>
                      </a:r>
                      <a:r>
                        <a:rPr lang="en-US" sz="4000" baseline="0" dirty="0" smtClean="0"/>
                        <a:t> </a:t>
                      </a:r>
                      <a:r>
                        <a:rPr lang="en-US" sz="4000" dirty="0" smtClean="0"/>
                        <a:t>shoplift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282154"/>
          </a:xfrm>
        </p:spPr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2289" name="Picture 1" descr="C:\Users\Пуся-Лапуся\Desktop\Image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844824"/>
            <a:ext cx="6048672" cy="4606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76672"/>
          <a:ext cx="9144000" cy="129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theft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thief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steal (a car)</a:t>
                      </a:r>
                      <a:r>
                        <a:rPr lang="en-US" sz="4000" baseline="0" dirty="0" smtClean="0"/>
                        <a:t> 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282154"/>
          </a:xfrm>
        </p:spPr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6146" name="Picture 2" descr="http://www.northwestnewspapers.co.za/herald/images/stories/images/2018/27July2018/Dealing-with-car-theft-insur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7741998" cy="4051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76672"/>
          <a:ext cx="9144000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vandalism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vandal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err="1" smtClean="0"/>
                        <a:t>vandalise</a:t>
                      </a:r>
                      <a:r>
                        <a:rPr lang="en-US" sz="4400" dirty="0" smtClean="0"/>
                        <a:t> (</a:t>
                      </a:r>
                      <a:r>
                        <a:rPr lang="en-US" sz="4400" dirty="0" err="1" smtClean="0"/>
                        <a:t>sth</a:t>
                      </a:r>
                      <a:r>
                        <a:rPr lang="en-US" sz="4400" dirty="0" smtClean="0"/>
                        <a:t>)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282154"/>
          </a:xfrm>
        </p:spPr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5122" name="Picture 2" descr="https://thumbs.dreamstime.com/z/auto-vandalism-9581878.jpg"/>
          <p:cNvPicPr>
            <a:picLocks noChangeAspect="1" noChangeArrowheads="1"/>
          </p:cNvPicPr>
          <p:nvPr/>
        </p:nvPicPr>
        <p:blipFill>
          <a:blip r:embed="rId2" cstate="print"/>
          <a:srcRect b="15961"/>
          <a:stretch>
            <a:fillRect/>
          </a:stretch>
        </p:blipFill>
        <p:spPr bwMode="auto">
          <a:xfrm>
            <a:off x="971600" y="2060848"/>
            <a:ext cx="7478611" cy="4293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76672"/>
          <a:ext cx="9144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7904"/>
                <a:gridCol w="2952328"/>
                <a:gridCol w="2483768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 smtClean="0"/>
                        <a:t>pickpocketing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pickpocket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Steal </a:t>
                      </a:r>
                    </a:p>
                    <a:p>
                      <a:pPr algn="ctr"/>
                      <a:r>
                        <a:rPr lang="en-US" sz="4000" dirty="0" smtClean="0"/>
                        <a:t>(a purse)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282154"/>
          </a:xfrm>
        </p:spPr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2050" name="Picture 2" descr="https://cdn.images.dailystar.co.uk/dynamic/1/photos/102000/936x622/241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996952"/>
            <a:ext cx="5022800" cy="3337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76672"/>
          <a:ext cx="9144000" cy="129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kidnapping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kidnapper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kidnap (</a:t>
                      </a:r>
                      <a:r>
                        <a:rPr lang="en-US" sz="4000" dirty="0" err="1" smtClean="0"/>
                        <a:t>sb</a:t>
                      </a:r>
                      <a:r>
                        <a:rPr lang="en-US" sz="4000" dirty="0" smtClean="0"/>
                        <a:t>)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507288" cy="1282154"/>
          </a:xfrm>
        </p:spPr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026" name="Picture 2" descr="https://im0-tub-ru.yandex.net/i?id=374c147a6b39513ce0fb729e09d51790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236931"/>
            <a:ext cx="3312368" cy="4621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1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214290"/>
            <a:ext cx="4089796" cy="315753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 descr="turma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86124"/>
            <a:ext cx="4778167" cy="331182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 descr="vmrjcdgpewquf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282" y="3286124"/>
            <a:ext cx="4357718" cy="337723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714348" y="1000108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642918"/>
            <a:ext cx="4357718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What issue are we going to discuss?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250030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CRIME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5805264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PUNISHMENT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378904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RESPONSIBILITY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407707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COURT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64088" y="5877272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PRISON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0272" y="558924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LAW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214290"/>
            <a:ext cx="2500298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A  robber is someone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86150" y="214290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tries to trick gullible people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857232"/>
            <a:ext cx="2500298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b="1" dirty="0" smtClean="0"/>
              <a:t>A burglar is someone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1500174"/>
            <a:ext cx="250033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A mugger is someone</a:t>
            </a:r>
            <a:endParaRPr lang="ru-RU" dirty="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2143116"/>
            <a:ext cx="2571736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A shoplifter is someone</a:t>
            </a:r>
            <a:endParaRPr lang="ru-RU" dirty="0" smtClean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2786058"/>
            <a:ext cx="2571736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A thief is someone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3429000"/>
            <a:ext cx="2643174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A vandal is someone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4071942"/>
            <a:ext cx="2714612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A pickpocket is someone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4714884"/>
            <a:ext cx="27860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A kidnapper is someone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5357826"/>
            <a:ext cx="2857488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A fraudster is someone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6000768"/>
            <a:ext cx="2857488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A murderer</a:t>
            </a:r>
            <a:r>
              <a:rPr lang="en-US" dirty="0" smtClean="0"/>
              <a:t> </a:t>
            </a:r>
            <a:r>
              <a:rPr lang="en-US" b="1" dirty="0" smtClean="0"/>
              <a:t>is</a:t>
            </a:r>
            <a:r>
              <a:rPr lang="en-US" dirty="0" smtClean="0"/>
              <a:t> </a:t>
            </a:r>
            <a:r>
              <a:rPr lang="en-US" b="1" dirty="0" smtClean="0"/>
              <a:t>someone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86150" y="857232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takes things which do not belong to them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786150" y="1500174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takes a person by force and demands a ransom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86150" y="2143116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attacks people in the street in order to steal something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86150" y="2786058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breaks into people’s houses to steal things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86150" y="4071942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damages property on purpose</a:t>
            </a:r>
            <a:endParaRPr lang="ru-RU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86150" y="3429000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kills somebody on purpose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86150" y="4714884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uses any means to steal things (purses, mobiles etc.) from pockets or bags</a:t>
            </a:r>
            <a:endParaRPr lang="ru-RU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86150" y="5357826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steals something from shops, banks, etc</a:t>
            </a:r>
            <a:endParaRPr lang="ru-RU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86150" y="6000768"/>
            <a:ext cx="5357850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/>
              <a:t>who steals something from shops</a:t>
            </a:r>
            <a:endParaRPr lang="ru-RU" b="1" dirty="0"/>
          </a:p>
        </p:txBody>
      </p:sp>
      <p:cxnSp>
        <p:nvCxnSpPr>
          <p:cNvPr id="24" name="Прямая со стрелкой 23"/>
          <p:cNvCxnSpPr>
            <a:stCxn id="2" idx="3"/>
            <a:endCxn id="21" idx="1"/>
          </p:cNvCxnSpPr>
          <p:nvPr/>
        </p:nvCxnSpPr>
        <p:spPr>
          <a:xfrm>
            <a:off x="2500298" y="500042"/>
            <a:ext cx="1285852" cy="514353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5" idx="3"/>
            <a:endCxn id="17" idx="1"/>
          </p:cNvCxnSpPr>
          <p:nvPr/>
        </p:nvCxnSpPr>
        <p:spPr>
          <a:xfrm>
            <a:off x="2500298" y="1142984"/>
            <a:ext cx="1285852" cy="192882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6" idx="3"/>
            <a:endCxn id="16" idx="1"/>
          </p:cNvCxnSpPr>
          <p:nvPr/>
        </p:nvCxnSpPr>
        <p:spPr>
          <a:xfrm>
            <a:off x="2500330" y="1785926"/>
            <a:ext cx="1285820" cy="6429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7" idx="3"/>
            <a:endCxn id="22" idx="1"/>
          </p:cNvCxnSpPr>
          <p:nvPr/>
        </p:nvCxnSpPr>
        <p:spPr>
          <a:xfrm>
            <a:off x="2571736" y="2428868"/>
            <a:ext cx="1214414" cy="38576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8" idx="3"/>
            <a:endCxn id="14" idx="1"/>
          </p:cNvCxnSpPr>
          <p:nvPr/>
        </p:nvCxnSpPr>
        <p:spPr>
          <a:xfrm flipV="1">
            <a:off x="2571736" y="1142984"/>
            <a:ext cx="1214414" cy="192882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9" idx="3"/>
            <a:endCxn id="18" idx="1"/>
          </p:cNvCxnSpPr>
          <p:nvPr/>
        </p:nvCxnSpPr>
        <p:spPr>
          <a:xfrm>
            <a:off x="2643174" y="3714752"/>
            <a:ext cx="1142976" cy="6429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10" idx="3"/>
            <a:endCxn id="20" idx="1"/>
          </p:cNvCxnSpPr>
          <p:nvPr/>
        </p:nvCxnSpPr>
        <p:spPr>
          <a:xfrm>
            <a:off x="2714612" y="4357694"/>
            <a:ext cx="1071538" cy="6429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11" idx="3"/>
            <a:endCxn id="15" idx="1"/>
          </p:cNvCxnSpPr>
          <p:nvPr/>
        </p:nvCxnSpPr>
        <p:spPr>
          <a:xfrm flipV="1">
            <a:off x="2786050" y="1785926"/>
            <a:ext cx="1000100" cy="32147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12" idx="3"/>
          </p:cNvCxnSpPr>
          <p:nvPr/>
        </p:nvCxnSpPr>
        <p:spPr>
          <a:xfrm flipV="1">
            <a:off x="2857488" y="714356"/>
            <a:ext cx="928694" cy="492922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13" idx="3"/>
            <a:endCxn id="19" idx="1"/>
          </p:cNvCxnSpPr>
          <p:nvPr/>
        </p:nvCxnSpPr>
        <p:spPr>
          <a:xfrm flipV="1">
            <a:off x="2857488" y="3714752"/>
            <a:ext cx="928662" cy="25717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52736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bank robber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must…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burglar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must …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mugger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must …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shoplifter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must …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thief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must …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vandal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must …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pickpocket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must …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 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kidnapper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must …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76470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Do community service</a:t>
            </a: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Get off with a warning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Go to prison</a:t>
            </a: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Pay a fine</a:t>
            </a: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Go to court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188640"/>
            <a:ext cx="2967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PUNISHMENT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01080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Someone should … for …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572000" y="1124744"/>
            <a:ext cx="4281518" cy="5214974"/>
          </a:xfrm>
        </p:spPr>
        <p:txBody>
          <a:bodyPr>
            <a:noAutofit/>
          </a:bodyPr>
          <a:lstStyle/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littering                                                 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writing graffiti                                      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stealing a car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selling stolen property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making noise late at night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listening to music loudly late at night 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being on a bus/tram without a ticket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toxic waste pollution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drinking alcohol in public places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smoking in public places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179512" y="1412776"/>
            <a:ext cx="4643438" cy="521497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Arial" pitchFamily="34" charset="0"/>
              <a:buChar char="•"/>
            </a:pPr>
            <a:endParaRPr lang="en-US" dirty="0" smtClean="0"/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 given a … prison sentence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do community service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get off with a warning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 sent to prison 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pay a (heavy)fine 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 given a sentence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 given a warning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 taken to court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dirty="0" smtClean="0"/>
          </a:p>
          <a:p>
            <a:pPr>
              <a:spcBef>
                <a:spcPts val="0"/>
              </a:spcBef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43438" y="0"/>
            <a:ext cx="4500562" cy="17144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Статья 105.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Убийство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Убийство, то есть умышленное причинение смерти другому человеку,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наказывается лишением свободы на срок от шести до пятнадцати лет.</a:t>
            </a:r>
          </a:p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0" y="0"/>
            <a:ext cx="4500562" cy="17144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Article 105.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Murder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Murder is the intentional killing of another person.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shall be punishable with imprisonment for a term of six to fifteen years.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4357694"/>
            <a:ext cx="4572000" cy="228601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7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Article 162.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Robbery with Violence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Robbery committed using violence which threatens human life and health or with the threat of using such violence, shall be punishable by deprivation of liberty for a term of three to eight years, with confiscation of property or without such confiscation.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1857364"/>
            <a:ext cx="4572000" cy="235745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 smtClean="0"/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Article 158.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Theft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Theft shall be punishable by a fine in the amount of 200 to 700 minimum wages or in the amount of the wage or salary or any other income of the convicted person for a period of two to seven months, or by compulsory work for a term of 180 to 240 hours or by deprivation of liberty for a term of up to three years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1857364"/>
            <a:ext cx="4500562" cy="221455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600" dirty="0" smtClean="0"/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Статья 158.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Кража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Кража, то есть тайное хищение чужого имущества, наказывается штрафом в размере до восьмидесяти тысяч рублей или в размере заработной платы или иного дохода осужденного за период до шести месяцев, либо обязательными работами на срок до ста восьмидесяти часов, либо лишением свободы на срок до двух лет.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3438" y="4143356"/>
            <a:ext cx="4500562" cy="27146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600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Статья 162.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Разбой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Разбой, совершенный с применением насилия, опасного для жизни или здоровья,  либо с угрозой применения такого насилия, наказывается лишением свободы на срок от трех до восьми лет со штрафом в размере до пятисот тысяч рублей или в размере заработной платы или иного дохода осужденного за период до трех лет либо без такового.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60997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36290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212976"/>
            <a:ext cx="35433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725144"/>
            <a:ext cx="3629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260648"/>
            <a:ext cx="36099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1700808"/>
            <a:ext cx="35623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3212976"/>
            <a:ext cx="35718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4653136"/>
            <a:ext cx="36099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510" y="1196752"/>
            <a:ext cx="882149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789040"/>
            <a:ext cx="44958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212976"/>
            <a:ext cx="22955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47664" y="260648"/>
            <a:ext cx="5734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Do you agree with these statements?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260648"/>
            <a:ext cx="8208912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1.What are your rights at school?</a:t>
            </a:r>
          </a:p>
          <a:p>
            <a:r>
              <a:rPr lang="en-US" sz="2800" b="1" dirty="0" smtClean="0">
                <a:ln w="1905"/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2.What are your responsibilities at school?</a:t>
            </a:r>
          </a:p>
          <a:p>
            <a:r>
              <a:rPr lang="en-US" sz="2800" b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3.What are your rights at home?</a:t>
            </a:r>
          </a:p>
          <a:p>
            <a:r>
              <a:rPr lang="en-US" sz="2800" b="1" dirty="0" smtClean="0">
                <a:ln w="1905"/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4.What are your responsibilities at </a:t>
            </a:r>
            <a:r>
              <a:rPr lang="en-US" sz="2800" b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home?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2060848"/>
          <a:ext cx="8208912" cy="4572000"/>
        </p:xfrm>
        <a:graphic>
          <a:graphicData uri="http://schemas.openxmlformats.org/drawingml/2006/table">
            <a:tbl>
              <a:tblPr/>
              <a:tblGrid>
                <a:gridCol w="4104051"/>
                <a:gridCol w="4104861"/>
              </a:tblGrid>
              <a:tr h="24246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life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have a name and a nationality at birth 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education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health and health care 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information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have a rest and leisure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privacy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</a:t>
                      </a:r>
                      <a:r>
                        <a:rPr lang="en-US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labour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, work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social welfare, etc.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 right to be safe 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to tell what I am feeling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to be listened to 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to participate in cultural life of a community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meet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or associate with others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choose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their own friends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choose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their work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practice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own religion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express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own </a:t>
                      </a: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opinions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vote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ask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to change unfair laws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own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property 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take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part in meetings demonstrations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be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treated kindly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ask for help 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work in a quiet classroom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 live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in a family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29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3040" y="260648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What do you know about the Constitution of RF?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608108" y="1268760"/>
            <a:ext cx="8535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first Constitution of Russia was adopted in 1918.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5048" y="764704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1.When was the first Constitution of Russia adopted 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1700808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What about modern Constitution? When was it adopted?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2132856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was adopted on the 12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of December </a:t>
            </a:r>
            <a:r>
              <a:rPr lang="en-US" sz="2200" dirty="0" smtClean="0"/>
              <a:t>1993.</a:t>
            </a:r>
            <a:endParaRPr lang="ru-RU" sz="2200" dirty="0"/>
          </a:p>
        </p:txBody>
      </p:sp>
      <p:sp>
        <p:nvSpPr>
          <p:cNvPr id="14" name="TextBox 13"/>
          <p:cNvSpPr txBox="1"/>
          <p:nvPr/>
        </p:nvSpPr>
        <p:spPr>
          <a:xfrm>
            <a:off x="611560" y="2636912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How many articles does it have?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584" y="3140968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has 137 articles.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60" y="3573016"/>
            <a:ext cx="4791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4. What rights does the Constitution protect?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560" y="4437112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Constitution of Russian Federation protects the rights to life, work, housing, free thoughts and others.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89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284984"/>
            <a:ext cx="409257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96276" cy="528641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burglary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3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300" u="sng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ɜ:</a:t>
            </a:r>
            <a:r>
              <a:rPr lang="en-US" sz="33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ɡləri</a:t>
            </a:r>
            <a:r>
              <a:rPr lang="en-US" sz="33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3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кража со взломом</a:t>
            </a: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burgle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красть со взломом</a:t>
            </a: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chase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преследовать</a:t>
            </a: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convict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выносить приговор, осуждать </a:t>
            </a: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culprit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преступник (виновный)</a:t>
            </a: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distract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отвлекать, уводить в сторону</a:t>
            </a: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fee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плата</a:t>
            </a:r>
          </a:p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fraudster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3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fr</a:t>
            </a:r>
            <a:r>
              <a:rPr lang="en-US" sz="3300" u="sng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ɔ:</a:t>
            </a:r>
            <a:r>
              <a:rPr lang="en-US" sz="33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dstə</a:t>
            </a:r>
            <a:r>
              <a:rPr lang="en-US" sz="33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33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мошенник, аферист</a:t>
            </a: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grab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схватить, хватать</a:t>
            </a: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guilty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en-US" sz="33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ɡilti</a:t>
            </a:r>
            <a:r>
              <a:rPr lang="en-US" sz="33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виновный</a:t>
            </a:r>
          </a:p>
          <a:p>
            <a:pPr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gullible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en-US" sz="36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ɡ</a:t>
            </a:r>
            <a:r>
              <a:rPr lang="en-US" sz="3600" u="sng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ʌ</a:t>
            </a:r>
            <a:r>
              <a:rPr lang="en-US" sz="36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libl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] 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доверчивый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dirty="0" smtClean="0"/>
          </a:p>
          <a:p>
            <a:pPr>
              <a:buNone/>
            </a:pPr>
            <a:endParaRPr lang="en-US" sz="33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260648"/>
            <a:ext cx="633670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NEW WORDS &amp; PHRASES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928670"/>
            <a:ext cx="8929718" cy="5643602"/>
          </a:xfrm>
        </p:spPr>
        <p:txBody>
          <a:bodyPr>
            <a:normAutofit fontScale="92500"/>
          </a:bodyPr>
          <a:lstStyle/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identify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aid</a:t>
            </a:r>
            <a:r>
              <a:rPr lang="en-US" sz="3200" u="sng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ntifai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опознавать, идентифицировать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means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средство, способ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mug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нападать, грабить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mugging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уличный грабеж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offence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нарушение, проступок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pickpocket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вор- карманник 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petty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200" u="sng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незначительный 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scam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афера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shaken up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взволнованный, потрясенный</a:t>
            </a: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shoplift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воровать товары из магазина</a:t>
            </a: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threaten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Ѳ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u="sng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угрожать</a:t>
            </a: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witness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свидетель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3100" dirty="0" smtClean="0"/>
          </a:p>
          <a:p>
            <a:pPr>
              <a:spcBef>
                <a:spcPts val="0"/>
              </a:spcBef>
              <a:buNone/>
            </a:pPr>
            <a:endParaRPr lang="en-US" sz="31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63688" y="260648"/>
            <a:ext cx="633670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NEW WORDS &amp; PHRASES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929718" cy="5786478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break the law 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нарушать закон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catch </a:t>
            </a:r>
            <a:r>
              <a:rPr lang="en-US" sz="3100" b="1" i="1" dirty="0" err="1" smtClean="0">
                <a:latin typeface="Times New Roman" pitchFamily="18" charset="0"/>
                <a:cs typeface="Times New Roman" pitchFamily="18" charset="0"/>
              </a:rPr>
              <a:t>smb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. in the act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поймать на месте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catch </a:t>
            </a:r>
            <a:r>
              <a:rPr lang="en-US" sz="3100" b="1" i="1" dirty="0" err="1" smtClean="0">
                <a:latin typeface="Times New Roman" pitchFamily="18" charset="0"/>
                <a:cs typeface="Times New Roman" pitchFamily="18" charset="0"/>
              </a:rPr>
              <a:t>smb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red handed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поймать с поличным</a:t>
            </a: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confess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to the crime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сознаваться в преступлении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fall for 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smth </a:t>
            </a:r>
            <a:r>
              <a:rPr lang="en-US" sz="3100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попасться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на удочку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обмануться</a:t>
            </a:r>
          </a:p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find </a:t>
            </a:r>
            <a:r>
              <a:rPr lang="en-US" sz="3100" b="1" i="1" dirty="0" err="1" smtClean="0">
                <a:latin typeface="Times New Roman" pitchFamily="18" charset="0"/>
                <a:cs typeface="Times New Roman" pitchFamily="18" charset="0"/>
              </a:rPr>
              <a:t>smb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 guilty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признать виновным</a:t>
            </a:r>
          </a:p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give evidence in court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дать показания в суде</a:t>
            </a:r>
          </a:p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investigate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the crime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расследовать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преступление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out of the blue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ни с того, ни с сего (неожиданно)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take </a:t>
            </a:r>
            <a:r>
              <a:rPr lang="en-US" sz="3100" b="1" i="1" dirty="0" err="1" smtClean="0">
                <a:latin typeface="Times New Roman" pitchFamily="18" charset="0"/>
                <a:cs typeface="Times New Roman" pitchFamily="18" charset="0"/>
              </a:rPr>
              <a:t>sb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for a ride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обманывать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i="1" dirty="0" err="1" smtClean="0">
                <a:latin typeface="Times New Roman" pitchFamily="18" charset="0"/>
                <a:cs typeface="Times New Roman" pitchFamily="18" charset="0"/>
              </a:rPr>
              <a:t>кого-л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, подшутить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trick gullible people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обмануть доверчивых людей</a:t>
            </a:r>
          </a:p>
          <a:p>
            <a:pPr>
              <a:spcBef>
                <a:spcPts val="0"/>
              </a:spcBef>
              <a:buNone/>
            </a:pPr>
            <a:endParaRPr lang="en-US" sz="3100" dirty="0" smtClean="0"/>
          </a:p>
          <a:p>
            <a:pPr>
              <a:buNone/>
            </a:pPr>
            <a:endParaRPr lang="ru-RU" sz="28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260648"/>
            <a:ext cx="633670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NEW WORDS &amp; PHRASES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08720"/>
            <a:ext cx="8153400" cy="5572164"/>
          </a:xfrm>
        </p:spPr>
        <p:txBody>
          <a:bodyPr/>
          <a:lstStyle/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жертва преступления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отослать плату за обработку выигрыша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«попасться на удочку»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осознать, что это была афера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ужасные аферисты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обмануть доверчивых людей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расследовать преступление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найти виновных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воры ворвались в дом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вызвать полицию</a:t>
            </a:r>
          </a:p>
          <a:p>
            <a:pPr marL="514350" indent="-514350">
              <a:buNone/>
            </a:pP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188640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Translate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398"/>
            <a:ext cx="8858280" cy="5643602"/>
          </a:xfrm>
        </p:spPr>
        <p:txBody>
          <a:bodyPr/>
          <a:lstStyle/>
          <a:p>
            <a:pPr marL="514350" lvl="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давать показания в суде</a:t>
            </a:r>
          </a:p>
          <a:p>
            <a:pPr marL="51435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поймать с поличным</a:t>
            </a:r>
          </a:p>
          <a:p>
            <a:pPr marL="514350" lvl="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ограбить по дороге домой</a:t>
            </a:r>
          </a:p>
          <a:p>
            <a:pPr marL="514350" lvl="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угрожать ножом</a:t>
            </a:r>
          </a:p>
          <a:p>
            <a:pPr marL="514350" lvl="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выхватить мобильный и убежать</a:t>
            </a:r>
          </a:p>
          <a:p>
            <a:pPr marL="514350" lvl="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опознать грабителей по фотографии</a:t>
            </a:r>
          </a:p>
          <a:p>
            <a:pPr marL="514350" lvl="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сознаться в преступлении</a:t>
            </a:r>
          </a:p>
          <a:p>
            <a:pPr marL="514350" lvl="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получить два года тюремного заключения</a:t>
            </a:r>
          </a:p>
          <a:p>
            <a:pPr marL="514350" lvl="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профессиональные воры- карманники</a:t>
            </a:r>
          </a:p>
          <a:p>
            <a:pPr marL="514350" lvl="0" indent="-514350">
              <a:spcBef>
                <a:spcPts val="0"/>
              </a:spcBef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мой кошелек был украден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2076" y="332656"/>
            <a:ext cx="2256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Translate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1300</Words>
  <Application>Microsoft Office PowerPoint</Application>
  <PresentationFormat>Экран (4:3)</PresentationFormat>
  <Paragraphs>268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</vt:lpstr>
      <vt:lpstr> </vt:lpstr>
      <vt:lpstr> </vt:lpstr>
      <vt:lpstr> </vt:lpstr>
      <vt:lpstr> </vt:lpstr>
      <vt:lpstr> </vt:lpstr>
      <vt:lpstr> </vt:lpstr>
      <vt:lpstr> </vt:lpstr>
      <vt:lpstr>Слайд 20</vt:lpstr>
      <vt:lpstr>Слайд 21</vt:lpstr>
      <vt:lpstr>Someone should … for … 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pc</cp:lastModifiedBy>
  <cp:revision>2</cp:revision>
  <dcterms:created xsi:type="dcterms:W3CDTF">2024-10-19T16:02:15Z</dcterms:created>
  <dcterms:modified xsi:type="dcterms:W3CDTF">2024-10-19T16:17:27Z</dcterms:modified>
</cp:coreProperties>
</file>