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4" r:id="rId2"/>
    <p:sldId id="286" r:id="rId3"/>
    <p:sldId id="281" r:id="rId4"/>
    <p:sldId id="285" r:id="rId5"/>
    <p:sldId id="256" r:id="rId6"/>
    <p:sldId id="293" r:id="rId7"/>
    <p:sldId id="294" r:id="rId8"/>
    <p:sldId id="295" r:id="rId9"/>
    <p:sldId id="296" r:id="rId10"/>
    <p:sldId id="297" r:id="rId11"/>
    <p:sldId id="287" r:id="rId12"/>
    <p:sldId id="298" r:id="rId13"/>
    <p:sldId id="300" r:id="rId14"/>
    <p:sldId id="299" r:id="rId15"/>
    <p:sldId id="301" r:id="rId16"/>
    <p:sldId id="288" r:id="rId17"/>
    <p:sldId id="290" r:id="rId18"/>
    <p:sldId id="274" r:id="rId19"/>
    <p:sldId id="302" r:id="rId20"/>
    <p:sldId id="276" r:id="rId21"/>
    <p:sldId id="291" r:id="rId22"/>
    <p:sldId id="292" r:id="rId23"/>
    <p:sldId id="303" r:id="rId24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75174" autoAdjust="0"/>
  </p:normalViewPr>
  <p:slideViewPr>
    <p:cSldViewPr>
      <p:cViewPr varScale="1">
        <p:scale>
          <a:sx n="103" d="100"/>
          <a:sy n="103" d="100"/>
        </p:scale>
        <p:origin x="930" y="10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A1A52-D745-431F-B581-871AF973CA04}" type="datetimeFigureOut">
              <a:rPr lang="ru-RU" smtClean="0"/>
              <a:t>16.06.2024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46366-A95B-48DC-BD06-1FEC5ACCC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12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46366-A95B-48DC-BD06-1FEC5ACCC82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3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ru-RU" dirty="0" smtClean="0"/>
              <a:t>Предлагаем</a:t>
            </a:r>
            <a:r>
              <a:rPr lang="ru-RU" baseline="0" dirty="0" smtClean="0"/>
              <a:t> учащимся поиграть «Посмотри и запомни». </a:t>
            </a:r>
          </a:p>
          <a:p>
            <a:pPr marL="0" indent="0" algn="l">
              <a:buNone/>
            </a:pPr>
            <a:r>
              <a:rPr lang="ru-RU" baseline="0" dirty="0" smtClean="0"/>
              <a:t>Ход игры:</a:t>
            </a:r>
            <a:endParaRPr lang="en-US" dirty="0" smtClean="0"/>
          </a:p>
          <a:p>
            <a:pPr marL="342900" indent="-342900" algn="l">
              <a:buAutoNum type="arabicPeriod"/>
            </a:pPr>
            <a:r>
              <a:rPr lang="ru-RU" dirty="0" smtClean="0"/>
              <a:t>Называем изображенные предметы.</a:t>
            </a:r>
          </a:p>
          <a:p>
            <a:pPr marL="342900" indent="-342900" algn="l">
              <a:buAutoNum type="arabicPeriod"/>
            </a:pPr>
            <a:r>
              <a:rPr lang="ru-RU" dirty="0" smtClean="0"/>
              <a:t>При</a:t>
            </a:r>
            <a:r>
              <a:rPr lang="ru-RU" baseline="0" dirty="0" smtClean="0"/>
              <a:t> нажатии одного щелчка мыши исчезает первый предмет и слово, обозначающее его. Вместо картинки и слова появляется СМАЙЛИК</a:t>
            </a:r>
            <a:r>
              <a:rPr lang="ru-RU" dirty="0" smtClean="0"/>
              <a:t>. Запоминаем исчезнувший предмет и проговариваем весь ряд еще раз до конца, начиная с исчезнувшего предмета.</a:t>
            </a:r>
          </a:p>
          <a:p>
            <a:pPr marL="342900" indent="-342900" algn="l">
              <a:buAutoNum type="arabicPeriod"/>
            </a:pPr>
            <a:r>
              <a:rPr lang="ru-RU" dirty="0" smtClean="0"/>
              <a:t>При повторном нажатии мышки</a:t>
            </a:r>
            <a:r>
              <a:rPr lang="ru-RU" baseline="0" dirty="0" smtClean="0"/>
              <a:t> </a:t>
            </a:r>
            <a:r>
              <a:rPr lang="ru-RU" dirty="0" smtClean="0"/>
              <a:t>еще один предмет исчезает. Уже вместо 2-х предметов  - СМАЙЛИКИ. Проговариваем весь ряд до конца (2 «невидимых» + остальные  видимые предметы).</a:t>
            </a:r>
          </a:p>
          <a:p>
            <a:pPr marL="342900" indent="-342900" algn="l">
              <a:buAutoNum type="arabicPeriod"/>
            </a:pPr>
            <a:r>
              <a:rPr lang="ru-RU" dirty="0" smtClean="0"/>
              <a:t>Игра продолжается до тех пор, пока не исчезнут</a:t>
            </a:r>
            <a:r>
              <a:rPr lang="ru-RU" baseline="0" dirty="0" smtClean="0"/>
              <a:t> все предметы. </a:t>
            </a:r>
          </a:p>
          <a:p>
            <a:pPr marL="342900" indent="-342900" algn="l">
              <a:buAutoNum type="arabicPeriod"/>
            </a:pPr>
            <a:r>
              <a:rPr lang="ru-RU" dirty="0" smtClean="0"/>
              <a:t>Все предметы исчезли. Видим СМАЙЛИКИ.</a:t>
            </a:r>
            <a:r>
              <a:rPr lang="ru-RU" baseline="0" dirty="0" smtClean="0"/>
              <a:t> Можно проверить себя: </a:t>
            </a:r>
            <a:r>
              <a:rPr lang="ru-RU" dirty="0" smtClean="0"/>
              <a:t> назвать все предметы,</a:t>
            </a:r>
            <a:r>
              <a:rPr lang="ru-RU" baseline="0" dirty="0" smtClean="0"/>
              <a:t> с учетом их последовательности (при нажатии мышки появляются написанные слова, обозначающие предметы, но без картинок)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46366-A95B-48DC-BD06-1FEC5ACCC82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67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Внимание!</a:t>
            </a:r>
            <a:r>
              <a:rPr lang="ru-RU" baseline="0" dirty="0" smtClean="0"/>
              <a:t> Слова: </a:t>
            </a:r>
            <a:r>
              <a:rPr lang="en-US" baseline="0" dirty="0" smtClean="0"/>
              <a:t>cake, juice, chocolate, lollipops, jam, sweets </a:t>
            </a:r>
            <a:r>
              <a:rPr lang="ru-RU" baseline="0" dirty="0" smtClean="0"/>
              <a:t>– триггеры.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46366-A95B-48DC-BD06-1FEC5ACCC82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005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46366-A95B-48DC-BD06-1FEC5ACCC82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284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jpeg"/><Relationship Id="rId11" Type="http://schemas.openxmlformats.org/officeDocument/2006/relationships/image" Target="../media/image34.png"/><Relationship Id="rId5" Type="http://schemas.openxmlformats.org/officeDocument/2006/relationships/image" Target="../media/image27.jpe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youtube.com/watch?v=dTc1dRKwFV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8.png"/><Relationship Id="rId9" Type="http://schemas.openxmlformats.org/officeDocument/2006/relationships/image" Target="../media/image46.jpe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54.jpeg"/><Relationship Id="rId12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8.png"/><Relationship Id="rId5" Type="http://schemas.openxmlformats.org/officeDocument/2006/relationships/image" Target="../media/image52.png"/><Relationship Id="rId10" Type="http://schemas.openxmlformats.org/officeDocument/2006/relationships/image" Target="../media/image56.jpeg"/><Relationship Id="rId4" Type="http://schemas.openxmlformats.org/officeDocument/2006/relationships/image" Target="../media/image8.png"/><Relationship Id="rId9" Type="http://schemas.openxmlformats.org/officeDocument/2006/relationships/image" Target="../media/image46.jpe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39.png"/><Relationship Id="rId7" Type="http://schemas.openxmlformats.org/officeDocument/2006/relationships/image" Target="../media/image46.jpeg"/><Relationship Id="rId12" Type="http://schemas.openxmlformats.org/officeDocument/2006/relationships/image" Target="../media/image64.jpeg"/><Relationship Id="rId2" Type="http://schemas.openxmlformats.org/officeDocument/2006/relationships/image" Target="../media/image57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3.jpeg"/><Relationship Id="rId5" Type="http://schemas.openxmlformats.org/officeDocument/2006/relationships/image" Target="../media/image59.jpe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18" Type="http://schemas.openxmlformats.org/officeDocument/2006/relationships/image" Target="../media/image83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82.png"/><Relationship Id="rId2" Type="http://schemas.openxmlformats.org/officeDocument/2006/relationships/image" Target="../media/image69.jpeg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39.pn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1.jp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2.pn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1.jpeg"/><Relationship Id="rId17" Type="http://schemas.openxmlformats.org/officeDocument/2006/relationships/image" Target="../media/image91.jpg"/><Relationship Id="rId2" Type="http://schemas.openxmlformats.org/officeDocument/2006/relationships/image" Target="../media/image93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39.png"/><Relationship Id="rId5" Type="http://schemas.openxmlformats.org/officeDocument/2006/relationships/image" Target="../media/image96.jpeg"/><Relationship Id="rId15" Type="http://schemas.openxmlformats.org/officeDocument/2006/relationships/image" Target="../media/image104.png"/><Relationship Id="rId10" Type="http://schemas.openxmlformats.org/officeDocument/2006/relationships/image" Target="../media/image57.pn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wing.com/en/free-png-berkm/download" TargetMode="External"/><Relationship Id="rId13" Type="http://schemas.openxmlformats.org/officeDocument/2006/relationships/hyperlink" Target="https://www.vectorstock.com/royalty-free-vectors/small-juice-carton-vectors" TargetMode="External"/><Relationship Id="rId18" Type="http://schemas.openxmlformats.org/officeDocument/2006/relationships/hyperlink" Target="https://www.pngwing.com/en/free-png-injkw/download" TargetMode="External"/><Relationship Id="rId26" Type="http://schemas.openxmlformats.org/officeDocument/2006/relationships/hyperlink" Target="https://www.pngwing.com/en/free-png-bildr/download" TargetMode="External"/><Relationship Id="rId3" Type="http://schemas.openxmlformats.org/officeDocument/2006/relationships/hyperlink" Target="https://www.pngwing.com/ru/free-png-ykjdu" TargetMode="External"/><Relationship Id="rId21" Type="http://schemas.openxmlformats.org/officeDocument/2006/relationships/hyperlink" Target="https://kartinki.pics/105616-kartinka-banki-s-varenem-dlja-detej.html" TargetMode="External"/><Relationship Id="rId7" Type="http://schemas.openxmlformats.org/officeDocument/2006/relationships/hyperlink" Target="https://www.pngegg.com/ru/png-zjjqe/download" TargetMode="External"/><Relationship Id="rId12" Type="http://schemas.openxmlformats.org/officeDocument/2006/relationships/hyperlink" Target="https://www.pngwing.com/en/free-png-dekgi/download" TargetMode="External"/><Relationship Id="rId17" Type="http://schemas.openxmlformats.org/officeDocument/2006/relationships/hyperlink" Target="https://ru.pinterest.com/pin/16325617393634273/" TargetMode="External"/><Relationship Id="rId25" Type="http://schemas.openxmlformats.org/officeDocument/2006/relationships/hyperlink" Target="https://www.pngwing.com/en/free-png-zzkha/download" TargetMode="External"/><Relationship Id="rId2" Type="http://schemas.openxmlformats.org/officeDocument/2006/relationships/hyperlink" Target="https://www.pngegg.com/ru/png-byecm/download" TargetMode="External"/><Relationship Id="rId16" Type="http://schemas.openxmlformats.org/officeDocument/2006/relationships/hyperlink" Target="https://ru.pinterest.com/pin/3307399720400152/" TargetMode="External"/><Relationship Id="rId20" Type="http://schemas.openxmlformats.org/officeDocument/2006/relationships/hyperlink" Target="https://ru.pngtree.com/freepng/strawberry-jam_8903086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ngegg.com/ru/png-yrvdm/download" TargetMode="External"/><Relationship Id="rId11" Type="http://schemas.openxmlformats.org/officeDocument/2006/relationships/hyperlink" Target="https://www.pngwing.com/en/free-png-yapym/download" TargetMode="External"/><Relationship Id="rId24" Type="http://schemas.openxmlformats.org/officeDocument/2006/relationships/hyperlink" Target="https://www.pngwing.com/en/free-png-nxksc/download" TargetMode="External"/><Relationship Id="rId5" Type="http://schemas.openxmlformats.org/officeDocument/2006/relationships/hyperlink" Target="https://www.pngegg.com/ru/png-yvqhc/download" TargetMode="External"/><Relationship Id="rId15" Type="http://schemas.openxmlformats.org/officeDocument/2006/relationships/hyperlink" Target="https://ru.pinterest.com/pin/3940718418415264/" TargetMode="External"/><Relationship Id="rId23" Type="http://schemas.openxmlformats.org/officeDocument/2006/relationships/hyperlink" Target="https://grizly.club/klipart/37266-konfeta-klipart-dlja-detej-41-foto.html" TargetMode="External"/><Relationship Id="rId10" Type="http://schemas.openxmlformats.org/officeDocument/2006/relationships/hyperlink" Target="https://www.pngwing.com/en/free-png-bxmkn/download" TargetMode="External"/><Relationship Id="rId19" Type="http://schemas.openxmlformats.org/officeDocument/2006/relationships/hyperlink" Target="https://razrisyika.ru/gok/504528" TargetMode="External"/><Relationship Id="rId4" Type="http://schemas.openxmlformats.org/officeDocument/2006/relationships/hyperlink" Target="https://www.pngegg.com/ru/png-bbhjx" TargetMode="External"/><Relationship Id="rId9" Type="http://schemas.openxmlformats.org/officeDocument/2006/relationships/hyperlink" Target="https://www.pngwing.com/en/free-png-bntwz/download" TargetMode="External"/><Relationship Id="rId14" Type="http://schemas.openxmlformats.org/officeDocument/2006/relationships/hyperlink" Target="https://ru.pinterest.com/pin/3307399720400071/" TargetMode="External"/><Relationship Id="rId22" Type="http://schemas.openxmlformats.org/officeDocument/2006/relationships/hyperlink" Target="https://flomaster.top/43761-sok-risunok-dlja-detej.html" TargetMode="External"/><Relationship Id="rId27" Type="http://schemas.openxmlformats.org/officeDocument/2006/relationships/hyperlink" Target="https://png.klev.club/190-konfety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deviceart.ru/19169-vopros-otvet-fon" TargetMode="External"/><Relationship Id="rId13" Type="http://schemas.openxmlformats.org/officeDocument/2006/relationships/hyperlink" Target="https://www.pngwing.com/ru/free-png-tbgnj/download" TargetMode="External"/><Relationship Id="rId18" Type="http://schemas.openxmlformats.org/officeDocument/2006/relationships/hyperlink" Target="https://www.freeiconspng.com/img/31173" TargetMode="External"/><Relationship Id="rId26" Type="http://schemas.openxmlformats.org/officeDocument/2006/relationships/hyperlink" Target="https://www.pngwing.com/ru/free-png-ykjdu/download" TargetMode="External"/><Relationship Id="rId3" Type="http://schemas.openxmlformats.org/officeDocument/2006/relationships/hyperlink" Target="https://kartinki.pics/94100-konfety-narisovannye.html" TargetMode="External"/><Relationship Id="rId21" Type="http://schemas.openxmlformats.org/officeDocument/2006/relationships/hyperlink" Target="https://freepngimg.com/miscellaneous/emoji" TargetMode="External"/><Relationship Id="rId7" Type="http://schemas.openxmlformats.org/officeDocument/2006/relationships/hyperlink" Target="https://www.gratispng.com/png-ssvu34/download.html" TargetMode="External"/><Relationship Id="rId12" Type="http://schemas.openxmlformats.org/officeDocument/2006/relationships/hyperlink" Target="https://www.pngwing.com/ru/free-png-mvfev/download" TargetMode="External"/><Relationship Id="rId17" Type="http://schemas.openxmlformats.org/officeDocument/2006/relationships/hyperlink" Target="https://www.pngwing.com/ru/free-png-zafjx/download" TargetMode="External"/><Relationship Id="rId25" Type="http://schemas.openxmlformats.org/officeDocument/2006/relationships/hyperlink" Target="https://www.pngwing.com/ru/free-png-vcofh/download" TargetMode="External"/><Relationship Id="rId2" Type="http://schemas.openxmlformats.org/officeDocument/2006/relationships/hyperlink" Target="https://vk.com/market-198604644?section=album_26" TargetMode="External"/><Relationship Id="rId16" Type="http://schemas.openxmlformats.org/officeDocument/2006/relationships/hyperlink" Target="https://www.klipartz.com/ru/sticker-png-dqvgn/download" TargetMode="External"/><Relationship Id="rId20" Type="http://schemas.openxmlformats.org/officeDocument/2006/relationships/hyperlink" Target="https://www.pngegg.com/ru/png-pcybv/downloa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ratispng.com/png-klnpr3/download.html" TargetMode="External"/><Relationship Id="rId11" Type="http://schemas.openxmlformats.org/officeDocument/2006/relationships/hyperlink" Target="https://www.pngwing.com/ru/free-png-bdyir/download" TargetMode="External"/><Relationship Id="rId24" Type="http://schemas.openxmlformats.org/officeDocument/2006/relationships/hyperlink" Target="https://www.pngwing.com/ru/free-png-vajgy/download" TargetMode="External"/><Relationship Id="rId5" Type="http://schemas.openxmlformats.org/officeDocument/2006/relationships/hyperlink" Target="https://www.gratispng.com/png-lcd0gg/download.html" TargetMode="External"/><Relationship Id="rId15" Type="http://schemas.openxmlformats.org/officeDocument/2006/relationships/hyperlink" Target="https://www.pngegg.com/ru/png-smzhy/download" TargetMode="External"/><Relationship Id="rId23" Type="http://schemas.openxmlformats.org/officeDocument/2006/relationships/hyperlink" Target="https://www.pngwing.com/en/free-png-zkdgy/download" TargetMode="External"/><Relationship Id="rId10" Type="http://schemas.openxmlformats.org/officeDocument/2006/relationships/hyperlink" Target="https://www.pngwing.com/ru/free-png-snudo/download%20&#1089;&#1084;&#1072;&#1081;&#1083;&#1080;&#1082;%201" TargetMode="External"/><Relationship Id="rId19" Type="http://schemas.openxmlformats.org/officeDocument/2006/relationships/hyperlink" Target="https://freepngimg.com/png/102787-great-job-emoji-free-clipart-hq" TargetMode="External"/><Relationship Id="rId4" Type="http://schemas.openxmlformats.org/officeDocument/2006/relationships/hyperlink" Target="https://flomaster.top/82673-risunok-korobka-konfet.html%20&#1082;&#1086;&#1085;&#1092;&#1077;&#1090;&#1099;%201" TargetMode="External"/><Relationship Id="rId9" Type="http://schemas.openxmlformats.org/officeDocument/2006/relationships/hyperlink" Target="https://bipbap.ru/kartinki-dlya-srisovki/risunki-karandashom-prikolnye-smajliki-31-foto.html" TargetMode="External"/><Relationship Id="rId14" Type="http://schemas.openxmlformats.org/officeDocument/2006/relationships/hyperlink" Target="https://flomaster.top/54763-risunok-galki.html" TargetMode="External"/><Relationship Id="rId22" Type="http://schemas.openxmlformats.org/officeDocument/2006/relationships/hyperlink" Target="https://www.pngwing.com/en/free-png-mvdep/downloa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22.png"/><Relationship Id="rId5" Type="http://schemas.openxmlformats.org/officeDocument/2006/relationships/image" Target="../media/image25.jpeg"/><Relationship Id="rId10" Type="http://schemas.openxmlformats.org/officeDocument/2006/relationships/image" Target="../media/image28.jpeg"/><Relationship Id="rId4" Type="http://schemas.openxmlformats.org/officeDocument/2006/relationships/image" Target="../media/image24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0.png"/><Relationship Id="rId5" Type="http://schemas.openxmlformats.org/officeDocument/2006/relationships/image" Target="../media/image26.jpeg"/><Relationship Id="rId10" Type="http://schemas.openxmlformats.org/officeDocument/2006/relationships/image" Target="../media/image22.png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20.png"/><Relationship Id="rId5" Type="http://schemas.openxmlformats.org/officeDocument/2006/relationships/image" Target="../media/image25.jpe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7.png"/><Relationship Id="rId5" Type="http://schemas.openxmlformats.org/officeDocument/2006/relationships/image" Target="../media/image25.jpeg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21196"/>
            <a:ext cx="8784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kern="0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Муниципальное бюджетное общеобразовательное учреждение средняя общеобразовательная школа имени В.М. Комарова с углублённым изучением английского </a:t>
            </a:r>
            <a:r>
              <a:rPr lang="ru-RU" sz="1400" kern="0" dirty="0" smtClean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языка</a:t>
            </a:r>
          </a:p>
          <a:p>
            <a:pPr lvl="0" algn="ctr">
              <a:defRPr/>
            </a:pPr>
            <a:r>
              <a:rPr lang="ru-RU" sz="1400" kern="0" dirty="0" smtClean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ЗАТО </a:t>
            </a:r>
            <a:r>
              <a:rPr lang="ru-RU" sz="14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г.о</a:t>
            </a:r>
            <a:r>
              <a:rPr lang="ru-RU" sz="1400" kern="0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 Звёздный городок  </a:t>
            </a:r>
            <a:r>
              <a:rPr lang="ru-RU" sz="1400" kern="0" dirty="0" smtClean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Московской </a:t>
            </a:r>
            <a:r>
              <a:rPr lang="ru-RU" sz="1400" kern="0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области</a:t>
            </a:r>
            <a:endParaRPr lang="ru-RU" sz="1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36812" y="1993404"/>
            <a:ext cx="5526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</a:t>
            </a:r>
          </a:p>
          <a:p>
            <a:pPr lvl="0" algn="ctr">
              <a:defRPr/>
            </a:pPr>
            <a:r>
              <a:rPr lang="ru-RU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учебному предмету «Английский язык»</a:t>
            </a: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УМК </a:t>
            </a:r>
            <a:r>
              <a:rPr lang="en-US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“Starlight”</a:t>
            </a:r>
            <a:r>
              <a:rPr lang="ru-RU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класс </a:t>
            </a:r>
            <a:r>
              <a:rPr lang="en-US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6</a:t>
            </a:r>
            <a:r>
              <a:rPr lang="en-US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506866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1400" kern="0" dirty="0">
                <a:solidFill>
                  <a:srgbClr val="002060"/>
                </a:solidFill>
              </a:rPr>
              <a:t>Звёздный городок </a:t>
            </a:r>
          </a:p>
          <a:p>
            <a:pPr lvl="0" algn="ctr">
              <a:defRPr/>
            </a:pPr>
            <a:r>
              <a:rPr lang="ru-RU" sz="1400" kern="0" dirty="0" smtClean="0">
                <a:solidFill>
                  <a:srgbClr val="002060"/>
                </a:solidFill>
              </a:rPr>
              <a:t>2024</a:t>
            </a:r>
            <a:endParaRPr lang="ru-RU" sz="1400" kern="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0112" y="3499009"/>
            <a:ext cx="3096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Автор: </a:t>
            </a:r>
          </a:p>
          <a:p>
            <a:pPr lvl="0">
              <a:defRPr/>
            </a:pPr>
            <a:r>
              <a:rPr lang="ru-RU" sz="1200" kern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Стебленко</a:t>
            </a:r>
            <a:r>
              <a:rPr lang="ru-RU" sz="12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Татьяна Петровна</a:t>
            </a:r>
          </a:p>
          <a:p>
            <a:pPr lvl="0">
              <a:defRPr/>
            </a:pPr>
            <a:r>
              <a:rPr 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2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читель английского языка </a:t>
            </a:r>
          </a:p>
          <a:p>
            <a:pPr lvl="0">
              <a:defRPr/>
            </a:pPr>
            <a:r>
              <a:rPr lang="ru-RU" sz="12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СОШ им. В.М. Комарова</a:t>
            </a:r>
          </a:p>
          <a:p>
            <a:pPr lvl="0">
              <a:defRPr/>
            </a:pPr>
            <a:r>
              <a:rPr lang="ru-RU" sz="1200" kern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Стебленко</a:t>
            </a:r>
            <a:r>
              <a:rPr lang="ru-RU" sz="12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Валентина Александровна студентка 3 курса ИИЯ МПГУ г. Москва </a:t>
            </a:r>
          </a:p>
          <a:p>
            <a:pPr lvl="0">
              <a:defRPr/>
            </a:pPr>
            <a:endParaRPr lang="ru-RU" sz="1200" kern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ru-RU" sz="12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48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14" y="711373"/>
            <a:ext cx="1293911" cy="117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10" y="504574"/>
            <a:ext cx="1475127" cy="14751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2837" y="185556"/>
            <a:ext cx="1097981" cy="17438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0391" y="728125"/>
            <a:ext cx="1147827" cy="1070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2" y="756726"/>
            <a:ext cx="952455" cy="1220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4931" y="947353"/>
            <a:ext cx="1579339" cy="107395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6797" y="4815822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guess the code and write it down (put the new "sweet" words according to the audio)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01 - Vocabulary, p. 2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2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537" y="3985950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91" y="3301099"/>
            <a:ext cx="1000296" cy="12683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44" y="1819948"/>
            <a:ext cx="3362674" cy="33626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91"/>
          <a:stretch/>
        </p:blipFill>
        <p:spPr>
          <a:xfrm>
            <a:off x="5991486" y="3238190"/>
            <a:ext cx="995017" cy="15966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1"/>
          <a:stretch/>
        </p:blipFill>
        <p:spPr>
          <a:xfrm rot="18028053">
            <a:off x="4028608" y="3630480"/>
            <a:ext cx="1284200" cy="14136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4929" y="217765"/>
            <a:ext cx="43076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5152" y="204231"/>
            <a:ext cx="43076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75016" y="216221"/>
            <a:ext cx="43076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3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4734" y="216221"/>
            <a:ext cx="43076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4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74452" y="228484"/>
            <a:ext cx="43076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5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75816" y="198949"/>
            <a:ext cx="43076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6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1071866" y="2464828"/>
            <a:ext cx="4459642" cy="1033749"/>
            <a:chOff x="1071866" y="2464828"/>
            <a:chExt cx="4459642" cy="103374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071866" y="2464828"/>
              <a:ext cx="4459642" cy="103374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Code</a:t>
              </a:r>
              <a:endParaRPr lang="ru-RU" sz="60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167" y="2505690"/>
              <a:ext cx="900708" cy="900708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1145854" y="2412522"/>
            <a:ext cx="4459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4-1-3-2-6-5</a:t>
            </a:r>
            <a:endParaRPr lang="ru-RU" sz="7200" b="1" dirty="0">
              <a:solidFill>
                <a:srgbClr val="00206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85" y="3537914"/>
            <a:ext cx="1000296" cy="1268375"/>
          </a:xfrm>
          <a:prstGeom prst="rect">
            <a:avLst/>
          </a:prstGeom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64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1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изкультминутка. Скачать или распечатать картинку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843" y="688611"/>
            <a:ext cx="6661907" cy="481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5617" y="56522"/>
            <a:ext cx="3661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time to have a break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57" y="4725586"/>
            <a:ext cx="1036410" cy="847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7572">
            <a:off x="7775959" y="4673828"/>
            <a:ext cx="906859" cy="3808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74">
            <a:off x="7973193" y="5109746"/>
            <a:ext cx="906859" cy="3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6402" y="106509"/>
            <a:ext cx="56473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saying? Look and say.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5" y="1193199"/>
            <a:ext cx="2013411" cy="44416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3813" y="1159734"/>
            <a:ext cx="1791947" cy="43862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2"/>
          <a:stretch/>
        </p:blipFill>
        <p:spPr>
          <a:xfrm>
            <a:off x="6900911" y="1494255"/>
            <a:ext cx="1702138" cy="4155524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 flipH="1">
            <a:off x="359768" y="199318"/>
            <a:ext cx="999910" cy="917956"/>
            <a:chOff x="1061684" y="643405"/>
            <a:chExt cx="758474" cy="601205"/>
          </a:xfrm>
        </p:grpSpPr>
        <p:sp>
          <p:nvSpPr>
            <p:cNvPr id="29" name="Скругленная прямоугольная выноска 28"/>
            <p:cNvSpPr/>
            <p:nvPr/>
          </p:nvSpPr>
          <p:spPr>
            <a:xfrm>
              <a:off x="1061684" y="643405"/>
              <a:ext cx="758474" cy="601205"/>
            </a:xfrm>
            <a:prstGeom prst="wedgeRoundRectCallout">
              <a:avLst>
                <a:gd name="adj1" fmla="val -4185"/>
                <a:gd name="adj2" fmla="val 83558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973" y="696177"/>
              <a:ext cx="570585" cy="520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" name="Группа 35"/>
          <p:cNvGrpSpPr/>
          <p:nvPr/>
        </p:nvGrpSpPr>
        <p:grpSpPr>
          <a:xfrm>
            <a:off x="2914827" y="1213069"/>
            <a:ext cx="1044357" cy="924351"/>
            <a:chOff x="3202466" y="980114"/>
            <a:chExt cx="819481" cy="632218"/>
          </a:xfrm>
        </p:grpSpPr>
        <p:sp>
          <p:nvSpPr>
            <p:cNvPr id="28" name="Скругленная прямоугольная выноска 27"/>
            <p:cNvSpPr/>
            <p:nvPr/>
          </p:nvSpPr>
          <p:spPr>
            <a:xfrm>
              <a:off x="3202466" y="980114"/>
              <a:ext cx="819481" cy="632218"/>
            </a:xfrm>
            <a:prstGeom prst="wedgeRoundRectCallout">
              <a:avLst>
                <a:gd name="adj1" fmla="val 67798"/>
                <a:gd name="adj2" fmla="val 43591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824" y="1010563"/>
              <a:ext cx="463106" cy="593547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5432624" y="3141912"/>
            <a:ext cx="1068490" cy="834618"/>
            <a:chOff x="5591742" y="3264749"/>
            <a:chExt cx="780458" cy="641625"/>
          </a:xfrm>
        </p:grpSpPr>
        <p:sp>
          <p:nvSpPr>
            <p:cNvPr id="27" name="Скругленная прямоугольная выноска 26"/>
            <p:cNvSpPr/>
            <p:nvPr/>
          </p:nvSpPr>
          <p:spPr>
            <a:xfrm>
              <a:off x="5591742" y="3267529"/>
              <a:ext cx="780458" cy="610352"/>
            </a:xfrm>
            <a:prstGeom prst="wedgeRoundRectCallout">
              <a:avLst>
                <a:gd name="adj1" fmla="val -100780"/>
                <a:gd name="adj2" fmla="val 37950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7136" y="3264749"/>
              <a:ext cx="641625" cy="641625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5921337" y="1109771"/>
            <a:ext cx="1089244" cy="883633"/>
            <a:chOff x="7450363" y="591383"/>
            <a:chExt cx="855607" cy="570909"/>
          </a:xfrm>
        </p:grpSpPr>
        <p:sp>
          <p:nvSpPr>
            <p:cNvPr id="13" name="Скругленная прямоугольная выноска 12"/>
            <p:cNvSpPr/>
            <p:nvPr/>
          </p:nvSpPr>
          <p:spPr>
            <a:xfrm>
              <a:off x="7450363" y="591383"/>
              <a:ext cx="855607" cy="570909"/>
            </a:xfrm>
            <a:prstGeom prst="wedgeRoundRectCallout">
              <a:avLst>
                <a:gd name="adj1" fmla="val 64552"/>
                <a:gd name="adj2" fmla="val 63468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DF6"/>
                </a:clrFrom>
                <a:clrTo>
                  <a:srgbClr val="FFFD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31159" y="645285"/>
              <a:ext cx="719213" cy="489065"/>
            </a:xfrm>
            <a:prstGeom prst="rect">
              <a:avLst/>
            </a:prstGeom>
          </p:spPr>
        </p:pic>
      </p:grpSp>
      <p:grpSp>
        <p:nvGrpSpPr>
          <p:cNvPr id="40" name="Группа 39"/>
          <p:cNvGrpSpPr/>
          <p:nvPr/>
        </p:nvGrpSpPr>
        <p:grpSpPr>
          <a:xfrm>
            <a:off x="5966387" y="4395763"/>
            <a:ext cx="767827" cy="872460"/>
            <a:chOff x="6252604" y="3985893"/>
            <a:chExt cx="600720" cy="649637"/>
          </a:xfrm>
        </p:grpSpPr>
        <p:sp>
          <p:nvSpPr>
            <p:cNvPr id="25" name="Скругленная прямоугольная выноска 24"/>
            <p:cNvSpPr/>
            <p:nvPr/>
          </p:nvSpPr>
          <p:spPr>
            <a:xfrm flipV="1">
              <a:off x="6252604" y="3989743"/>
              <a:ext cx="600720" cy="645787"/>
            </a:xfrm>
            <a:prstGeom prst="wedgeRoundRectCallout">
              <a:avLst>
                <a:gd name="adj1" fmla="val 94088"/>
                <a:gd name="adj2" fmla="val -10014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1985" y="3985893"/>
              <a:ext cx="348198" cy="618668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 flipH="1">
            <a:off x="2517235" y="3577580"/>
            <a:ext cx="1091259" cy="918635"/>
            <a:chOff x="1392645" y="4584549"/>
            <a:chExt cx="864096" cy="648072"/>
          </a:xfrm>
        </p:grpSpPr>
        <p:sp>
          <p:nvSpPr>
            <p:cNvPr id="26" name="Скругленная прямоугольная выноска 25"/>
            <p:cNvSpPr/>
            <p:nvPr/>
          </p:nvSpPr>
          <p:spPr>
            <a:xfrm>
              <a:off x="1392645" y="4584549"/>
              <a:ext cx="864096" cy="648072"/>
            </a:xfrm>
            <a:prstGeom prst="wedgeRoundRectCallout">
              <a:avLst>
                <a:gd name="adj1" fmla="val 88649"/>
                <a:gd name="adj2" fmla="val -23994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2702" y="4655414"/>
              <a:ext cx="543032" cy="506341"/>
            </a:xfrm>
            <a:prstGeom prst="rect">
              <a:avLst/>
            </a:prstGeom>
          </p:spPr>
        </p:pic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26" y="4170877"/>
            <a:ext cx="307782" cy="44977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416" y="4128347"/>
            <a:ext cx="332176" cy="36786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239">
            <a:off x="1845492" y="2704677"/>
            <a:ext cx="522159" cy="21930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239">
            <a:off x="1837286" y="4351451"/>
            <a:ext cx="522159" cy="21930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239">
            <a:off x="3610908" y="2704676"/>
            <a:ext cx="522159" cy="2193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239">
            <a:off x="4983316" y="4321791"/>
            <a:ext cx="522159" cy="21930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239">
            <a:off x="6938175" y="2933101"/>
            <a:ext cx="522159" cy="21930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239">
            <a:off x="6872931" y="4449083"/>
            <a:ext cx="522159" cy="21930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65" y="170392"/>
            <a:ext cx="877521" cy="76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6402" y="106509"/>
            <a:ext cx="56473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saying? Look and say.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like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5" y="1193199"/>
            <a:ext cx="2013411" cy="44416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3813" y="1159734"/>
            <a:ext cx="1791947" cy="43862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2"/>
          <a:stretch/>
        </p:blipFill>
        <p:spPr>
          <a:xfrm>
            <a:off x="6900911" y="1494255"/>
            <a:ext cx="1702138" cy="4155524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 flipH="1">
            <a:off x="5930589" y="3006863"/>
            <a:ext cx="877019" cy="814348"/>
            <a:chOff x="1061687" y="680400"/>
            <a:chExt cx="758474" cy="601205"/>
          </a:xfrm>
        </p:grpSpPr>
        <p:sp>
          <p:nvSpPr>
            <p:cNvPr id="29" name="Скругленная прямоугольная выноска 28"/>
            <p:cNvSpPr/>
            <p:nvPr/>
          </p:nvSpPr>
          <p:spPr>
            <a:xfrm>
              <a:off x="1061687" y="680400"/>
              <a:ext cx="758474" cy="601205"/>
            </a:xfrm>
            <a:prstGeom prst="wedgeRoundRectCallout">
              <a:avLst>
                <a:gd name="adj1" fmla="val -93104"/>
                <a:gd name="adj2" fmla="val 95743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633" y="724809"/>
              <a:ext cx="570585" cy="520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" name="Группа 35"/>
          <p:cNvGrpSpPr/>
          <p:nvPr/>
        </p:nvGrpSpPr>
        <p:grpSpPr>
          <a:xfrm>
            <a:off x="2595369" y="3621354"/>
            <a:ext cx="939911" cy="774409"/>
            <a:chOff x="3202466" y="980114"/>
            <a:chExt cx="819481" cy="632218"/>
          </a:xfrm>
        </p:grpSpPr>
        <p:sp>
          <p:nvSpPr>
            <p:cNvPr id="28" name="Скругленная прямоугольная выноска 27"/>
            <p:cNvSpPr/>
            <p:nvPr/>
          </p:nvSpPr>
          <p:spPr>
            <a:xfrm>
              <a:off x="3202466" y="980114"/>
              <a:ext cx="819481" cy="632218"/>
            </a:xfrm>
            <a:prstGeom prst="wedgeRoundRectCallout">
              <a:avLst>
                <a:gd name="adj1" fmla="val -111986"/>
                <a:gd name="adj2" fmla="val 14308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824" y="1010563"/>
              <a:ext cx="463106" cy="593547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 flipH="1">
            <a:off x="292260" y="201331"/>
            <a:ext cx="982720" cy="841197"/>
            <a:chOff x="5530976" y="3247543"/>
            <a:chExt cx="780458" cy="646682"/>
          </a:xfrm>
        </p:grpSpPr>
        <p:sp>
          <p:nvSpPr>
            <p:cNvPr id="27" name="Скругленная прямоугольная выноска 26"/>
            <p:cNvSpPr/>
            <p:nvPr/>
          </p:nvSpPr>
          <p:spPr>
            <a:xfrm>
              <a:off x="5530976" y="3247543"/>
              <a:ext cx="780458" cy="610351"/>
            </a:xfrm>
            <a:prstGeom prst="wedgeRoundRectCallout">
              <a:avLst>
                <a:gd name="adj1" fmla="val -37015"/>
                <a:gd name="adj2" fmla="val 86783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339" y="3252600"/>
              <a:ext cx="641625" cy="641625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5545307" y="4594418"/>
            <a:ext cx="1042917" cy="855370"/>
            <a:chOff x="7450363" y="591383"/>
            <a:chExt cx="855607" cy="570909"/>
          </a:xfrm>
        </p:grpSpPr>
        <p:sp>
          <p:nvSpPr>
            <p:cNvPr id="13" name="Скругленная прямоугольная выноска 12"/>
            <p:cNvSpPr/>
            <p:nvPr/>
          </p:nvSpPr>
          <p:spPr>
            <a:xfrm>
              <a:off x="7450363" y="591383"/>
              <a:ext cx="855607" cy="570909"/>
            </a:xfrm>
            <a:prstGeom prst="wedgeRoundRectCallout">
              <a:avLst>
                <a:gd name="adj1" fmla="val -114146"/>
                <a:gd name="adj2" fmla="val -50066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DF6"/>
                </a:clrFrom>
                <a:clrTo>
                  <a:srgbClr val="FFFD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73106" y="645285"/>
              <a:ext cx="677267" cy="460542"/>
            </a:xfrm>
            <a:prstGeom prst="rect">
              <a:avLst/>
            </a:prstGeom>
          </p:spPr>
        </p:pic>
      </p:grpSp>
      <p:grpSp>
        <p:nvGrpSpPr>
          <p:cNvPr id="40" name="Группа 39"/>
          <p:cNvGrpSpPr/>
          <p:nvPr/>
        </p:nvGrpSpPr>
        <p:grpSpPr>
          <a:xfrm>
            <a:off x="3077111" y="1042528"/>
            <a:ext cx="767827" cy="872460"/>
            <a:chOff x="6252604" y="3985893"/>
            <a:chExt cx="600720" cy="649637"/>
          </a:xfrm>
        </p:grpSpPr>
        <p:sp>
          <p:nvSpPr>
            <p:cNvPr id="25" name="Скругленная прямоугольная выноска 24"/>
            <p:cNvSpPr/>
            <p:nvPr/>
          </p:nvSpPr>
          <p:spPr>
            <a:xfrm flipV="1">
              <a:off x="6252604" y="3989743"/>
              <a:ext cx="600720" cy="645787"/>
            </a:xfrm>
            <a:prstGeom prst="wedgeRoundRectCallout">
              <a:avLst>
                <a:gd name="adj1" fmla="val 82656"/>
                <a:gd name="adj2" fmla="val -36161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1985" y="3985893"/>
              <a:ext cx="348198" cy="618668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 flipH="1">
            <a:off x="6007572" y="889879"/>
            <a:ext cx="1011349" cy="799867"/>
            <a:chOff x="1212850" y="4236884"/>
            <a:chExt cx="864096" cy="648072"/>
          </a:xfrm>
        </p:grpSpPr>
        <p:sp>
          <p:nvSpPr>
            <p:cNvPr id="26" name="Скругленная прямоугольная выноска 25"/>
            <p:cNvSpPr/>
            <p:nvPr/>
          </p:nvSpPr>
          <p:spPr>
            <a:xfrm>
              <a:off x="1212850" y="4236884"/>
              <a:ext cx="864096" cy="648072"/>
            </a:xfrm>
            <a:prstGeom prst="wedgeRoundRectCallout">
              <a:avLst>
                <a:gd name="adj1" fmla="val -83744"/>
                <a:gd name="adj2" fmla="val 44265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3382" y="4307749"/>
              <a:ext cx="543032" cy="506341"/>
            </a:xfrm>
            <a:prstGeom prst="rect">
              <a:avLst/>
            </a:prstGeom>
          </p:spPr>
        </p:pic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99" y="2430009"/>
            <a:ext cx="307782" cy="44977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054" y="2530169"/>
            <a:ext cx="332176" cy="36786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239">
            <a:off x="1837286" y="4351451"/>
            <a:ext cx="522159" cy="21930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239">
            <a:off x="3610908" y="2704676"/>
            <a:ext cx="522159" cy="2193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239">
            <a:off x="4983316" y="4321791"/>
            <a:ext cx="522159" cy="21930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239">
            <a:off x="6938175" y="2933101"/>
            <a:ext cx="522159" cy="21930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239">
            <a:off x="6872931" y="4449083"/>
            <a:ext cx="522159" cy="21930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65" y="170392"/>
            <a:ext cx="877521" cy="76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06509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saying? Look and say.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like, but I don’t like…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0" y="4706339"/>
            <a:ext cx="594963" cy="7544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38" y="5011619"/>
            <a:ext cx="797648" cy="6521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0" b="15878"/>
          <a:stretch/>
        </p:blipFill>
        <p:spPr>
          <a:xfrm>
            <a:off x="1494642" y="882959"/>
            <a:ext cx="6550195" cy="442281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 flipH="1">
            <a:off x="529430" y="2862249"/>
            <a:ext cx="965212" cy="762842"/>
            <a:chOff x="5514911" y="3301719"/>
            <a:chExt cx="780458" cy="641625"/>
          </a:xfrm>
        </p:grpSpPr>
        <p:sp>
          <p:nvSpPr>
            <p:cNvPr id="13" name="Скругленная прямоугольная выноска 12"/>
            <p:cNvSpPr/>
            <p:nvPr/>
          </p:nvSpPr>
          <p:spPr>
            <a:xfrm>
              <a:off x="5514911" y="3301719"/>
              <a:ext cx="780458" cy="610351"/>
            </a:xfrm>
            <a:prstGeom prst="wedgeRoundRectCallout">
              <a:avLst>
                <a:gd name="adj1" fmla="val -63068"/>
                <a:gd name="adj2" fmla="val 82176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288" y="3301719"/>
              <a:ext cx="641625" cy="641625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7977949" y="2497064"/>
            <a:ext cx="939911" cy="774409"/>
            <a:chOff x="3232861" y="813168"/>
            <a:chExt cx="819481" cy="632218"/>
          </a:xfrm>
        </p:grpSpPr>
        <p:sp>
          <p:nvSpPr>
            <p:cNvPr id="17" name="Скругленная прямоугольная выноска 16"/>
            <p:cNvSpPr/>
            <p:nvPr/>
          </p:nvSpPr>
          <p:spPr>
            <a:xfrm>
              <a:off x="3232861" y="813168"/>
              <a:ext cx="819481" cy="632218"/>
            </a:xfrm>
            <a:prstGeom prst="wedgeRoundRectCallout">
              <a:avLst>
                <a:gd name="adj1" fmla="val -83188"/>
                <a:gd name="adj2" fmla="val 44535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048" y="832503"/>
              <a:ext cx="463106" cy="593547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6545311" y="926587"/>
            <a:ext cx="767827" cy="867290"/>
            <a:chOff x="7239348" y="3954969"/>
            <a:chExt cx="600720" cy="645787"/>
          </a:xfrm>
        </p:grpSpPr>
        <p:sp>
          <p:nvSpPr>
            <p:cNvPr id="20" name="Скругленная прямоугольная выноска 19"/>
            <p:cNvSpPr/>
            <p:nvPr/>
          </p:nvSpPr>
          <p:spPr>
            <a:xfrm flipV="1">
              <a:off x="7239348" y="3954969"/>
              <a:ext cx="600720" cy="645787"/>
            </a:xfrm>
            <a:prstGeom prst="wedgeRoundRectCallout">
              <a:avLst>
                <a:gd name="adj1" fmla="val -83116"/>
                <a:gd name="adj2" fmla="val -56404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89337" y="3965052"/>
              <a:ext cx="348198" cy="618668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 flipH="1">
            <a:off x="1637346" y="947847"/>
            <a:ext cx="866930" cy="736965"/>
            <a:chOff x="1042193" y="690282"/>
            <a:chExt cx="758474" cy="601205"/>
          </a:xfrm>
        </p:grpSpPr>
        <p:sp>
          <p:nvSpPr>
            <p:cNvPr id="33" name="Скругленная прямоугольная выноска 32"/>
            <p:cNvSpPr/>
            <p:nvPr/>
          </p:nvSpPr>
          <p:spPr>
            <a:xfrm>
              <a:off x="1042193" y="690282"/>
              <a:ext cx="758474" cy="601205"/>
            </a:xfrm>
            <a:prstGeom prst="wedgeRoundRectCallout">
              <a:avLst>
                <a:gd name="adj1" fmla="val -60905"/>
                <a:gd name="adj2" fmla="val 80332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138" y="730832"/>
              <a:ext cx="570585" cy="520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5" name="Группа 34"/>
          <p:cNvGrpSpPr/>
          <p:nvPr/>
        </p:nvGrpSpPr>
        <p:grpSpPr>
          <a:xfrm flipH="1">
            <a:off x="3476425" y="4800302"/>
            <a:ext cx="918989" cy="723900"/>
            <a:chOff x="946057" y="4229169"/>
            <a:chExt cx="864096" cy="648072"/>
          </a:xfrm>
        </p:grpSpPr>
        <p:sp>
          <p:nvSpPr>
            <p:cNvPr id="36" name="Скругленная прямоугольная выноска 35"/>
            <p:cNvSpPr/>
            <p:nvPr/>
          </p:nvSpPr>
          <p:spPr>
            <a:xfrm>
              <a:off x="946057" y="4229169"/>
              <a:ext cx="864096" cy="648072"/>
            </a:xfrm>
            <a:prstGeom prst="wedgeRoundRectCallout">
              <a:avLst>
                <a:gd name="adj1" fmla="val -93147"/>
                <a:gd name="adj2" fmla="val -76456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6589" y="4314096"/>
              <a:ext cx="543032" cy="506341"/>
            </a:xfrm>
            <a:prstGeom prst="rect">
              <a:avLst/>
            </a:prstGeom>
          </p:spPr>
        </p:pic>
      </p:grpSp>
      <p:grpSp>
        <p:nvGrpSpPr>
          <p:cNvPr id="42" name="Группа 41"/>
          <p:cNvGrpSpPr/>
          <p:nvPr/>
        </p:nvGrpSpPr>
        <p:grpSpPr>
          <a:xfrm flipH="1">
            <a:off x="8098449" y="3347321"/>
            <a:ext cx="855571" cy="793994"/>
            <a:chOff x="895444" y="859533"/>
            <a:chExt cx="758474" cy="601205"/>
          </a:xfrm>
        </p:grpSpPr>
        <p:sp>
          <p:nvSpPr>
            <p:cNvPr id="43" name="Скругленная прямоугольная выноска 42"/>
            <p:cNvSpPr/>
            <p:nvPr/>
          </p:nvSpPr>
          <p:spPr>
            <a:xfrm>
              <a:off x="895444" y="859533"/>
              <a:ext cx="758474" cy="601205"/>
            </a:xfrm>
            <a:prstGeom prst="wedgeRoundRectCallout">
              <a:avLst>
                <a:gd name="adj1" fmla="val 97561"/>
                <a:gd name="adj2" fmla="val 640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1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389" y="926604"/>
              <a:ext cx="570585" cy="520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8" name="Группа 47"/>
          <p:cNvGrpSpPr/>
          <p:nvPr/>
        </p:nvGrpSpPr>
        <p:grpSpPr>
          <a:xfrm>
            <a:off x="7471736" y="1412562"/>
            <a:ext cx="970852" cy="816700"/>
            <a:chOff x="7450363" y="591383"/>
            <a:chExt cx="855607" cy="570909"/>
          </a:xfrm>
        </p:grpSpPr>
        <p:sp>
          <p:nvSpPr>
            <p:cNvPr id="49" name="Скругленная прямоугольная выноска 48"/>
            <p:cNvSpPr/>
            <p:nvPr/>
          </p:nvSpPr>
          <p:spPr>
            <a:xfrm>
              <a:off x="7450363" y="591383"/>
              <a:ext cx="855607" cy="570909"/>
            </a:xfrm>
            <a:prstGeom prst="wedgeRoundRectCallout">
              <a:avLst>
                <a:gd name="adj1" fmla="val -145669"/>
                <a:gd name="adj2" fmla="val 21370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DF6"/>
                </a:clrFrom>
                <a:clrTo>
                  <a:srgbClr val="FFFD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31159" y="645285"/>
              <a:ext cx="719213" cy="489065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 flipH="1">
            <a:off x="885692" y="1730509"/>
            <a:ext cx="923180" cy="737176"/>
            <a:chOff x="1469848" y="4728294"/>
            <a:chExt cx="864096" cy="648072"/>
          </a:xfrm>
        </p:grpSpPr>
        <p:sp>
          <p:nvSpPr>
            <p:cNvPr id="52" name="Скругленная прямоугольная выноска 51"/>
            <p:cNvSpPr/>
            <p:nvPr/>
          </p:nvSpPr>
          <p:spPr>
            <a:xfrm>
              <a:off x="1469848" y="4728294"/>
              <a:ext cx="864096" cy="648072"/>
            </a:xfrm>
            <a:prstGeom prst="wedgeRoundRectCallout">
              <a:avLst>
                <a:gd name="adj1" fmla="val -108644"/>
                <a:gd name="adj2" fmla="val 6009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00378" y="4795751"/>
              <a:ext cx="543032" cy="50634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4883882" y="4754723"/>
            <a:ext cx="920172" cy="789141"/>
            <a:chOff x="5591742" y="3267529"/>
            <a:chExt cx="780458" cy="655442"/>
          </a:xfrm>
        </p:grpSpPr>
        <p:sp>
          <p:nvSpPr>
            <p:cNvPr id="55" name="Скругленная прямоугольная выноска 54"/>
            <p:cNvSpPr/>
            <p:nvPr/>
          </p:nvSpPr>
          <p:spPr>
            <a:xfrm>
              <a:off x="5591742" y="3267529"/>
              <a:ext cx="780458" cy="610352"/>
            </a:xfrm>
            <a:prstGeom prst="wedgeRoundRectCallout">
              <a:avLst>
                <a:gd name="adj1" fmla="val -55995"/>
                <a:gd name="adj2" fmla="val -71894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493" y="3281346"/>
              <a:ext cx="641625" cy="641625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410281" y="3766749"/>
            <a:ext cx="767827" cy="848780"/>
            <a:chOff x="6262698" y="4074412"/>
            <a:chExt cx="600720" cy="645787"/>
          </a:xfrm>
        </p:grpSpPr>
        <p:sp>
          <p:nvSpPr>
            <p:cNvPr id="58" name="Скругленная прямоугольная выноска 57"/>
            <p:cNvSpPr/>
            <p:nvPr/>
          </p:nvSpPr>
          <p:spPr>
            <a:xfrm flipV="1">
              <a:off x="6262698" y="4074412"/>
              <a:ext cx="600720" cy="645787"/>
            </a:xfrm>
            <a:prstGeom prst="wedgeRoundRectCallout">
              <a:avLst>
                <a:gd name="adj1" fmla="val 113142"/>
                <a:gd name="adj2" fmla="val 29628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14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357" y="4074412"/>
              <a:ext cx="348198" cy="618668"/>
            </a:xfrm>
            <a:prstGeom prst="rect">
              <a:avLst/>
            </a:prstGeom>
          </p:spPr>
        </p:pic>
      </p:grpSp>
      <p:pic>
        <p:nvPicPr>
          <p:cNvPr id="62" name="Рисунок 61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7" y="182120"/>
            <a:ext cx="741795" cy="731164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107" y="170392"/>
            <a:ext cx="930280" cy="81036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35934">
            <a:off x="8254797" y="5273834"/>
            <a:ext cx="696302" cy="569329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71003">
            <a:off x="736733" y="4974070"/>
            <a:ext cx="797648" cy="6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4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4535" y="2379647"/>
            <a:ext cx="66960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like, but I don’t like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94" y="298311"/>
            <a:ext cx="1080120" cy="1080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31" y="4118372"/>
            <a:ext cx="1345332" cy="13453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96" y="456068"/>
            <a:ext cx="833132" cy="936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95" y="1120527"/>
            <a:ext cx="1300080" cy="1300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57" y="4334476"/>
            <a:ext cx="1224136" cy="1224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060" y="4458873"/>
            <a:ext cx="1123044" cy="11230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33" y="3340775"/>
            <a:ext cx="893559" cy="10449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836" y="2624926"/>
            <a:ext cx="822894" cy="11585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42" y="461819"/>
            <a:ext cx="1104713" cy="11047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93" y="1168344"/>
            <a:ext cx="1183793" cy="11837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24" y="3720186"/>
            <a:ext cx="1471844" cy="14718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4270" y="104461"/>
            <a:ext cx="978713" cy="1554426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73" y="4709291"/>
            <a:ext cx="594963" cy="7544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335934">
            <a:off x="8254797" y="5273834"/>
            <a:ext cx="696302" cy="56932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571003">
            <a:off x="736733" y="4974070"/>
            <a:ext cx="797648" cy="65219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8438" y="5011619"/>
            <a:ext cx="797648" cy="6521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944" y="3294446"/>
            <a:ext cx="1415757" cy="962715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6" y="3433563"/>
            <a:ext cx="1044568" cy="95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29" y="1120527"/>
            <a:ext cx="982330" cy="9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7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462508"/>
            <a:ext cx="4608512" cy="4894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445297">
            <a:off x="2941450" y="1804351"/>
            <a:ext cx="2894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mic Sans MS" panose="030F0702030302020204" pitchFamily="66" charset="0"/>
              </a:rPr>
              <a:t>worksheets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45532"/>
            <a:ext cx="2110333" cy="27310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200004"/>
            <a:ext cx="1696752" cy="2156888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61" y="913284"/>
            <a:ext cx="594963" cy="7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3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1796"/>
            <a:ext cx="4167745" cy="5282374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512" y="25114"/>
            <a:ext cx="3791063" cy="533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7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5960" r="17534"/>
          <a:stretch/>
        </p:blipFill>
        <p:spPr>
          <a:xfrm>
            <a:off x="251520" y="1057300"/>
            <a:ext cx="2532828" cy="37998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217" y="72821"/>
            <a:ext cx="8421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talk with your friend.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03 - Ex. 3, p. 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135" y="150542"/>
            <a:ext cx="487363" cy="4873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43147" y="4975949"/>
            <a:ext cx="2303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Ex. 3 page 29.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Скругленная прямоугольная выноска 12"/>
          <p:cNvSpPr/>
          <p:nvPr/>
        </p:nvSpPr>
        <p:spPr>
          <a:xfrm>
            <a:off x="3005205" y="883623"/>
            <a:ext cx="2677056" cy="504385"/>
          </a:xfrm>
          <a:prstGeom prst="wedgeRoundRectCallout">
            <a:avLst>
              <a:gd name="adj1" fmla="val 20258"/>
              <a:gd name="adj2" fmla="val 101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Do you like…?</a:t>
            </a: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6446909" y="4961218"/>
            <a:ext cx="2368730" cy="504056"/>
          </a:xfrm>
          <a:prstGeom prst="wedgeRoundRectCallout">
            <a:avLst>
              <a:gd name="adj1" fmla="val -27689"/>
              <a:gd name="adj2" fmla="val -140799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No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 I don’t.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796261" y="921382"/>
            <a:ext cx="2099370" cy="548326"/>
          </a:xfrm>
          <a:prstGeom prst="wedgeRoundRectCallout">
            <a:avLst>
              <a:gd name="adj1" fmla="val -37822"/>
              <a:gd name="adj2" fmla="val 14975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Yes, I </a:t>
            </a:r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do.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596" y="728663"/>
            <a:ext cx="832644" cy="81430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78" y="1643027"/>
            <a:ext cx="4302137" cy="350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8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52" y="2245326"/>
            <a:ext cx="6081423" cy="3474012"/>
          </a:xfrm>
          <a:prstGeom prst="rect">
            <a:avLst/>
          </a:prstGeom>
        </p:spPr>
      </p:pic>
      <p:sp>
        <p:nvSpPr>
          <p:cNvPr id="29" name="Скругленная прямоугольная выноска 28"/>
          <p:cNvSpPr/>
          <p:nvPr/>
        </p:nvSpPr>
        <p:spPr>
          <a:xfrm>
            <a:off x="897980" y="1316723"/>
            <a:ext cx="2908653" cy="818850"/>
          </a:xfrm>
          <a:prstGeom prst="wedgeRoundRectCallout">
            <a:avLst>
              <a:gd name="adj1" fmla="val -965"/>
              <a:gd name="adj2" fmla="val 8036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606" y="147705"/>
            <a:ext cx="757163" cy="757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520" y="3750026"/>
            <a:ext cx="964131" cy="964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03" y="2038405"/>
            <a:ext cx="752749" cy="7527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61" y="4306291"/>
            <a:ext cx="742180" cy="7421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9" y="2080852"/>
            <a:ext cx="645810" cy="6458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258" y="2699438"/>
            <a:ext cx="737722" cy="8431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3928" y="920357"/>
            <a:ext cx="583316" cy="926442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455" y="4695391"/>
            <a:ext cx="594963" cy="7544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335934">
            <a:off x="8254797" y="5273834"/>
            <a:ext cx="696302" cy="56932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571003">
            <a:off x="736733" y="4974070"/>
            <a:ext cx="797648" cy="65219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438" y="5011619"/>
            <a:ext cx="797648" cy="6521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70" y="3699323"/>
            <a:ext cx="783483" cy="532768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906" y="2940381"/>
            <a:ext cx="699046" cy="63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0" y="163262"/>
            <a:ext cx="969247" cy="8992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92707" y="127568"/>
            <a:ext cx="3252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your friend.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060" y="1383578"/>
            <a:ext cx="2767824" cy="7498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00" y="212566"/>
            <a:ext cx="552243" cy="707791"/>
          </a:xfrm>
          <a:prstGeom prst="rect">
            <a:avLst/>
          </a:prstGeom>
        </p:spPr>
      </p:pic>
      <p:sp>
        <p:nvSpPr>
          <p:cNvPr id="30" name="Скругленная прямоугольная выноска 29"/>
          <p:cNvSpPr/>
          <p:nvPr/>
        </p:nvSpPr>
        <p:spPr>
          <a:xfrm>
            <a:off x="3880902" y="779018"/>
            <a:ext cx="2099370" cy="548326"/>
          </a:xfrm>
          <a:prstGeom prst="wedgeRoundRectCallout">
            <a:avLst>
              <a:gd name="adj1" fmla="val 16884"/>
              <a:gd name="adj2" fmla="val 236469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Yes, I </a:t>
            </a:r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do.</a:t>
            </a:r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5501578" y="1929691"/>
            <a:ext cx="2368730" cy="504056"/>
          </a:xfrm>
          <a:prstGeom prst="wedgeRoundRectCallout">
            <a:avLst>
              <a:gd name="adj1" fmla="val -47763"/>
              <a:gd name="adj2" fmla="val 11317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No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 I don’t.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71" y="1069713"/>
            <a:ext cx="772474" cy="7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0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01" y="2820386"/>
            <a:ext cx="1809156" cy="25517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24"/>
          <a:stretch/>
        </p:blipFill>
        <p:spPr>
          <a:xfrm>
            <a:off x="3073596" y="2820386"/>
            <a:ext cx="1813028" cy="2620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707">
            <a:off x="4791513" y="3319780"/>
            <a:ext cx="1565917" cy="20878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496" y="83944"/>
            <a:ext cx="90010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Учимся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читать,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писать и говорить  </a:t>
            </a:r>
            <a:r>
              <a:rPr lang="en-US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по-английски </a:t>
            </a:r>
            <a:endParaRPr lang="en-US" sz="20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sz="20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Starlight 2 Module 6 Lesson 1</a:t>
            </a:r>
          </a:p>
          <a:p>
            <a:pPr lvl="0" algn="ctr">
              <a:defRPr/>
            </a:pPr>
            <a:endParaRPr lang="en-US" sz="28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7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SWEETS</a:t>
            </a:r>
          </a:p>
          <a:p>
            <a:pPr lvl="0" algn="ctr">
              <a:defRPr/>
            </a:pPr>
            <a:endParaRPr lang="ru-RU" sz="40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ru-RU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ru-RU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18268" y="128408"/>
            <a:ext cx="0" cy="545350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Книга: Английский язык. Звездный английский. Starlight.. Автор: Баранова  К.М., Дули Д., Копылова В.В.. Купить книгу, читать реценз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8890">
            <a:off x="1500658" y="3240022"/>
            <a:ext cx="1456026" cy="212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57" y="212726"/>
            <a:ext cx="1621536" cy="4595389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07504" y="128408"/>
            <a:ext cx="0" cy="545350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92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4"/>
          <p:cNvSpPr/>
          <p:nvPr/>
        </p:nvSpPr>
        <p:spPr>
          <a:xfrm>
            <a:off x="2859104" y="1022236"/>
            <a:ext cx="5567715" cy="1542567"/>
          </a:xfrm>
          <a:prstGeom prst="wedgeRoundRectCallout">
            <a:avLst>
              <a:gd name="adj1" fmla="val -43401"/>
              <a:gd name="adj2" fmla="val 7124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Can you name 6 new words?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859103" y="1022235"/>
            <a:ext cx="5567715" cy="1542567"/>
          </a:xfrm>
          <a:prstGeom prst="wedgeRoundRectCallout">
            <a:avLst>
              <a:gd name="adj1" fmla="val -43052"/>
              <a:gd name="adj2" fmla="val 7109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Can you say what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you like?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539552" y="128885"/>
            <a:ext cx="2980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“YES” or “NO”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5465" y="1561356"/>
            <a:ext cx="4047916" cy="4153644"/>
          </a:xfrm>
          <a:prstGeom prst="rect">
            <a:avLst/>
          </a:prstGeom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2859103" y="1001205"/>
            <a:ext cx="5567715" cy="1542567"/>
          </a:xfrm>
          <a:prstGeom prst="wedgeRoundRectCallout">
            <a:avLst>
              <a:gd name="adj1" fmla="val -43052"/>
              <a:gd name="adj2" fmla="val 7109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Can you say what you don’t like?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4518025"/>
            <a:ext cx="594963" cy="7544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35934">
            <a:off x="8107580" y="5062151"/>
            <a:ext cx="696302" cy="5693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03" y="461865"/>
            <a:ext cx="5159218" cy="44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2" grpId="0"/>
      <p:bldP spid="16" grpId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489348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GOOD JOB!</a:t>
            </a:r>
            <a:endParaRPr lang="en-US" sz="9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7538" y="371475"/>
            <a:ext cx="848774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hlinkClick r:id="rId2"/>
              </a:rPr>
              <a:t>https://www.pngegg.com/ru/png-byecm/download</a:t>
            </a:r>
            <a:endParaRPr lang="ru-RU" sz="1200" dirty="0"/>
          </a:p>
          <a:p>
            <a:r>
              <a:rPr lang="ru-RU" sz="1200" u="sng" dirty="0">
                <a:hlinkClick r:id="rId3"/>
              </a:rPr>
              <a:t>https://www.pngwing.com/ru/free-png-ykjdu</a:t>
            </a:r>
            <a:endParaRPr lang="ru-RU" sz="1200" dirty="0"/>
          </a:p>
          <a:p>
            <a:r>
              <a:rPr lang="ru-RU" sz="1200" u="sng" dirty="0">
                <a:hlinkClick r:id="rId4"/>
              </a:rPr>
              <a:t>https://www.pngegg.com/ru/png-bbhjx</a:t>
            </a:r>
            <a:endParaRPr lang="ru-RU" sz="1200" dirty="0"/>
          </a:p>
          <a:p>
            <a:r>
              <a:rPr lang="ru-RU" sz="1200" u="sng" dirty="0">
                <a:hlinkClick r:id="rId5"/>
              </a:rPr>
              <a:t>https://www.pngegg.com/ru/png-yvqhc/download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6"/>
              </a:rPr>
              <a:t>https://www.pngegg.com/ru/png-yrvdm/download</a:t>
            </a:r>
            <a:endParaRPr lang="ru-RU" sz="1200" dirty="0"/>
          </a:p>
          <a:p>
            <a:r>
              <a:rPr lang="ru-RU" sz="1200" u="sng" dirty="0">
                <a:hlinkClick r:id="rId7"/>
              </a:rPr>
              <a:t>https://www.pngegg.com/ru/png-zjjqe/download</a:t>
            </a:r>
            <a:endParaRPr lang="ru-RU" sz="1200" dirty="0"/>
          </a:p>
          <a:p>
            <a:r>
              <a:rPr lang="ru-RU" sz="1200" u="sng" dirty="0">
                <a:hlinkClick r:id="rId8"/>
              </a:rPr>
              <a:t>https://www.pngwing.com/en/free-png-berkm/download</a:t>
            </a:r>
            <a:endParaRPr lang="ru-RU" sz="1200" dirty="0"/>
          </a:p>
          <a:p>
            <a:r>
              <a:rPr lang="ru-RU" sz="1200" u="sng" dirty="0">
                <a:hlinkClick r:id="rId9"/>
              </a:rPr>
              <a:t>https://www.pngwing.com/en/free-png-bntwz/download</a:t>
            </a:r>
            <a:endParaRPr lang="ru-RU" sz="1200" dirty="0"/>
          </a:p>
          <a:p>
            <a:r>
              <a:rPr lang="ru-RU" sz="1200" u="sng" dirty="0">
                <a:hlinkClick r:id="rId10"/>
              </a:rPr>
              <a:t>https://www.pngwing.com/en/free-png-bxmkn/download</a:t>
            </a:r>
            <a:endParaRPr lang="ru-RU" sz="1200" dirty="0"/>
          </a:p>
          <a:p>
            <a:r>
              <a:rPr lang="ru-RU" sz="1200" dirty="0"/>
              <a:t> </a:t>
            </a:r>
            <a:r>
              <a:rPr lang="ru-RU" sz="1200" u="sng" dirty="0">
                <a:hlinkClick r:id="rId11"/>
              </a:rPr>
              <a:t>https://www.pngwing.com/en/free-png-yapym/download</a:t>
            </a:r>
            <a:endParaRPr lang="ru-RU" sz="1200" dirty="0"/>
          </a:p>
          <a:p>
            <a:r>
              <a:rPr lang="ru-RU" sz="1200" u="sng" dirty="0">
                <a:hlinkClick r:id="rId12"/>
              </a:rPr>
              <a:t>https://www.pngwing.com/en/free-png-dekgi/download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13"/>
              </a:rPr>
              <a:t>https://www.vectorstock.com/royalty-free-vectors/small-juice-carton-vectors</a:t>
            </a:r>
            <a:endParaRPr lang="ru-RU" sz="1200" dirty="0"/>
          </a:p>
          <a:p>
            <a:r>
              <a:rPr lang="ru-RU" sz="1200" u="sng" dirty="0">
                <a:hlinkClick r:id="rId14"/>
              </a:rPr>
              <a:t>https://ru.pinterest.com/pin/3307399720400071/</a:t>
            </a:r>
            <a:endParaRPr lang="ru-RU" sz="1200" dirty="0"/>
          </a:p>
          <a:p>
            <a:r>
              <a:rPr lang="ru-RU" sz="1200" u="sng" dirty="0">
                <a:hlinkClick r:id="rId15"/>
              </a:rPr>
              <a:t>https://ru.pinterest.com/pin/3940718418415264/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16"/>
              </a:rPr>
              <a:t>https://ru.pinterest.com/pin/3307399720400152/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17"/>
              </a:rPr>
              <a:t>https://ru.pinterest.com/pin/16325617393634273/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18"/>
              </a:rPr>
              <a:t>https://www.pngwing.com/en/free-png-injkw/download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19"/>
              </a:rPr>
              <a:t>https://razrisyika.ru/gok/504528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20"/>
              </a:rPr>
              <a:t>https://ru.pngtree.com/freepng/strawberry-jam_8903086.html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21"/>
              </a:rPr>
              <a:t>https://kartinki.pics/105616-kartinka-banki-s-varenem-dlja-detej.html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22"/>
              </a:rPr>
              <a:t>https://flomaster.top/43761-sok-risunok-dlja-detej.html</a:t>
            </a:r>
            <a:endParaRPr lang="ru-RU" sz="1200" dirty="0"/>
          </a:p>
          <a:p>
            <a:r>
              <a:rPr lang="ru-RU" sz="1200" u="sng" dirty="0">
                <a:hlinkClick r:id="rId23"/>
              </a:rPr>
              <a:t>https://grizly.club/klipart/37266-konfeta-klipart-dlja-detej-41-foto.html</a:t>
            </a:r>
            <a:endParaRPr lang="ru-RU" sz="1200" dirty="0"/>
          </a:p>
          <a:p>
            <a:r>
              <a:rPr lang="ru-RU" sz="1200" u="sng" dirty="0">
                <a:hlinkClick r:id="rId24"/>
              </a:rPr>
              <a:t>https://www.pngwing.com/en/free-png-nxksc/download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25"/>
              </a:rPr>
              <a:t>https://www.pngwing.com/en/free-png-zzkha/download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26"/>
              </a:rPr>
              <a:t>https://www.pngwing.com/en/free-png-bildr/download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23"/>
              </a:rPr>
              <a:t>https://grizly.club/klipart/37266-konfeta-klipart-dlja-detej-41-foto.html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27"/>
              </a:rPr>
              <a:t>https://png.klev.club/190-konfety.html</a:t>
            </a:r>
            <a:r>
              <a:rPr lang="ru-RU" sz="1200" dirty="0"/>
              <a:t> 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5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6321" y="409228"/>
            <a:ext cx="8640960" cy="5332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https://vk.com/market-198604644?section=album_26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https://kartinki.pics/94100-konfety-narisovannye.html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https://flomaster.top/82673-risunok-korobka-konfet.html конфеты 1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https://www.gratispng.com/png-lcd0gg/download.html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https://www.gratispng.com/png-klnpr3/download.html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https://www.gratispng.com/png-ssvu34/download.html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https://deviceart.ru/19169-vopros-otvet-fon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https://bipbap.ru/kartinki-dlya-srisovki/risunki-karandashom-prikolnye-smajliki-31-foto.html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https://www.pngwing.com/ru/free-png-snudo/download смайлик 1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https://www.pngwing.com/ru/free-png-bdyir/download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https://www.pngwing.com/ru/free-png-mvfev/download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https://www.pngwing.com/ru/free-png-tbgnj/download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https://flomaster.top/54763-risunok-galki.html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https://www.pngegg.com/ru/png-smzhy/download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https://www.klipartz.com/ru/sticker-png-dqvgn/download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7"/>
              </a:rPr>
              <a:t>https://www.pngwing.com/ru/free-png-zafjx/download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https://www.freeiconspng.com/img/31173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https://freepngimg.com/png/102787-great-job-emoji-free-clipart-hq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0"/>
              </a:rPr>
              <a:t>https://www.pngegg.com/ru/png-pcybv/download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1"/>
              </a:rPr>
              <a:t>https://freepngimg.com/miscellaneous/emoji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2"/>
              </a:rPr>
              <a:t>https://www.pngwing.com/en/free-png-mvdep/download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3"/>
              </a:rPr>
              <a:t>https://www.pngwing.com/en/free-png-zkdgy/download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4"/>
              </a:rPr>
              <a:t>https://www.pngwing.com/ru/free-png-vajgy/download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5"/>
              </a:rPr>
              <a:t>https://www.pngwing.com/ru/free-png-vcofh/download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6"/>
              </a:rPr>
              <a:t>https://www.pngwing.com/ru/free-png-ykjdu/download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https://vk.com/market-198604644?section=album_26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611560" y="420307"/>
            <a:ext cx="3614025" cy="811769"/>
          </a:xfrm>
          <a:prstGeom prst="wedgeRoundRectCallout">
            <a:avLst>
              <a:gd name="adj1" fmla="val -13889"/>
              <a:gd name="adj2" fmla="val 8716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Hello! How are you?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012853" y="316773"/>
            <a:ext cx="3871888" cy="649296"/>
          </a:xfrm>
          <a:prstGeom prst="wedgeRoundRectCallout">
            <a:avLst>
              <a:gd name="adj1" fmla="val 6989"/>
              <a:gd name="adj2" fmla="val 7470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We’re fine. Thank you.</a:t>
            </a:r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5" descr="https://cdn.pixabay.com/photo/2020/08/11/14/34/greeting-5480092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069">
            <a:off x="2705958" y="2124129"/>
            <a:ext cx="1698595" cy="148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496" y="1552422"/>
            <a:ext cx="4047916" cy="41536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09" y="1232076"/>
            <a:ext cx="4222845" cy="3046215"/>
          </a:xfrm>
          <a:prstGeom prst="rect">
            <a:avLst/>
          </a:prstGeom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5148064" y="4766800"/>
            <a:ext cx="3561949" cy="534436"/>
          </a:xfrm>
          <a:prstGeom prst="wedgeRoundRectCallout">
            <a:avLst>
              <a:gd name="adj1" fmla="val -44503"/>
              <a:gd name="adj2" fmla="val -24914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I’m fine. Thank you.</a:t>
            </a:r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2354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7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7529"/>
            <a:ext cx="4176464" cy="4176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9194">
            <a:off x="790852" y="933895"/>
            <a:ext cx="1544761" cy="2205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9447">
            <a:off x="6528771" y="2799203"/>
            <a:ext cx="2165592" cy="25483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2155" y="5293161"/>
            <a:ext cx="1779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Comic Sans MS" pitchFamily="66" charset="0"/>
              </a:rPr>
              <a:t>Let’s start!</a:t>
            </a:r>
            <a:endParaRPr lang="ru-RU" sz="2000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9937" y="107341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Допрос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Вопрос ответ фон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12850" y="193204"/>
            <a:ext cx="1656204" cy="11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92" y="4212403"/>
            <a:ext cx="1668385" cy="1165635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2354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22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495" y="751462"/>
            <a:ext cx="1920785" cy="175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947513" y="5041857"/>
            <a:ext cx="1320571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sweets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7544" y="77881"/>
            <a:ext cx="861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learn the new words.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57399" y="2593687"/>
            <a:ext cx="936104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jam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50595" y="2593687"/>
            <a:ext cx="1115391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cake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46070" y="5089748"/>
            <a:ext cx="1120479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juice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2474" y="2557306"/>
            <a:ext cx="1635740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chocolate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17177" y="2593245"/>
            <a:ext cx="1506551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lollipops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87" y="751462"/>
            <a:ext cx="1389729" cy="17811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030" y="3065512"/>
            <a:ext cx="1274519" cy="2024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7903" y="881340"/>
            <a:ext cx="1655300" cy="154345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78" y="3241630"/>
            <a:ext cx="1907926" cy="19079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327">
            <a:off x="885101" y="4971195"/>
            <a:ext cx="961477" cy="40382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4328">
            <a:off x="1428468" y="4469097"/>
            <a:ext cx="906859" cy="38088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011" y="880743"/>
            <a:ext cx="2223776" cy="151216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29819">
            <a:off x="1988279" y="4748154"/>
            <a:ext cx="987638" cy="731583"/>
          </a:xfrm>
          <a:prstGeom prst="rect">
            <a:avLst/>
          </a:prstGeom>
        </p:spPr>
      </p:pic>
      <p:cxnSp>
        <p:nvCxnSpPr>
          <p:cNvPr id="66" name="Прямая соединительная линия 65"/>
          <p:cNvCxnSpPr/>
          <p:nvPr/>
        </p:nvCxnSpPr>
        <p:spPr>
          <a:xfrm>
            <a:off x="12354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65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94" y="733965"/>
            <a:ext cx="1293911" cy="117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474762" y="1992131"/>
            <a:ext cx="1320571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sweets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7544" y="77881"/>
            <a:ext cx="861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Play, remember, check.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57588" y="2005094"/>
            <a:ext cx="936104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jam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82182" y="2005094"/>
            <a:ext cx="1115391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cake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79127" y="1998253"/>
            <a:ext cx="1120479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juice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7610" y="2015750"/>
            <a:ext cx="1574288" cy="48655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chocolate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92713" y="2006179"/>
            <a:ext cx="1506551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lollipops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65" y="747612"/>
            <a:ext cx="952455" cy="1220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8635" y="248279"/>
            <a:ext cx="1097981" cy="17438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3228" y="822841"/>
            <a:ext cx="1147827" cy="107027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83" y="606765"/>
            <a:ext cx="1475127" cy="14751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327">
            <a:off x="885102" y="4971194"/>
            <a:ext cx="961477" cy="40382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4328">
            <a:off x="1428468" y="4469097"/>
            <a:ext cx="906859" cy="38088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011" y="880743"/>
            <a:ext cx="1579339" cy="107395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929819">
            <a:off x="1988279" y="4748154"/>
            <a:ext cx="987638" cy="731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8" y="678806"/>
            <a:ext cx="1250371" cy="129563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12" y="670060"/>
            <a:ext cx="1250371" cy="129563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28" y="646661"/>
            <a:ext cx="1250371" cy="129563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40" y="658143"/>
            <a:ext cx="1250371" cy="129563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55" y="654568"/>
            <a:ext cx="1250371" cy="129563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085" y="662888"/>
            <a:ext cx="1250371" cy="12956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t="4327" r="5485" b="2392"/>
          <a:stretch/>
        </p:blipFill>
        <p:spPr>
          <a:xfrm>
            <a:off x="3214215" y="2733422"/>
            <a:ext cx="3153754" cy="286038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327">
            <a:off x="7485713" y="5020505"/>
            <a:ext cx="961477" cy="40382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4328">
            <a:off x="6600553" y="4923843"/>
            <a:ext cx="906859" cy="380881"/>
          </a:xfrm>
          <a:prstGeom prst="rect">
            <a:avLst/>
          </a:prstGeom>
        </p:spPr>
      </p:pic>
      <p:cxnSp>
        <p:nvCxnSpPr>
          <p:cNvPr id="37" name="Прямая соединительная линия 36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40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9" y="676121"/>
            <a:ext cx="1293911" cy="117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983002" y="1984360"/>
            <a:ext cx="1320571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sweets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7544" y="77881"/>
            <a:ext cx="861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821812" y="1972795"/>
            <a:ext cx="936104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jam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35853" y="1981239"/>
            <a:ext cx="1115391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cake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89988" y="1981239"/>
            <a:ext cx="1120479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juice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75150" y="1995423"/>
            <a:ext cx="1574288" cy="48655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chocolate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5883" y="1981239"/>
            <a:ext cx="1506551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lollipops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812" y="731597"/>
            <a:ext cx="952455" cy="1220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5584" y="224505"/>
            <a:ext cx="1097981" cy="17438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068" y="835523"/>
            <a:ext cx="1147827" cy="107027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40" y="564711"/>
            <a:ext cx="1475127" cy="14751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327">
            <a:off x="885102" y="4971194"/>
            <a:ext cx="961477" cy="40382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4328">
            <a:off x="1428468" y="4469097"/>
            <a:ext cx="906859" cy="38088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6539" y="831844"/>
            <a:ext cx="1579339" cy="107395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29819">
            <a:off x="1988279" y="4748154"/>
            <a:ext cx="987638" cy="7315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t="4327" r="5485" b="2392"/>
          <a:stretch/>
        </p:blipFill>
        <p:spPr>
          <a:xfrm>
            <a:off x="3214215" y="2733422"/>
            <a:ext cx="3153754" cy="286038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327">
            <a:off x="7485713" y="5020505"/>
            <a:ext cx="961477" cy="40382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4328">
            <a:off x="6600553" y="4923843"/>
            <a:ext cx="906859" cy="380881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269136" y="3619092"/>
            <a:ext cx="1574288" cy="48655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chocolate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019778" y="3619092"/>
            <a:ext cx="936104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jam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168577" y="3619092"/>
            <a:ext cx="1115391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cake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433601" y="3619092"/>
            <a:ext cx="1506551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lollipops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130281" y="3631011"/>
            <a:ext cx="1120479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juice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443746" y="3619092"/>
            <a:ext cx="1320571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sweets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60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5" y="3206281"/>
            <a:ext cx="1293911" cy="117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7544" y="77881"/>
            <a:ext cx="861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match.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(Cake is number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)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404" y="3250768"/>
            <a:ext cx="952455" cy="1220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8374" y="2810333"/>
            <a:ext cx="1097981" cy="17438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1331" y="3382425"/>
            <a:ext cx="1147827" cy="107027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13" y="3123568"/>
            <a:ext cx="1475127" cy="14751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327">
            <a:off x="7431183" y="5236529"/>
            <a:ext cx="961477" cy="40382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010" y="3382425"/>
            <a:ext cx="1579339" cy="107395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29819">
            <a:off x="186941" y="288237"/>
            <a:ext cx="987638" cy="73158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069">
            <a:off x="6576917" y="179027"/>
            <a:ext cx="961477" cy="40382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4328">
            <a:off x="7730821" y="294141"/>
            <a:ext cx="906859" cy="380881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2843808" y="1062011"/>
            <a:ext cx="1574288" cy="48655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chocolate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42243" y="1043281"/>
            <a:ext cx="936104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jam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81868" y="1062011"/>
            <a:ext cx="1115391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cake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593761" y="1052755"/>
            <a:ext cx="1506551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lollipops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547664" y="1053262"/>
            <a:ext cx="1120479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juice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520279" y="1043281"/>
            <a:ext cx="1320571" cy="50405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sweets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733893" y="4585692"/>
            <a:ext cx="503602" cy="504056"/>
          </a:xfrm>
          <a:prstGeom prst="round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1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263222" y="4593215"/>
            <a:ext cx="503602" cy="504056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2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826005" y="4627422"/>
            <a:ext cx="503602" cy="504056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3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208427" y="4598695"/>
            <a:ext cx="503602" cy="504056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4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675864" y="4605836"/>
            <a:ext cx="503602" cy="504056"/>
          </a:xfrm>
          <a:prstGeom prst="roundRect">
            <a:avLst>
              <a:gd name="adj" fmla="val 22007"/>
            </a:avLst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5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8120024" y="4554185"/>
            <a:ext cx="503602" cy="50405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6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5069794" y="1713534"/>
            <a:ext cx="503602" cy="504056"/>
          </a:xfrm>
          <a:prstGeom prst="round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1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005978" y="1703235"/>
            <a:ext cx="503602" cy="504056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2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881809" y="1708957"/>
            <a:ext cx="503602" cy="504056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3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553232" y="1705300"/>
            <a:ext cx="503602" cy="504056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4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379151" y="1703235"/>
            <a:ext cx="503602" cy="504056"/>
          </a:xfrm>
          <a:prstGeom prst="roundRect">
            <a:avLst>
              <a:gd name="adj" fmla="val 22007"/>
            </a:avLst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5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6615824" y="1705793"/>
            <a:ext cx="503602" cy="50405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6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37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2" grpId="0" animBg="1"/>
      <p:bldP spid="55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311" y="3923174"/>
            <a:ext cx="1293911" cy="117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6321" y="-61729"/>
            <a:ext cx="895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pictures and read the words. Say, what word can’t you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65" y="2204461"/>
            <a:ext cx="1017034" cy="1303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115" y="3474413"/>
            <a:ext cx="1097981" cy="17438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7736" y="910967"/>
            <a:ext cx="1147827" cy="107027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471" y="2033143"/>
            <a:ext cx="1475127" cy="147512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6598" y="924377"/>
            <a:ext cx="1579339" cy="107395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4328">
            <a:off x="285560" y="554472"/>
            <a:ext cx="906859" cy="380881"/>
          </a:xfrm>
          <a:prstGeom prst="rect">
            <a:avLst/>
          </a:prstGeom>
        </p:spPr>
      </p:pic>
      <p:cxnSp>
        <p:nvCxnSpPr>
          <p:cNvPr id="43" name="Прямая соединительная линия 42"/>
          <p:cNvCxnSpPr/>
          <p:nvPr/>
        </p:nvCxnSpPr>
        <p:spPr>
          <a:xfrm>
            <a:off x="9036496" y="104461"/>
            <a:ext cx="0" cy="5477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07504" y="104461"/>
            <a:ext cx="18817" cy="54197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Стрелка вниз 10"/>
          <p:cNvSpPr/>
          <p:nvPr/>
        </p:nvSpPr>
        <p:spPr>
          <a:xfrm rot="16200000">
            <a:off x="5488583" y="1067121"/>
            <a:ext cx="346189" cy="739195"/>
          </a:xfrm>
          <a:prstGeom prst="downArrow">
            <a:avLst>
              <a:gd name="adj1" fmla="val 50000"/>
              <a:gd name="adj2" fmla="val 56916"/>
            </a:avLst>
          </a:prstGeom>
          <a:solidFill>
            <a:srgbClr val="FF0000"/>
          </a:solidFill>
          <a:ln w="28575"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 rot="18767038">
            <a:off x="7505052" y="733614"/>
            <a:ext cx="346189" cy="695149"/>
          </a:xfrm>
          <a:prstGeom prst="downArrow">
            <a:avLst>
              <a:gd name="adj1" fmla="val 50000"/>
              <a:gd name="adj2" fmla="val 5691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низ 45"/>
          <p:cNvSpPr/>
          <p:nvPr/>
        </p:nvSpPr>
        <p:spPr>
          <a:xfrm rot="14934824">
            <a:off x="7269160" y="3143671"/>
            <a:ext cx="346189" cy="661484"/>
          </a:xfrm>
          <a:prstGeom prst="downArrow">
            <a:avLst>
              <a:gd name="adj1" fmla="val 50000"/>
              <a:gd name="adj2" fmla="val 5691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 rot="17913570">
            <a:off x="5517491" y="2144865"/>
            <a:ext cx="346189" cy="739195"/>
          </a:xfrm>
          <a:prstGeom prst="downArrow">
            <a:avLst>
              <a:gd name="adj1" fmla="val 50000"/>
              <a:gd name="adj2" fmla="val 5691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 rot="16200000">
            <a:off x="5766817" y="4289939"/>
            <a:ext cx="346189" cy="739195"/>
          </a:xfrm>
          <a:prstGeom prst="downArrow">
            <a:avLst>
              <a:gd name="adj1" fmla="val 50000"/>
              <a:gd name="adj2" fmla="val 5691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9143635">
            <a:off x="7336269" y="3327966"/>
            <a:ext cx="346189" cy="739195"/>
          </a:xfrm>
          <a:prstGeom prst="downArrow">
            <a:avLst>
              <a:gd name="adj1" fmla="val 50000"/>
              <a:gd name="adj2" fmla="val 5691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ертикальный свиток 14"/>
          <p:cNvSpPr/>
          <p:nvPr/>
        </p:nvSpPr>
        <p:spPr>
          <a:xfrm>
            <a:off x="2667863" y="826045"/>
            <a:ext cx="2698035" cy="2774751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chocolate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lollipops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sweets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cake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jam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5" name="Вертикальный свиток 54"/>
          <p:cNvSpPr/>
          <p:nvPr/>
        </p:nvSpPr>
        <p:spPr>
          <a:xfrm>
            <a:off x="2680280" y="832555"/>
            <a:ext cx="2698035" cy="2774751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jam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chocolate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lollipops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juice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sweets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6" name="Вертикальный свиток 55"/>
          <p:cNvSpPr/>
          <p:nvPr/>
        </p:nvSpPr>
        <p:spPr>
          <a:xfrm>
            <a:off x="2682238" y="832555"/>
            <a:ext cx="2698035" cy="2774751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lollipops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chocolate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sweets</a:t>
            </a:r>
            <a:endParaRPr lang="ru-RU" sz="24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cake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juice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Вертикальный свиток 56"/>
          <p:cNvSpPr/>
          <p:nvPr/>
        </p:nvSpPr>
        <p:spPr>
          <a:xfrm>
            <a:off x="2680280" y="840942"/>
            <a:ext cx="2698035" cy="2774751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juice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cake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lollipops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chocolate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jam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8" name="Вертикальный свиток 57"/>
          <p:cNvSpPr/>
          <p:nvPr/>
        </p:nvSpPr>
        <p:spPr>
          <a:xfrm>
            <a:off x="2668842" y="840942"/>
            <a:ext cx="2698035" cy="2774751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jam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lollipops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juice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sweets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cake</a:t>
            </a:r>
          </a:p>
          <a:p>
            <a:pPr algn="ctr"/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9" name="Вертикальный свиток 58"/>
          <p:cNvSpPr/>
          <p:nvPr/>
        </p:nvSpPr>
        <p:spPr>
          <a:xfrm>
            <a:off x="2679301" y="840580"/>
            <a:ext cx="2698035" cy="2774751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sweets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juice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cake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jam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</a:t>
            </a:r>
            <a:r>
              <a:rPr lang="en-US" sz="24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hocolate</a:t>
            </a:r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2674616" y="847975"/>
            <a:ext cx="2698035" cy="2774751"/>
            <a:chOff x="2674470" y="813538"/>
            <a:chExt cx="2698035" cy="2774751"/>
          </a:xfrm>
        </p:grpSpPr>
        <p:sp>
          <p:nvSpPr>
            <p:cNvPr id="27" name="Вертикальный свиток 26"/>
            <p:cNvSpPr/>
            <p:nvPr/>
          </p:nvSpPr>
          <p:spPr>
            <a:xfrm>
              <a:off x="2674470" y="813538"/>
              <a:ext cx="2698035" cy="2774751"/>
            </a:xfrm>
            <a:prstGeom prst="verticalScroll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 </a:t>
              </a:r>
              <a:endParaRPr lang="en-US" sz="24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258" y="1263623"/>
              <a:ext cx="1908528" cy="2082031"/>
            </a:xfrm>
            <a:prstGeom prst="rect">
              <a:avLst/>
            </a:prstGeom>
          </p:spPr>
        </p:pic>
      </p:grpSp>
      <p:sp>
        <p:nvSpPr>
          <p:cNvPr id="42" name="Скругленная прямоугольная выноска 41"/>
          <p:cNvSpPr/>
          <p:nvPr/>
        </p:nvSpPr>
        <p:spPr>
          <a:xfrm>
            <a:off x="2375077" y="1527968"/>
            <a:ext cx="3473583" cy="907319"/>
          </a:xfrm>
          <a:prstGeom prst="wedgeRoundRectCallout">
            <a:avLst>
              <a:gd name="adj1" fmla="val -42415"/>
              <a:gd name="adj2" fmla="val 8716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Well done!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9896">
            <a:off x="3123025" y="5232386"/>
            <a:ext cx="906859" cy="38088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74">
            <a:off x="4343646" y="5232386"/>
            <a:ext cx="906859" cy="38088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7572">
            <a:off x="3751647" y="4796993"/>
            <a:ext cx="906859" cy="38088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119" y="1564714"/>
            <a:ext cx="4047916" cy="41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8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6" grpId="0" animBg="1"/>
      <p:bldP spid="36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15" grpId="0" animBg="1"/>
      <p:bldP spid="15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720</Words>
  <Application>Microsoft Office PowerPoint</Application>
  <PresentationFormat>Экран (16:10)</PresentationFormat>
  <Paragraphs>196</Paragraphs>
  <Slides>23</Slides>
  <Notes>4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ariststebl@gmail.com</dc:creator>
  <cp:lastModifiedBy>ariststebl@gmail.com</cp:lastModifiedBy>
  <cp:revision>134</cp:revision>
  <dcterms:created xsi:type="dcterms:W3CDTF">2023-03-06T01:41:32Z</dcterms:created>
  <dcterms:modified xsi:type="dcterms:W3CDTF">2024-06-16T20:11:41Z</dcterms:modified>
</cp:coreProperties>
</file>