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6" r:id="rId2"/>
    <p:sldId id="256" r:id="rId3"/>
    <p:sldId id="257" r:id="rId4"/>
    <p:sldId id="298" r:id="rId5"/>
    <p:sldId id="264" r:id="rId6"/>
    <p:sldId id="299" r:id="rId7"/>
    <p:sldId id="300" r:id="rId8"/>
    <p:sldId id="258" r:id="rId9"/>
    <p:sldId id="306" r:id="rId10"/>
    <p:sldId id="266" r:id="rId11"/>
    <p:sldId id="307" r:id="rId12"/>
    <p:sldId id="267" r:id="rId13"/>
    <p:sldId id="312" r:id="rId14"/>
    <p:sldId id="268" r:id="rId15"/>
    <p:sldId id="308" r:id="rId16"/>
    <p:sldId id="269" r:id="rId17"/>
    <p:sldId id="313" r:id="rId18"/>
    <p:sldId id="270" r:id="rId19"/>
    <p:sldId id="314" r:id="rId20"/>
    <p:sldId id="271" r:id="rId21"/>
    <p:sldId id="315" r:id="rId22"/>
    <p:sldId id="272" r:id="rId23"/>
    <p:sldId id="310" r:id="rId24"/>
    <p:sldId id="273" r:id="rId25"/>
    <p:sldId id="309" r:id="rId26"/>
    <p:sldId id="274" r:id="rId27"/>
    <p:sldId id="311" r:id="rId28"/>
    <p:sldId id="283" r:id="rId29"/>
    <p:sldId id="275" r:id="rId30"/>
    <p:sldId id="282" r:id="rId31"/>
    <p:sldId id="260" r:id="rId32"/>
    <p:sldId id="276" r:id="rId33"/>
    <p:sldId id="317" r:id="rId34"/>
    <p:sldId id="318" r:id="rId35"/>
    <p:sldId id="319" r:id="rId36"/>
    <p:sldId id="281" r:id="rId37"/>
    <p:sldId id="304" r:id="rId38"/>
    <p:sldId id="301" r:id="rId39"/>
    <p:sldId id="302" r:id="rId40"/>
    <p:sldId id="303" r:id="rId41"/>
    <p:sldId id="305" r:id="rId42"/>
    <p:sldId id="261" r:id="rId43"/>
    <p:sldId id="277" r:id="rId44"/>
    <p:sldId id="278" r:id="rId45"/>
    <p:sldId id="279" r:id="rId46"/>
    <p:sldId id="285" r:id="rId47"/>
    <p:sldId id="292" r:id="rId48"/>
    <p:sldId id="320" r:id="rId49"/>
    <p:sldId id="297" r:id="rId50"/>
    <p:sldId id="296" r:id="rId5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7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5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BF8D27-B42F-7281-01C1-A0E54E6CBF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33B6154-3A89-2757-4B58-08AC225B76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58CD58-7B44-9E9F-CF54-A60E50F1B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BC0660-8E2E-247A-0A1A-ED90EB0CF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8C8622-0923-A92F-BA47-F5A665B6E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83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A126C6-7189-92A3-2F18-0D6D08F91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ABB3542-12F3-5594-50BD-533D8D75D4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A2439A-187E-DDA3-E4AB-99227554B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6DC951-B5B5-5220-98C4-F778B35F6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A85BE1-358C-6E1D-AA72-24283046E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889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5BDD9BA-5057-882C-49B4-2732803B2F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71BF3C0-D364-C043-E4CF-AD836A0A38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1EA683-4156-C341-9E6F-0C1561475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43CD43-2643-8B99-CC5C-0A48B9E85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7F5EFD-CCE1-9C70-7119-F4FDD837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7771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236A52-D432-14A4-D8F4-FC4FCB706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381BF1-C10A-D583-9B58-F03A742B4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51CB9D-EDCA-2EBB-0E09-A7A1BFCA32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BC4F5F9-AC4E-B2B1-7FCF-9AB861EE3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17B8C7-7732-9185-8D2A-F7D6C59AF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462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101CB3-5A6F-2D7D-A5C5-9C18B3E2A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9CAB63-56F4-C04A-488E-5481C329DA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F1A29E-DDA0-92C0-C513-9892C4138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5ED47C-8976-6469-F285-9D4823C82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894780-99E2-873F-9D11-977C33A48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45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1C0228-2BB5-5C0C-FA09-9FEA4E08C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4FDD6F-B34A-C62F-B49C-A74059A8BC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16E17F6-548A-84A3-F61E-C05E920ED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3CEB64B-795B-23C4-1F9D-D70B324FE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2AF08E8-D397-7130-3CA2-51E01840C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37FA2F-F6B8-8CF5-D8CA-3BC8431FE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257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2A3178-F4A4-A2DE-38FD-D7A1E97C2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FDBBC9-D543-0333-CAD2-DE1302074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E2C262-257E-7366-3E5B-1B23E95D3D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AA7AC7A-683B-0EDC-F924-162D34587A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ED24F34-EC31-831A-0DCA-C4A02D8D93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4B7453A-62A5-3DD7-D392-54F4BBEA7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3678FD4-24B6-3A8F-3BBB-D41C18B6B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305FC49-6C48-F225-1897-B1AE45158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850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3C55E7-AB56-61B8-240A-40A63F9D7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A55916F-E730-00FB-416C-885EC6E79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5099224-F9C5-B88F-27B0-C378262EF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1C6367D-BD01-635C-A0AB-E8C7A7A48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893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83C45A2-1ADD-FC73-AEB2-8CCFA435E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6E84F22-B7E4-9933-1A08-EAF8176CF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DC2D830-7BF0-D1EA-E3F5-7EFB3EB2B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36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F2EF23-AC3D-67DD-889C-479745E7B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4CD26B-35DF-BCD6-B6D7-7C358F079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8CD5E6A-5D3E-A9CB-3055-828E3B6624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16BDF3-1857-2F3E-D3D7-ACA5B778E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B7E342-7728-7FCD-8C05-D702B5D15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8CDC9D9-1840-6CCF-574E-D5C6052DD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480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474129-221A-8B48-0625-84370B806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7D4A751-2E27-4076-5BA3-D3F5C8C12B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C7ECE11-6BEC-2D06-D56C-C9CBB2075E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6A18175-3906-F1C5-FD5E-08CB9AF72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808029B-501C-FC0D-AAC7-17880F28A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0FED4DB-933D-527B-6A15-1DDE904A7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994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BC779E-724F-2190-830C-98DF2E445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DA0F820-F020-31D0-911F-4E02FDECE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F571F7-D12E-D343-7A2D-3AF4D49C1A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918FCB-37D9-4620-BAE0-B2D2C8D784D3}" type="datetimeFigureOut">
              <a:rPr lang="ru-RU" smtClean="0"/>
              <a:t>21.10.2025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D69A72-EB40-ABFC-550E-C808805429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4DD8A1-A5BF-C386-D7D4-55D1E85698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E015C1-9F30-4C0F-B343-2F6E4E0382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420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0.pn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jpg"/><Relationship Id="rId9" Type="http://schemas.openxmlformats.org/officeDocument/2006/relationships/image" Target="../media/image8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29CEF8-1CC6-A7F7-C25B-9118880D6788}"/>
              </a:ext>
            </a:extLst>
          </p:cNvPr>
          <p:cNvSpPr txBox="1"/>
          <p:nvPr/>
        </p:nvSpPr>
        <p:spPr>
          <a:xfrm>
            <a:off x="2278380" y="2487168"/>
            <a:ext cx="7635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Garamond" panose="02020404030301010803" pitchFamily="18" charset="0"/>
              </a:rPr>
              <a:t>Этап 1. </a:t>
            </a:r>
            <a:r>
              <a:rPr lang="ru-RU" sz="3600" kern="100" dirty="0">
                <a:latin typeface="Garamond" panose="02020404030301010803" pitchFamily="18" charset="0"/>
              </a:rPr>
              <a:t>М</a:t>
            </a:r>
            <a:r>
              <a:rPr lang="ru-RU" sz="3600" kern="100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отивации (самоопределения) к учебной деятельности.</a:t>
            </a:r>
            <a:endParaRPr lang="ru-RU" sz="36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70478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1ED56F1-564F-B480-3430-6FAA9909DF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878580" y="2644170"/>
            <a:ext cx="4434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2(x + 3) = 12 равнозначно уравнению 2x + 6 = 12.</a:t>
            </a:r>
            <a:endParaRPr lang="ru-RU" sz="3200" dirty="0">
              <a:latin typeface="Garamond" panose="02020404030301010803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8B8232-A8DA-1387-C574-6F0ADC0A4434}"/>
              </a:ext>
            </a:extLst>
          </p:cNvPr>
          <p:cNvSpPr txBox="1"/>
          <p:nvPr/>
        </p:nvSpPr>
        <p:spPr>
          <a:xfrm>
            <a:off x="3529584" y="850392"/>
            <a:ext cx="5163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7067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C65DAFF-FC6B-74D6-8C46-C85572D42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878580" y="2644170"/>
            <a:ext cx="4434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2(x + 3) = 12 равнозначно уравнению 2x + 6 = 12.</a:t>
            </a:r>
            <a:endParaRPr lang="ru-RU" sz="3200" dirty="0">
              <a:latin typeface="Garamond" panose="02020404030301010803" pitchFamily="18" charset="0"/>
            </a:endParaRPr>
          </a:p>
        </p:txBody>
      </p:sp>
      <p:pic>
        <p:nvPicPr>
          <p:cNvPr id="3" name="Рисунок 2">
            <a:hlinkClick r:id="" action="ppaction://noaction"/>
            <a:extLst>
              <a:ext uri="{FF2B5EF4-FFF2-40B4-BE49-F238E27FC236}">
                <a16:creationId xmlns:a16="http://schemas.microsoft.com/office/drawing/2014/main" id="{28FC8AAC-43CD-BE82-DDB8-EFA69AD599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/>
          <a:stretch/>
        </p:blipFill>
        <p:spPr>
          <a:xfrm>
            <a:off x="10273209" y="5544000"/>
            <a:ext cx="1455582" cy="11571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7B4C086-CA32-B621-BC8F-3633BA87CC79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8189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51C2AEE-D1F5-3644-B6C8-BEF1057C7B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4235196" y="2644170"/>
            <a:ext cx="3721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0x = 5 имеет единственное решение</a:t>
            </a:r>
            <a:endParaRPr lang="ru-RU" sz="3200" dirty="0"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677DD-532C-F6CC-F199-B51F10C92762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6452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91BBB0B-FDDE-4395-1489-4073253B9D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4235196" y="2644170"/>
            <a:ext cx="3721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0x = 5 имеет единственное решение</a:t>
            </a:r>
            <a:endParaRPr lang="ru-RU" sz="3200" dirty="0">
              <a:latin typeface="Garamond" panose="02020404030301010803" pitchFamily="18" charset="0"/>
            </a:endParaRPr>
          </a:p>
        </p:txBody>
      </p:sp>
      <p:pic>
        <p:nvPicPr>
          <p:cNvPr id="3" name="Рисунок 2" descr="Изображение выглядит как символ, апельсин, Графика, Красочнос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9EC518B-1233-A615-D125-3E536AB208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11" y="5036051"/>
            <a:ext cx="1580313" cy="15803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276D8B-4097-1137-A02C-C577ACE61E2E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6854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DA7ADD8-21E4-E63E-1ECF-C9D0F9474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486912" y="2644170"/>
            <a:ext cx="5218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0x = 0 выполняется для любого значения x</a:t>
            </a:r>
            <a:endParaRPr lang="ru-RU" sz="3200" dirty="0"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AD7FB0-F012-FAFB-7A89-855122DEE02B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6950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0F36C87-F0C5-BF94-BF10-F57F0446A3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486912" y="2644170"/>
            <a:ext cx="5218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0x = 0 выполняется для любого значения x</a:t>
            </a:r>
            <a:endParaRPr lang="ru-RU" sz="3200" dirty="0">
              <a:latin typeface="Garamond" panose="02020404030301010803" pitchFamily="18" charset="0"/>
            </a:endParaRPr>
          </a:p>
        </p:txBody>
      </p:sp>
      <p:pic>
        <p:nvPicPr>
          <p:cNvPr id="3" name="Рисунок 2">
            <a:hlinkClick r:id="" action="ppaction://noaction"/>
            <a:extLst>
              <a:ext uri="{FF2B5EF4-FFF2-40B4-BE49-F238E27FC236}">
                <a16:creationId xmlns:a16="http://schemas.microsoft.com/office/drawing/2014/main" id="{19FB2C63-699C-D21D-5A77-D2B120E498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/>
          <a:stretch/>
        </p:blipFill>
        <p:spPr>
          <a:xfrm>
            <a:off x="10273209" y="5544000"/>
            <a:ext cx="1455582" cy="11571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E67ED56-F04D-4E06-84FC-A059D4BF323C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6209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D563D15-F516-EE1A-4C95-52DC94521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694938" y="2890391"/>
            <a:ext cx="49545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Для уравнения |x| = -4 существует одно решение.</a:t>
            </a:r>
            <a:endParaRPr lang="ru-RU" sz="3200" dirty="0"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ED1C7E-E163-9E80-8F6D-96D07036F9AF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47937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08B7EBB-6D68-B074-379F-58BCF3184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694938" y="2890391"/>
            <a:ext cx="49545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Для уравнения |x| = -4 существует одно решение.</a:t>
            </a:r>
            <a:endParaRPr lang="ru-RU" sz="3200" dirty="0">
              <a:latin typeface="Garamond" panose="02020404030301010803" pitchFamily="18" charset="0"/>
            </a:endParaRPr>
          </a:p>
        </p:txBody>
      </p:sp>
      <p:pic>
        <p:nvPicPr>
          <p:cNvPr id="3" name="Рисунок 2" descr="Изображение выглядит как символ, апельсин, Графика, Красочнос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2241C71-016B-1B6F-5333-83B1DB0212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11" y="5036051"/>
            <a:ext cx="1580313" cy="15803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9E6502-831D-9E4D-4469-CF927D57117E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120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416B6B3-5ED0-E3CF-EECA-65FE436CF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F451094-AD58-3675-462D-632969F9169A}"/>
                  </a:ext>
                </a:extLst>
              </p:cNvPr>
              <p:cNvSpPr txBox="1"/>
              <p:nvPr/>
            </p:nvSpPr>
            <p:spPr>
              <a:xfrm>
                <a:off x="3575304" y="2701365"/>
                <a:ext cx="5041392" cy="1455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b="0" i="0" dirty="0">
                    <a:solidFill>
                      <a:srgbClr val="000000"/>
                    </a:solidFill>
                    <a:effectLst/>
                    <a:latin typeface="Garamond" panose="02020404030301010803" pitchFamily="18" charset="0"/>
                  </a:rPr>
                  <a:t>Решение уравнения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−3</m:t>
                        </m:r>
                      </m:num>
                      <m:den>
                        <m:r>
                          <a:rPr lang="en-US" sz="40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3200" b="0" i="0" dirty="0">
                    <a:solidFill>
                      <a:srgbClr val="000000"/>
                    </a:solidFill>
                    <a:effectLst/>
                    <a:latin typeface="Garamond" panose="02020404030301010803" pitchFamily="18" charset="0"/>
                  </a:rPr>
                  <a:t> = 5 равно x = 7.</a:t>
                </a:r>
                <a:endParaRPr lang="ru-RU" sz="32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F451094-AD58-3675-462D-632969F916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5304" y="2701365"/>
                <a:ext cx="5041392" cy="1455270"/>
              </a:xfrm>
              <a:prstGeom prst="rect">
                <a:avLst/>
              </a:prstGeom>
              <a:blipFill>
                <a:blip r:embed="rId3"/>
                <a:stretch>
                  <a:fillRect l="-2539" r="-4474" b="-129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9E90D77D-43ED-8EC7-AE27-334532146578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812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C3990F3-99EF-4749-37FB-2CC0578F3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F451094-AD58-3675-462D-632969F9169A}"/>
                  </a:ext>
                </a:extLst>
              </p:cNvPr>
              <p:cNvSpPr txBox="1"/>
              <p:nvPr/>
            </p:nvSpPr>
            <p:spPr>
              <a:xfrm>
                <a:off x="3575304" y="2701365"/>
                <a:ext cx="5041392" cy="14552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200" b="0" i="0" dirty="0">
                    <a:solidFill>
                      <a:srgbClr val="000000"/>
                    </a:solidFill>
                    <a:effectLst/>
                    <a:latin typeface="Garamond" panose="02020404030301010803" pitchFamily="18" charset="0"/>
                  </a:rPr>
                  <a:t>Решение уравнения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0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40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40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−3</m:t>
                        </m:r>
                      </m:num>
                      <m:den>
                        <m:r>
                          <a:rPr lang="en-US" sz="40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3200" b="0" i="0" dirty="0">
                    <a:solidFill>
                      <a:srgbClr val="000000"/>
                    </a:solidFill>
                    <a:effectLst/>
                    <a:latin typeface="Garamond" panose="02020404030301010803" pitchFamily="18" charset="0"/>
                  </a:rPr>
                  <a:t> = 5 равно x = 7.</a:t>
                </a:r>
                <a:endParaRPr lang="ru-RU" sz="3200" dirty="0">
                  <a:latin typeface="Garamond" panose="02020404030301010803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F451094-AD58-3675-462D-632969F916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5304" y="2701365"/>
                <a:ext cx="5041392" cy="1455270"/>
              </a:xfrm>
              <a:prstGeom prst="rect">
                <a:avLst/>
              </a:prstGeom>
              <a:blipFill>
                <a:blip r:embed="rId3"/>
                <a:stretch>
                  <a:fillRect l="-2539" r="-4474" b="-129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Рисунок 2" descr="Изображение выглядит как символ, апельсин, Графика, Красочнос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2A4CEA9-318A-1C3F-FF23-FEC804ED94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11" y="5036051"/>
            <a:ext cx="1580313" cy="15803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810CD6-9D6A-C96C-8493-390CC88FFA87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0626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DBA6CF2-25E2-89EF-E88B-D9965B666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E488B8-EE0F-53F5-D03B-BF40C751DA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Есть инструменты, которые открывают любые двери. Даже те, о которых вы пока не знаете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37889372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EB0E008-0205-E73B-EC38-92BE294433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521964" y="2890391"/>
            <a:ext cx="51480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5x - 3x = 4 имеет бесконечно много решений</a:t>
            </a:r>
            <a:endParaRPr lang="ru-RU" sz="3200" dirty="0"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B1C1BD-7A61-8BF2-9578-64B57D723A42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82222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54A3753-D614-791A-265D-B31C818F5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521964" y="2890391"/>
            <a:ext cx="51480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5x - 3x = 4 имеет бесконечно много решений</a:t>
            </a:r>
            <a:endParaRPr lang="ru-RU" sz="3200" dirty="0">
              <a:latin typeface="Garamond" panose="02020404030301010803" pitchFamily="18" charset="0"/>
            </a:endParaRPr>
          </a:p>
        </p:txBody>
      </p:sp>
      <p:pic>
        <p:nvPicPr>
          <p:cNvPr id="3" name="Рисунок 2" descr="Изображение выглядит как символ, апельсин, Графика, Красочнос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DB6E83F9-1655-FA2B-E1AA-66C6E4692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11" y="5036051"/>
            <a:ext cx="1580313" cy="15803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13A159-BF7F-1F8F-D079-C4A3E1F25FE2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416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1457671-905F-028C-7DD3-BE0876C0C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801618" y="2828835"/>
            <a:ext cx="45887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|x - 3| = 2 имеет два решения.</a:t>
            </a:r>
            <a:endParaRPr lang="ru-RU" sz="3600" dirty="0"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13D05C-D630-47F8-3F03-B48D9D76CBF3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73608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4B0E9389-7E90-4C71-914D-5EFD07BBF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801618" y="2828835"/>
            <a:ext cx="45887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|x - 3| = 2 имеет два решения.</a:t>
            </a:r>
            <a:endParaRPr lang="ru-RU" sz="3600" dirty="0">
              <a:latin typeface="Garamond" panose="02020404030301010803" pitchFamily="18" charset="0"/>
            </a:endParaRPr>
          </a:p>
        </p:txBody>
      </p:sp>
      <p:pic>
        <p:nvPicPr>
          <p:cNvPr id="3" name="Рисунок 2">
            <a:hlinkClick r:id="" action="ppaction://noaction"/>
            <a:extLst>
              <a:ext uri="{FF2B5EF4-FFF2-40B4-BE49-F238E27FC236}">
                <a16:creationId xmlns:a16="http://schemas.microsoft.com/office/drawing/2014/main" id="{A43FA722-FE0C-36B8-1877-08ED2605D2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/>
          <a:stretch/>
        </p:blipFill>
        <p:spPr>
          <a:xfrm>
            <a:off x="10273209" y="5544000"/>
            <a:ext cx="1455582" cy="11571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C02C27F-C86C-1679-EB2B-A5C21190D263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85227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4DF1E98-16FC-D876-FDA2-67506303D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422142" y="2828835"/>
            <a:ext cx="5500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Линейное уравнение имеет общий вид 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ax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= </a:t>
            </a:r>
            <a:r>
              <a:rPr lang="en-US" sz="3600" dirty="0">
                <a:solidFill>
                  <a:srgbClr val="000000"/>
                </a:solidFill>
                <a:latin typeface="Garamond" panose="02020404030301010803" pitchFamily="18" charset="0"/>
              </a:rPr>
              <a:t>b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.</a:t>
            </a:r>
            <a:endParaRPr lang="ru-RU" sz="3600" dirty="0"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3FF3D6-F266-A5EA-2515-ACB4C8AC721A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0563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FDA2252-CA60-F62E-1F46-7F4A69638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422142" y="2828835"/>
            <a:ext cx="5500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Линейное уравнение имеет общий вид </a:t>
            </a:r>
            <a:r>
              <a:rPr lang="ru-RU" sz="3600" b="0" i="0" dirty="0" err="1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ax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 = </a:t>
            </a:r>
            <a:r>
              <a:rPr lang="en-US" sz="3600" dirty="0">
                <a:solidFill>
                  <a:srgbClr val="000000"/>
                </a:solidFill>
                <a:latin typeface="Garamond" panose="02020404030301010803" pitchFamily="18" charset="0"/>
              </a:rPr>
              <a:t>b</a:t>
            </a:r>
            <a:r>
              <a:rPr lang="ru-RU" sz="36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.</a:t>
            </a:r>
            <a:endParaRPr lang="ru-RU" sz="3600" dirty="0">
              <a:latin typeface="Garamond" panose="02020404030301010803" pitchFamily="18" charset="0"/>
            </a:endParaRPr>
          </a:p>
        </p:txBody>
      </p:sp>
      <p:pic>
        <p:nvPicPr>
          <p:cNvPr id="3" name="Рисунок 2">
            <a:hlinkClick r:id="" action="ppaction://noaction"/>
            <a:extLst>
              <a:ext uri="{FF2B5EF4-FFF2-40B4-BE49-F238E27FC236}">
                <a16:creationId xmlns:a16="http://schemas.microsoft.com/office/drawing/2014/main" id="{6D646872-CD40-08C7-555A-AE34F723D7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/>
          <a:stretch/>
        </p:blipFill>
        <p:spPr>
          <a:xfrm>
            <a:off x="10273209" y="5544000"/>
            <a:ext cx="1455582" cy="115717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8F016F-9E08-CC54-197C-DB5AAE564A05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62593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F7FF905-4F59-8D4B-ED00-CF26ADF97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4235196" y="2644170"/>
            <a:ext cx="3721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x - x = 5 имеет одно решение.</a:t>
            </a:r>
            <a:endParaRPr lang="ru-RU" sz="3200" dirty="0"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75BEEF-E217-4FC0-7772-1FF6221202C8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45625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CD673DB-EC5E-0085-BDE6-853723E772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4235196" y="2644170"/>
            <a:ext cx="3721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x - x = 5 имеет одно решение.</a:t>
            </a:r>
            <a:endParaRPr lang="ru-RU" sz="3200" dirty="0">
              <a:latin typeface="Garamond" panose="02020404030301010803" pitchFamily="18" charset="0"/>
            </a:endParaRPr>
          </a:p>
        </p:txBody>
      </p:sp>
      <p:pic>
        <p:nvPicPr>
          <p:cNvPr id="3" name="Рисунок 2" descr="Изображение выглядит как символ, апельсин, Графика, Красочность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FD51370-810C-696D-2200-594BF01D32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11" y="5036051"/>
            <a:ext cx="1580313" cy="15803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F71E94-B7F3-BADD-17EB-43C4A26F177E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1948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9D72D0-83E8-4F84-AFDA-7E751881F310}"/>
              </a:ext>
            </a:extLst>
          </p:cNvPr>
          <p:cNvSpPr txBox="1"/>
          <p:nvPr/>
        </p:nvSpPr>
        <p:spPr>
          <a:xfrm>
            <a:off x="2570988" y="3105834"/>
            <a:ext cx="7050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Garamond" panose="02020404030301010803" pitchFamily="18" charset="0"/>
              </a:rPr>
              <a:t>Этап 3. </a:t>
            </a:r>
            <a:r>
              <a:rPr lang="ru-RU" sz="3600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Постановка целей и задач</a:t>
            </a:r>
            <a:endParaRPr lang="ru-RU" sz="36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9331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8D9254A-D5F5-E3B0-7F3E-F4E3467D9E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1BCB41-E2A5-3CFF-673F-852D982CA087}"/>
              </a:ext>
            </a:extLst>
          </p:cNvPr>
          <p:cNvSpPr txBox="1"/>
          <p:nvPr/>
        </p:nvSpPr>
        <p:spPr>
          <a:xfrm>
            <a:off x="3264408" y="521208"/>
            <a:ext cx="5663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Распределение по группам</a:t>
            </a:r>
            <a:endParaRPr lang="ru-RU" sz="3200" b="1" i="1" dirty="0">
              <a:latin typeface="Garamond" panose="02020404030301010803" pitchFamily="18" charset="0"/>
            </a:endParaRPr>
          </a:p>
        </p:txBody>
      </p:sp>
      <p:pic>
        <p:nvPicPr>
          <p:cNvPr id="4" name="Рисунок 3" descr="Изображение выглядит как конфета, кондитерские изделия, еда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21F53BE-8F3D-A6C9-9B35-BDCD4F3C12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1" r="13956"/>
          <a:stretch/>
        </p:blipFill>
        <p:spPr>
          <a:xfrm>
            <a:off x="5440680" y="1842516"/>
            <a:ext cx="5076444" cy="4000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79F2B7-A314-24A2-7BA2-3B8758FBC595}"/>
              </a:ext>
            </a:extLst>
          </p:cNvPr>
          <p:cNvSpPr txBox="1"/>
          <p:nvPr/>
        </p:nvSpPr>
        <p:spPr>
          <a:xfrm>
            <a:off x="1162812" y="1596443"/>
            <a:ext cx="372922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Garamond" panose="02020404030301010803" pitchFamily="18" charset="0"/>
              </a:rPr>
              <a:t>Схема работы:</a:t>
            </a:r>
          </a:p>
          <a:p>
            <a:endParaRPr lang="ru-RU" sz="2800" dirty="0">
              <a:latin typeface="Garamond" panose="02020404030301010803" pitchFamily="18" charset="0"/>
            </a:endParaRPr>
          </a:p>
          <a:p>
            <a:endParaRPr lang="ru-RU" sz="2800" dirty="0">
              <a:latin typeface="Garamond" panose="02020404030301010803" pitchFamily="18" charset="0"/>
            </a:endParaRPr>
          </a:p>
          <a:p>
            <a:r>
              <a:rPr lang="ru-RU" sz="2800" dirty="0">
                <a:latin typeface="Garamond" panose="02020404030301010803" pitchFamily="18" charset="0"/>
              </a:rPr>
              <a:t>Вытянуть шар</a:t>
            </a:r>
          </a:p>
          <a:p>
            <a:endParaRPr lang="ru-RU" sz="2800" dirty="0">
              <a:latin typeface="Garamond" panose="02020404030301010803" pitchFamily="18" charset="0"/>
            </a:endParaRPr>
          </a:p>
          <a:p>
            <a:endParaRPr lang="ru-RU" sz="2800" dirty="0">
              <a:latin typeface="Garamond" panose="02020404030301010803" pitchFamily="18" charset="0"/>
            </a:endParaRPr>
          </a:p>
          <a:p>
            <a:r>
              <a:rPr lang="ru-RU" sz="2800" dirty="0">
                <a:latin typeface="Garamond" panose="02020404030301010803" pitchFamily="18" charset="0"/>
              </a:rPr>
              <a:t>Найти свой цвет</a:t>
            </a:r>
          </a:p>
          <a:p>
            <a:br>
              <a:rPr lang="ru-RU" sz="2800" dirty="0">
                <a:latin typeface="Garamond" panose="02020404030301010803" pitchFamily="18" charset="0"/>
              </a:rPr>
            </a:br>
            <a:br>
              <a:rPr lang="ru-RU" sz="2800" dirty="0">
                <a:latin typeface="Garamond" panose="02020404030301010803" pitchFamily="18" charset="0"/>
              </a:rPr>
            </a:br>
            <a:r>
              <a:rPr lang="ru-RU" sz="2800" dirty="0">
                <a:latin typeface="Garamond" panose="02020404030301010803" pitchFamily="18" charset="0"/>
              </a:rPr>
              <a:t>Занять место в группе</a:t>
            </a:r>
          </a:p>
        </p:txBody>
      </p:sp>
      <p:sp>
        <p:nvSpPr>
          <p:cNvPr id="5" name="Стрелка: вниз 4">
            <a:extLst>
              <a:ext uri="{FF2B5EF4-FFF2-40B4-BE49-F238E27FC236}">
                <a16:creationId xmlns:a16="http://schemas.microsoft.com/office/drawing/2014/main" id="{7705B9DD-3C83-1325-8865-F95F055013F0}"/>
              </a:ext>
            </a:extLst>
          </p:cNvPr>
          <p:cNvSpPr/>
          <p:nvPr/>
        </p:nvSpPr>
        <p:spPr>
          <a:xfrm>
            <a:off x="2304288" y="2343063"/>
            <a:ext cx="576072" cy="5212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8B62F00F-5152-BD45-846C-994914C95435}"/>
              </a:ext>
            </a:extLst>
          </p:cNvPr>
          <p:cNvSpPr/>
          <p:nvPr/>
        </p:nvSpPr>
        <p:spPr>
          <a:xfrm>
            <a:off x="2304288" y="4804269"/>
            <a:ext cx="576072" cy="5212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AB4FEFB5-E98C-5E27-910A-49715B7C5DC7}"/>
              </a:ext>
            </a:extLst>
          </p:cNvPr>
          <p:cNvSpPr/>
          <p:nvPr/>
        </p:nvSpPr>
        <p:spPr>
          <a:xfrm>
            <a:off x="2304288" y="3610891"/>
            <a:ext cx="576072" cy="5212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125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E40C7CD-610D-34F9-6509-079E0BDD6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578056-91A0-2516-CEA0-19CE9BAE8333}"/>
              </a:ext>
            </a:extLst>
          </p:cNvPr>
          <p:cNvSpPr txBox="1"/>
          <p:nvPr/>
        </p:nvSpPr>
        <p:spPr>
          <a:xfrm>
            <a:off x="2484120" y="365980"/>
            <a:ext cx="7223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Что объединяет этих специалистов?</a:t>
            </a:r>
            <a:endParaRPr lang="ru-RU" sz="3200" b="1" i="1" dirty="0">
              <a:latin typeface="Garamond" panose="02020404030301010803" pitchFamily="18" charset="0"/>
            </a:endParaRPr>
          </a:p>
        </p:txBody>
      </p:sp>
      <p:pic>
        <p:nvPicPr>
          <p:cNvPr id="6" name="Рисунок 5" descr="Изображение выглядит как одежда, человек, небо, земля">
            <a:extLst>
              <a:ext uri="{FF2B5EF4-FFF2-40B4-BE49-F238E27FC236}">
                <a16:creationId xmlns:a16="http://schemas.microsoft.com/office/drawing/2014/main" id="{80212AA7-A600-4A3F-0D70-C06E6D0E3D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68" y="3758184"/>
            <a:ext cx="4132800" cy="2441448"/>
          </a:xfrm>
          <a:prstGeom prst="rect">
            <a:avLst/>
          </a:prstGeom>
        </p:spPr>
      </p:pic>
      <p:pic>
        <p:nvPicPr>
          <p:cNvPr id="10" name="Рисунок 9" descr="Изображение выглядит как электроника, текст, компьютер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62D7CDA-3545-D627-5A27-86CD94BF67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68" y="1024865"/>
            <a:ext cx="4132800" cy="2441448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рисунок, графический дизайн, иллюстрация, графическая встав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ED7CD68-4726-A927-7DDF-669A048B6A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312" y="3758184"/>
            <a:ext cx="4133088" cy="2441448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ловек, одежда, Натуральные продукты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13B918F-A0E6-AB7B-0A60-0E01697F84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9" r="9271"/>
          <a:stretch/>
        </p:blipFill>
        <p:spPr>
          <a:xfrm>
            <a:off x="7161312" y="987552"/>
            <a:ext cx="4133088" cy="244144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434319C-FE4A-DE04-C3EE-A9F38BA5D9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45" t="7383" r="36132" b="14001"/>
          <a:stretch/>
        </p:blipFill>
        <p:spPr>
          <a:xfrm>
            <a:off x="5313456" y="2298088"/>
            <a:ext cx="1635823" cy="2335413"/>
          </a:xfrm>
          <a:prstGeom prst="rect">
            <a:avLst/>
          </a:prstGeom>
        </p:spPr>
      </p:pic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F9E2C739-D036-6D4F-15E2-7FCF2584A154}"/>
              </a:ext>
            </a:extLst>
          </p:cNvPr>
          <p:cNvSpPr/>
          <p:nvPr/>
        </p:nvSpPr>
        <p:spPr>
          <a:xfrm rot="19118278">
            <a:off x="5024070" y="4347485"/>
            <a:ext cx="578772" cy="502920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CA78C33B-8577-3D23-A440-0FAFDD461AFD}"/>
              </a:ext>
            </a:extLst>
          </p:cNvPr>
          <p:cNvSpPr/>
          <p:nvPr/>
        </p:nvSpPr>
        <p:spPr>
          <a:xfrm rot="2481722" flipV="1">
            <a:off x="5024070" y="1956816"/>
            <a:ext cx="578772" cy="502920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D63142A5-4F43-471F-9620-B5C0DD9DD3E0}"/>
              </a:ext>
            </a:extLst>
          </p:cNvPr>
          <p:cNvSpPr/>
          <p:nvPr/>
        </p:nvSpPr>
        <p:spPr>
          <a:xfrm rot="19118278" flipH="1" flipV="1">
            <a:off x="6557537" y="1956815"/>
            <a:ext cx="578772" cy="502920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CB1B1C44-E92B-281E-3816-43D1FED46AF2}"/>
              </a:ext>
            </a:extLst>
          </p:cNvPr>
          <p:cNvSpPr/>
          <p:nvPr/>
        </p:nvSpPr>
        <p:spPr>
          <a:xfrm rot="2481722" flipH="1">
            <a:off x="6557537" y="4382042"/>
            <a:ext cx="578772" cy="502920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22298A-5DF8-9A6F-EC44-0F252E5122E0}"/>
                  </a:ext>
                </a:extLst>
              </p:cNvPr>
              <p:cNvSpPr txBox="1"/>
              <p:nvPr/>
            </p:nvSpPr>
            <p:spPr>
              <a:xfrm>
                <a:off x="2977945" y="2342017"/>
                <a:ext cx="163775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200" i="1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rPr>
                  <a:t>i</a:t>
                </a:r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3200" i="1" smtClean="0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3200" i="1" smtClean="0">
                                <a:solidFill>
                                  <a:schemeClr val="accent6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3200" i="0" smtClean="0">
                                <a:solidFill>
                                  <a:schemeClr val="accent6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3200" b="0" i="1" smtClean="0">
                                <a:solidFill>
                                  <a:schemeClr val="accent6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sz="3200" b="0" i="1" smtClean="0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func>
                  </m:oMath>
                </a14:m>
                <a:endParaRPr lang="ru-RU" sz="3200" dirty="0">
                  <a:solidFill>
                    <a:schemeClr val="accent6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22298A-5DF8-9A6F-EC44-0F252E5122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7945" y="2342017"/>
                <a:ext cx="1637756" cy="492443"/>
              </a:xfrm>
              <a:prstGeom prst="rect">
                <a:avLst/>
              </a:prstGeom>
              <a:blipFill>
                <a:blip r:embed="rId8"/>
                <a:stretch>
                  <a:fillRect l="-15299" t="-23457" b="-506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A640B50-052E-4CE6-F334-6F79208E008D}"/>
                  </a:ext>
                </a:extLst>
              </p:cNvPr>
              <p:cNvSpPr txBox="1"/>
              <p:nvPr/>
            </p:nvSpPr>
            <p:spPr>
              <a:xfrm>
                <a:off x="1055587" y="5364815"/>
                <a:ext cx="1428533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600" i="1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rPr>
                  <a:t>m</a:t>
                </a:r>
                <a14:m>
                  <m:oMath xmlns:m="http://schemas.openxmlformats.org/officeDocument/2006/math">
                    <m:r>
                      <a:rPr lang="en-US" sz="3600" i="1" smtClean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0" i="1" smtClean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ambria Math" panose="02040503050406030204" pitchFamily="18" charset="0"/>
                      </a:rPr>
                      <m:t>𝑝𝑉</m:t>
                    </m:r>
                  </m:oMath>
                </a14:m>
                <a:endParaRPr lang="ru-RU" sz="3600" dirty="0">
                  <a:solidFill>
                    <a:schemeClr val="accent4">
                      <a:lumMod val="40000"/>
                      <a:lumOff val="6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A640B50-052E-4CE6-F334-6F79208E00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87" y="5364815"/>
                <a:ext cx="1428533" cy="553998"/>
              </a:xfrm>
              <a:prstGeom prst="rect">
                <a:avLst/>
              </a:prstGeom>
              <a:blipFill>
                <a:blip r:embed="rId9"/>
                <a:stretch>
                  <a:fillRect l="-19149" t="-24176" b="-505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D4C9E61-8647-2029-5001-B6E5F292838A}"/>
                  </a:ext>
                </a:extLst>
              </p:cNvPr>
              <p:cNvSpPr txBox="1"/>
              <p:nvPr/>
            </p:nvSpPr>
            <p:spPr>
              <a:xfrm>
                <a:off x="8364295" y="5316570"/>
                <a:ext cx="2178225" cy="8830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sup>
                      </m:sSubSup>
                      <m:r>
                        <a:rPr lang="en-US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!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)!</m:t>
                          </m:r>
                        </m:den>
                      </m:f>
                    </m:oMath>
                  </m:oMathPara>
                </a14:m>
                <a:endParaRPr lang="ru-RU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D4C9E61-8647-2029-5001-B6E5F2928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4295" y="5316570"/>
                <a:ext cx="2178225" cy="88306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C965624-CC82-238C-8102-F9A1A6C17008}"/>
                  </a:ext>
                </a:extLst>
              </p:cNvPr>
              <p:cNvSpPr txBox="1"/>
              <p:nvPr/>
            </p:nvSpPr>
            <p:spPr>
              <a:xfrm>
                <a:off x="7595885" y="2409234"/>
                <a:ext cx="2934008" cy="10197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28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∗(1+</m:t>
                          </m:r>
                          <m:f>
                            <m:fPr>
                              <m:ctrlPr>
                                <a:rPr lang="en-US" sz="2800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num>
                            <m:den>
                              <m:r>
                                <a:rPr lang="en-US" sz="2800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100</m:t>
                              </m:r>
                            </m:den>
                          </m:f>
                          <m:r>
                            <a:rPr lang="en-US" sz="28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ru-RU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C965624-CC82-238C-8102-F9A1A6C170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885" y="2409234"/>
                <a:ext cx="2934008" cy="101976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462906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A093A6-EF0A-E93F-9A5A-A578AC28EFD6}"/>
              </a:ext>
            </a:extLst>
          </p:cNvPr>
          <p:cNvSpPr txBox="1"/>
          <p:nvPr/>
        </p:nvSpPr>
        <p:spPr>
          <a:xfrm>
            <a:off x="2886456" y="2828835"/>
            <a:ext cx="6419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Garamond" panose="02020404030301010803" pitchFamily="18" charset="0"/>
              </a:rPr>
              <a:t>Этап 4. </a:t>
            </a:r>
            <a:r>
              <a:rPr lang="ru-RU" sz="36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Первичное закрепление в знакомой ситуации </a:t>
            </a:r>
            <a:endParaRPr lang="ru-RU" sz="36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3712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01EBF88-8949-EF35-0588-735F10C239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02DA07-845A-CE4C-7DA0-35B6F9B47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Разминаемся перед </a:t>
            </a:r>
            <a:r>
              <a:rPr lang="ru-RU" sz="3600" b="1" i="1" spc="-5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работой</a:t>
            </a:r>
            <a:r>
              <a:rPr lang="ru-RU" sz="36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7200" b="1" i="1" dirty="0">
              <a:latin typeface="Garamond" panose="02020404030301010803" pitchFamily="18" charset="0"/>
            </a:endParaRPr>
          </a:p>
        </p:txBody>
      </p:sp>
      <p:pic>
        <p:nvPicPr>
          <p:cNvPr id="7" name="Объект 6" descr="Изображение выглядит как мультфильм, иллюстрация, Мультфильм, текст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D8488F7-B46C-554A-AB66-8D61FB1874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5"/>
          <a:stretch/>
        </p:blipFill>
        <p:spPr>
          <a:xfrm>
            <a:off x="1530900" y="1956815"/>
            <a:ext cx="5801784" cy="3598355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167F26-C221-CB03-2C33-480FA39FC190}"/>
              </a:ext>
            </a:extLst>
          </p:cNvPr>
          <p:cNvSpPr txBox="1"/>
          <p:nvPr/>
        </p:nvSpPr>
        <p:spPr>
          <a:xfrm>
            <a:off x="7430007" y="1446848"/>
            <a:ext cx="400507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Garamond" panose="02020404030301010803" pitchFamily="18" charset="0"/>
              </a:rPr>
              <a:t>Правила:</a:t>
            </a:r>
          </a:p>
          <a:p>
            <a:endParaRPr lang="ru-RU" sz="2800" dirty="0">
              <a:latin typeface="Garamond" panose="02020404030301010803" pitchFamily="18" charset="0"/>
            </a:endParaRPr>
          </a:p>
          <a:p>
            <a:endParaRPr lang="ru-RU" sz="2800" dirty="0">
              <a:latin typeface="Garamond" panose="02020404030301010803" pitchFamily="18" charset="0"/>
            </a:endParaRPr>
          </a:p>
          <a:p>
            <a:r>
              <a:rPr lang="ru-RU" sz="2800" dirty="0">
                <a:latin typeface="Garamond" panose="02020404030301010803" pitchFamily="18" charset="0"/>
              </a:rPr>
              <a:t>Работаем самостоятельно</a:t>
            </a:r>
          </a:p>
          <a:p>
            <a:endParaRPr lang="ru-RU" sz="2800" dirty="0">
              <a:latin typeface="Garamond" panose="02020404030301010803" pitchFamily="18" charset="0"/>
            </a:endParaRPr>
          </a:p>
          <a:p>
            <a:endParaRPr lang="ru-RU" sz="2800" dirty="0">
              <a:latin typeface="Garamond" panose="02020404030301010803" pitchFamily="18" charset="0"/>
            </a:endParaRPr>
          </a:p>
          <a:p>
            <a:r>
              <a:rPr lang="ru-RU" sz="2800" dirty="0">
                <a:latin typeface="Garamond" panose="02020404030301010803" pitchFamily="18" charset="0"/>
              </a:rPr>
              <a:t>Сверяемся с ответами</a:t>
            </a:r>
          </a:p>
          <a:p>
            <a:br>
              <a:rPr lang="ru-RU" sz="2800" dirty="0">
                <a:latin typeface="Garamond" panose="02020404030301010803" pitchFamily="18" charset="0"/>
              </a:rPr>
            </a:br>
            <a:br>
              <a:rPr lang="ru-RU" sz="2800" dirty="0">
                <a:latin typeface="Garamond" panose="02020404030301010803" pitchFamily="18" charset="0"/>
              </a:rPr>
            </a:br>
            <a:r>
              <a:rPr lang="ru-RU" sz="2800" dirty="0">
                <a:latin typeface="Garamond" panose="02020404030301010803" pitchFamily="18" charset="0"/>
              </a:rPr>
              <a:t>Анализируем ошибки</a:t>
            </a:r>
          </a:p>
        </p:txBody>
      </p:sp>
      <p:sp>
        <p:nvSpPr>
          <p:cNvPr id="5" name="Стрелка: вниз 4">
            <a:extLst>
              <a:ext uri="{FF2B5EF4-FFF2-40B4-BE49-F238E27FC236}">
                <a16:creationId xmlns:a16="http://schemas.microsoft.com/office/drawing/2014/main" id="{0F317245-CCB2-34FC-4CCF-F68CACE772B7}"/>
              </a:ext>
            </a:extLst>
          </p:cNvPr>
          <p:cNvSpPr/>
          <p:nvPr/>
        </p:nvSpPr>
        <p:spPr>
          <a:xfrm>
            <a:off x="8847328" y="2193468"/>
            <a:ext cx="576072" cy="5212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5DCBD199-9BAD-012B-B398-21A7AD2C0C8C}"/>
              </a:ext>
            </a:extLst>
          </p:cNvPr>
          <p:cNvSpPr/>
          <p:nvPr/>
        </p:nvSpPr>
        <p:spPr>
          <a:xfrm>
            <a:off x="8847328" y="4654674"/>
            <a:ext cx="576072" cy="5212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361C11A1-F19C-4E9B-3B45-21231AB380B0}"/>
              </a:ext>
            </a:extLst>
          </p:cNvPr>
          <p:cNvSpPr/>
          <p:nvPr/>
        </p:nvSpPr>
        <p:spPr>
          <a:xfrm>
            <a:off x="8847328" y="3461296"/>
            <a:ext cx="576072" cy="5212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0057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CCDB40C-1F3A-105F-C1F5-5D65E3516A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9EEEE1-06FD-A318-601A-19C71AB98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ru-RU" sz="40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Проверяем решения</a:t>
            </a:r>
            <a:endParaRPr lang="ru-RU" b="1" i="1" dirty="0">
              <a:latin typeface="Garamond" panose="02020404030301010803" pitchFamily="18" charset="0"/>
            </a:endParaRPr>
          </a:p>
        </p:txBody>
      </p:sp>
      <p:pic>
        <p:nvPicPr>
          <p:cNvPr id="5" name="Объект 4" descr="Изображение выглядит как зарисовка, рисунок, иллюстрация, Штриховая графи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6D4E567-558F-0F21-A54B-D01135EFB5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345" y="1690688"/>
            <a:ext cx="4684455" cy="3835717"/>
          </a:xfrm>
        </p:spPr>
      </p:pic>
      <p:pic>
        <p:nvPicPr>
          <p:cNvPr id="7" name="Рисунок 6" descr="Изображение выглядит как Человеческое лицо, графическая вставка, иллюстрация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A329EAC-5BFD-DEF7-359A-32438ADCA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82" y="1690688"/>
            <a:ext cx="6286031" cy="383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523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88442B5-C130-CACB-D184-0DB31FAD5C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0BC08B4-50EB-E500-98C7-9209DBFF5FBA}"/>
              </a:ext>
            </a:extLst>
          </p:cNvPr>
          <p:cNvSpPr txBox="1"/>
          <p:nvPr/>
        </p:nvSpPr>
        <p:spPr>
          <a:xfrm>
            <a:off x="2051304" y="722376"/>
            <a:ext cx="26944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spc="-5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Строитель: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3(2x - 4) + 5 = 2(x + 7) - 1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6x - 12 + 5 = 2x + 14 - 1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6x - 7 = 2x + 13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6x - 2x = 13 + 7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4x = 20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 = 5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6D46F8-B4C7-F401-2CA1-F53C31278E8D}"/>
              </a:ext>
            </a:extLst>
          </p:cNvPr>
          <p:cNvSpPr txBox="1"/>
          <p:nvPr/>
        </p:nvSpPr>
        <p:spPr>
          <a:xfrm>
            <a:off x="6295645" y="722376"/>
            <a:ext cx="28986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spc="-5" dirty="0">
                <a:solidFill>
                  <a:srgbClr val="FF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Маркетолог: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4(x - 3) - 2(3x + 1) = 5 - 3x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4x - 12 - 6x - 2 = 5 - 3x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-2x - 14 = 5 - 3x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-2x + 3x = 5 + 14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 = 19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29C73A-18E9-B6D2-3962-641CA2432434}"/>
              </a:ext>
            </a:extLst>
          </p:cNvPr>
          <p:cNvSpPr txBox="1"/>
          <p:nvPr/>
        </p:nvSpPr>
        <p:spPr>
          <a:xfrm>
            <a:off x="6295646" y="3355847"/>
            <a:ext cx="289864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spc="-5" dirty="0"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Программист: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2(3x + 5) - 4 = 3(2x - 1) + 7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6x + 10 - 4 = 6x - 3 + 7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6x + 6 = 6x + 4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6x - 6x = 4 - 6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 = -2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нет решений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F5BCA0-3666-7379-22DF-454ECF19C87E}"/>
              </a:ext>
            </a:extLst>
          </p:cNvPr>
          <p:cNvSpPr txBox="1"/>
          <p:nvPr/>
        </p:nvSpPr>
        <p:spPr>
          <a:xfrm>
            <a:off x="2051304" y="3355847"/>
            <a:ext cx="31272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spc="-5" dirty="0">
                <a:solidFill>
                  <a:srgbClr val="FFC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Фермер: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5(2x - 1) - 3(4 - x) = 2x + 11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10x - 5 - 12 + 3x = 2x + 11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13x - 17 = 2x + 11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13x - 2x = 11 + 17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11x = 28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 = 28/11</a:t>
            </a:r>
            <a:br>
              <a:rPr lang="ru-RU" sz="1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4301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4E5FE5-FAA1-B871-4415-F624C241007D}"/>
              </a:ext>
            </a:extLst>
          </p:cNvPr>
          <p:cNvSpPr txBox="1"/>
          <p:nvPr/>
        </p:nvSpPr>
        <p:spPr>
          <a:xfrm>
            <a:off x="2831592" y="2828835"/>
            <a:ext cx="6528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Garamond" panose="02020404030301010803" pitchFamily="18" charset="0"/>
              </a:rPr>
              <a:t>Этап 5. </a:t>
            </a:r>
            <a:r>
              <a:rPr lang="ru-RU" sz="3600" kern="100" dirty="0">
                <a:latin typeface="Garamond" panose="02020404030301010803" pitchFamily="18" charset="0"/>
                <a:cs typeface="Times New Roman" panose="02020603050405020304" pitchFamily="18" charset="0"/>
              </a:rPr>
              <a:t>П</a:t>
            </a:r>
            <a:r>
              <a:rPr lang="ru-RU" sz="3600" kern="100" dirty="0">
                <a:effectLst/>
                <a:latin typeface="Garamond" panose="02020404030301010803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ервичного закрепления в измененной ситуации </a:t>
            </a:r>
            <a:endParaRPr lang="ru-RU" sz="36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7425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98C133E-9ECC-8651-C700-60C52C4ED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A00F886-141E-8699-A69B-E79F4D5CDEBF}"/>
              </a:ext>
            </a:extLst>
          </p:cNvPr>
          <p:cNvSpPr txBox="1"/>
          <p:nvPr/>
        </p:nvSpPr>
        <p:spPr>
          <a:xfrm>
            <a:off x="3392421" y="572006"/>
            <a:ext cx="54071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Профессиональные кейсы: сложные расчеты</a:t>
            </a:r>
            <a:endParaRPr lang="ru-RU" sz="3200" b="1" i="1" dirty="0">
              <a:latin typeface="Garamond" panose="020204040303010108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C6AF58-4908-3AEB-AE06-BE9F8C5E9CBB}"/>
              </a:ext>
            </a:extLst>
          </p:cNvPr>
          <p:cNvSpPr txBox="1"/>
          <p:nvPr/>
        </p:nvSpPr>
        <p:spPr>
          <a:xfrm>
            <a:off x="3016755" y="1781306"/>
            <a:ext cx="6158484" cy="38472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Инструкция:</a:t>
            </a:r>
          </a:p>
          <a:p>
            <a:pPr algn="ctr"/>
            <a:endParaRPr lang="ru-RU" sz="2000" spc="-5" dirty="0">
              <a:solidFill>
                <a:srgbClr val="00000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0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Получите усложненный кейс вашей профессии</a:t>
            </a:r>
          </a:p>
          <a:p>
            <a:pPr algn="ctr"/>
            <a:endParaRPr lang="ru-RU" sz="2000" spc="-5" dirty="0">
              <a:solidFill>
                <a:srgbClr val="00000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br>
              <a:rPr lang="ru-RU" sz="20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Вычислите проценты, найдите сумму</a:t>
            </a:r>
            <a:br>
              <a:rPr lang="ru-RU" sz="20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spc="-5" dirty="0">
              <a:solidFill>
                <a:srgbClr val="000000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000" spc="-5" dirty="0">
              <a:solidFill>
                <a:srgbClr val="00000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0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Оформите решение на листе А3</a:t>
            </a:r>
            <a:br>
              <a:rPr lang="ru-RU" sz="20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spc="-5" dirty="0">
              <a:solidFill>
                <a:srgbClr val="000000"/>
              </a:solidFill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2000" spc="-5" dirty="0">
              <a:solidFill>
                <a:srgbClr val="00000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0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Подготовьте 2-минутную презентацию</a:t>
            </a:r>
            <a:endParaRPr lang="ru-RU" sz="2000" dirty="0">
              <a:latin typeface="Garamond" panose="02020404030301010803" pitchFamily="18" charset="0"/>
            </a:endParaRPr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18D28FBD-9F64-68FB-3668-297A11BD4F15}"/>
              </a:ext>
            </a:extLst>
          </p:cNvPr>
          <p:cNvSpPr/>
          <p:nvPr/>
        </p:nvSpPr>
        <p:spPr>
          <a:xfrm>
            <a:off x="5879592" y="2979104"/>
            <a:ext cx="347472" cy="310896"/>
          </a:xfrm>
          <a:prstGeom prst="down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5677B511-5EEA-531A-47BA-2BD9D7FAA9E0}"/>
              </a:ext>
            </a:extLst>
          </p:cNvPr>
          <p:cNvSpPr/>
          <p:nvPr/>
        </p:nvSpPr>
        <p:spPr>
          <a:xfrm>
            <a:off x="5879592" y="3881378"/>
            <a:ext cx="347472" cy="310896"/>
          </a:xfrm>
          <a:prstGeom prst="down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9B647E33-6477-1AE3-B35C-91D5EE4246B6}"/>
              </a:ext>
            </a:extLst>
          </p:cNvPr>
          <p:cNvSpPr/>
          <p:nvPr/>
        </p:nvSpPr>
        <p:spPr>
          <a:xfrm>
            <a:off x="5879592" y="4783652"/>
            <a:ext cx="347472" cy="310896"/>
          </a:xfrm>
          <a:prstGeom prst="down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8827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E13712A-F502-0FA4-0555-494A18153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Рисунок 1" descr="Изображение выглядит как одежда, человек, небо, земля">
            <a:extLst>
              <a:ext uri="{FF2B5EF4-FFF2-40B4-BE49-F238E27FC236}">
                <a16:creationId xmlns:a16="http://schemas.microsoft.com/office/drawing/2014/main" id="{7857753D-A1A2-D719-590A-D1198D893E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" y="1920240"/>
            <a:ext cx="5945950" cy="35935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2F3739-3097-8A49-7397-EAD7DAE21461}"/>
              </a:ext>
            </a:extLst>
          </p:cNvPr>
          <p:cNvSpPr txBox="1"/>
          <p:nvPr/>
        </p:nvSpPr>
        <p:spPr>
          <a:xfrm>
            <a:off x="7287768" y="1397675"/>
            <a:ext cx="3511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effectLst/>
                <a:latin typeface="Garamond" panose="02020404030301010803" pitchFamily="18" charset="0"/>
              </a:rPr>
              <a:t>Расчёт количества цемента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На строительство объекта завезли цемент и песок.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Всего материалов 57,6 тонн.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Известно, что песка было на 40% больше, чем цемента.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Сколько тонн цемента завезли?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4E825-4CD2-75E9-B7AE-41D32554FA90}"/>
              </a:ext>
            </a:extLst>
          </p:cNvPr>
          <p:cNvSpPr txBox="1"/>
          <p:nvPr/>
        </p:nvSpPr>
        <p:spPr>
          <a:xfrm>
            <a:off x="7287768" y="3717036"/>
            <a:ext cx="32918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effectLst/>
                <a:latin typeface="Garamond" panose="02020404030301010803" pitchFamily="18" charset="0"/>
              </a:rPr>
              <a:t>Пусть x - количество цемента (т)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Тогда песка: x + 0,4x = 1,4x (т)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Уравнение: x + 1,4x = 57,6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2,4x = 57,6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x = 57,6 : 2,4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x = 24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Ответ: 24 тонны цемента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6977C9-0A32-E169-E01C-1A7758A226BF}"/>
              </a:ext>
            </a:extLst>
          </p:cNvPr>
          <p:cNvSpPr txBox="1"/>
          <p:nvPr/>
        </p:nvSpPr>
        <p:spPr>
          <a:xfrm>
            <a:off x="2186937" y="586419"/>
            <a:ext cx="7818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Профессиональные кейсы: сложные расчеты</a:t>
            </a:r>
            <a:endParaRPr lang="ru-RU" sz="2800" b="1" i="1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5490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E6992BA-C6AF-3D27-9C7A-0B5E6FC21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Рисунок 1" descr="Изображение выглядит как рисунок, графический дизайн, иллюстрация, графическая встав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6FA7670-66DE-0C22-5160-649F4FE9C7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80" y="1819656"/>
            <a:ext cx="6038773" cy="36301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03885C-52BA-60E8-0C2F-4F1AEFE2CEF5}"/>
              </a:ext>
            </a:extLst>
          </p:cNvPr>
          <p:cNvSpPr txBox="1"/>
          <p:nvPr/>
        </p:nvSpPr>
        <p:spPr>
          <a:xfrm>
            <a:off x="7485888" y="1444288"/>
            <a:ext cx="3867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effectLst/>
                <a:latin typeface="Garamond" panose="02020404030301010803" pitchFamily="18" charset="0"/>
              </a:rPr>
              <a:t>Расчёт бюджета интернет-рекламы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Общий бюджет на рекламу составил 78 750 рублей.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На телерекламу потратили на 25% больше,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чем на интернет-рекламу.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Сколько рублей потратили на интернет-рекламу?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A048B5-08BE-917A-AFD3-D62376936139}"/>
              </a:ext>
            </a:extLst>
          </p:cNvPr>
          <p:cNvSpPr txBox="1"/>
          <p:nvPr/>
        </p:nvSpPr>
        <p:spPr>
          <a:xfrm>
            <a:off x="7485888" y="3752612"/>
            <a:ext cx="41178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effectLst/>
                <a:latin typeface="Garamond" panose="02020404030301010803" pitchFamily="18" charset="0"/>
              </a:rPr>
              <a:t>Пусть x - бюджет интернет-рекламы (</a:t>
            </a:r>
            <a:r>
              <a:rPr lang="ru-RU" b="0" i="0" dirty="0" err="1">
                <a:effectLst/>
                <a:latin typeface="Garamond" panose="02020404030301010803" pitchFamily="18" charset="0"/>
              </a:rPr>
              <a:t>руб</a:t>
            </a:r>
            <a:r>
              <a:rPr lang="ru-RU" b="0" i="0" dirty="0">
                <a:effectLst/>
                <a:latin typeface="Garamond" panose="02020404030301010803" pitchFamily="18" charset="0"/>
              </a:rPr>
              <a:t>)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Тогда телереклама: x + 0,25x = 1,25x (</a:t>
            </a:r>
            <a:r>
              <a:rPr lang="ru-RU" b="0" i="0" dirty="0" err="1">
                <a:effectLst/>
                <a:latin typeface="Garamond" panose="02020404030301010803" pitchFamily="18" charset="0"/>
              </a:rPr>
              <a:t>руб</a:t>
            </a:r>
            <a:r>
              <a:rPr lang="ru-RU" b="0" i="0" dirty="0">
                <a:effectLst/>
                <a:latin typeface="Garamond" panose="02020404030301010803" pitchFamily="18" charset="0"/>
              </a:rPr>
              <a:t>)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Уравнение: x + 1,25x = 78 750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2,25x = 78 750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x = 78 750 : 2,25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x = 35 000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Ответ: 35 000 рублей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CE2754-0D39-2503-BD25-2A192D2F9994}"/>
              </a:ext>
            </a:extLst>
          </p:cNvPr>
          <p:cNvSpPr txBox="1"/>
          <p:nvPr/>
        </p:nvSpPr>
        <p:spPr>
          <a:xfrm>
            <a:off x="2186937" y="586419"/>
            <a:ext cx="7818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Профессиональные кейсы: сложные расчеты</a:t>
            </a:r>
            <a:endParaRPr lang="ru-RU" sz="2800" b="1" i="1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650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6E1A145-4B61-0B6C-8636-80A9E26D2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Рисунок 1" descr="Изображение выглядит как электроника, текст, компьютер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52E3009-D2FE-1810-BCE7-29BAE0BB5F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520" y="1984984"/>
            <a:ext cx="5642516" cy="34739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B3B256-826B-D24C-B9DC-AAA8D195E463}"/>
              </a:ext>
            </a:extLst>
          </p:cNvPr>
          <p:cNvSpPr txBox="1"/>
          <p:nvPr/>
        </p:nvSpPr>
        <p:spPr>
          <a:xfrm>
            <a:off x="6867144" y="1253389"/>
            <a:ext cx="44135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effectLst/>
                <a:latin typeface="Garamond" panose="02020404030301010803" pitchFamily="18" charset="0"/>
              </a:rPr>
              <a:t>Расчёт времени основной программы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Общее время работы программы и оптимизации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составило 20,4 минуты.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Оптимизация занимает на 30% меньше времени,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чем основная программа.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Сколько минут занимает основная программа?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943CE9-049F-352E-8D70-2EFF0E930431}"/>
              </a:ext>
            </a:extLst>
          </p:cNvPr>
          <p:cNvSpPr txBox="1"/>
          <p:nvPr/>
        </p:nvSpPr>
        <p:spPr>
          <a:xfrm>
            <a:off x="6867144" y="3959352"/>
            <a:ext cx="44531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effectLst/>
                <a:latin typeface="Garamond" panose="02020404030301010803" pitchFamily="18" charset="0"/>
              </a:rPr>
              <a:t>Пусть x - время основной программы (мин)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Тогда оптимизация: x - 0,3x = 0,7x (мин)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Уравнение: x + 0,7x = 20,4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1,7x = 20,4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x = 20,4 : 1,7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x = 12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Ответ: 12 минут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01FD2A-287B-0C66-3C0C-D0291CC6050C}"/>
              </a:ext>
            </a:extLst>
          </p:cNvPr>
          <p:cNvSpPr txBox="1"/>
          <p:nvPr/>
        </p:nvSpPr>
        <p:spPr>
          <a:xfrm>
            <a:off x="2186937" y="586419"/>
            <a:ext cx="7818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Профессиональные кейсы: сложные расчеты</a:t>
            </a:r>
            <a:endParaRPr lang="ru-RU" sz="2800" b="1" i="1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5430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2C5758D-7976-1F83-0148-FE4C458CE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 descr="Изображение выглядит как человек, одежда, Натуральные продукты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AF28889-269A-A4E1-60B7-3A1B1DADAB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9" r="9271"/>
          <a:stretch/>
        </p:blipFill>
        <p:spPr>
          <a:xfrm>
            <a:off x="985520" y="1897063"/>
            <a:ext cx="5843336" cy="353872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98A98B-F28B-3592-7718-3DB036C29485}"/>
              </a:ext>
            </a:extLst>
          </p:cNvPr>
          <p:cNvSpPr txBox="1"/>
          <p:nvPr/>
        </p:nvSpPr>
        <p:spPr>
          <a:xfrm>
            <a:off x="7123176" y="1358103"/>
            <a:ext cx="41605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effectLst/>
                <a:latin typeface="Garamond" panose="02020404030301010803" pitchFamily="18" charset="0"/>
              </a:rPr>
              <a:t>Расчёт урожая с первого участка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Общий урожай с двух участков составил 387 кг картофеля.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Со второго участка собрали на 15% больше,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чем с первого. 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Сколько кг картофеля собрали с первого участка?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76C1F4-8167-309A-51CD-CAAE70BF2264}"/>
              </a:ext>
            </a:extLst>
          </p:cNvPr>
          <p:cNvSpPr txBox="1"/>
          <p:nvPr/>
        </p:nvSpPr>
        <p:spPr>
          <a:xfrm>
            <a:off x="7150608" y="3959352"/>
            <a:ext cx="44531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0" i="0" dirty="0">
                <a:effectLst/>
                <a:latin typeface="Garamond" panose="02020404030301010803" pitchFamily="18" charset="0"/>
              </a:rPr>
              <a:t>Пусть x - урожай с первого участка (кг)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Тогда второй участок: x + 0,15x = 1,15x (кг)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Уравнение: x + 1,15x = 387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2,15x = 387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x = 387 : 2,15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x = 180</a:t>
            </a:r>
            <a:br>
              <a:rPr lang="ru-RU" dirty="0">
                <a:latin typeface="Garamond" panose="02020404030301010803" pitchFamily="18" charset="0"/>
              </a:rPr>
            </a:br>
            <a:r>
              <a:rPr lang="ru-RU" b="0" i="0" dirty="0">
                <a:effectLst/>
                <a:latin typeface="Garamond" panose="02020404030301010803" pitchFamily="18" charset="0"/>
              </a:rPr>
              <a:t>Ответ: 180 кг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1C5269-DBAA-DC0E-1A5D-798F6205B2F7}"/>
              </a:ext>
            </a:extLst>
          </p:cNvPr>
          <p:cNvSpPr txBox="1"/>
          <p:nvPr/>
        </p:nvSpPr>
        <p:spPr>
          <a:xfrm>
            <a:off x="2186937" y="586419"/>
            <a:ext cx="7818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Профессиональные кейсы: сложные расчеты</a:t>
            </a:r>
            <a:endParaRPr lang="ru-RU" sz="2800" b="1" i="1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0492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726A30D-2D12-1D14-894D-6A1E86DBE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578056-91A0-2516-CEA0-19CE9BAE8333}"/>
              </a:ext>
            </a:extLst>
          </p:cNvPr>
          <p:cNvSpPr txBox="1"/>
          <p:nvPr/>
        </p:nvSpPr>
        <p:spPr>
          <a:xfrm>
            <a:off x="2484120" y="365980"/>
            <a:ext cx="7223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Что объединяет этих специалистов?</a:t>
            </a:r>
            <a:endParaRPr lang="ru-RU" sz="3200" b="1" i="1" dirty="0">
              <a:latin typeface="Garamond" panose="02020404030301010803" pitchFamily="18" charset="0"/>
            </a:endParaRPr>
          </a:p>
        </p:txBody>
      </p:sp>
      <p:pic>
        <p:nvPicPr>
          <p:cNvPr id="6" name="Рисунок 5" descr="Изображение выглядит как одежда, человек, небо, земля">
            <a:extLst>
              <a:ext uri="{FF2B5EF4-FFF2-40B4-BE49-F238E27FC236}">
                <a16:creationId xmlns:a16="http://schemas.microsoft.com/office/drawing/2014/main" id="{80212AA7-A600-4A3F-0D70-C06E6D0E3D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68" y="3758184"/>
            <a:ext cx="4132800" cy="2441448"/>
          </a:xfrm>
          <a:prstGeom prst="rect">
            <a:avLst/>
          </a:prstGeom>
        </p:spPr>
      </p:pic>
      <p:pic>
        <p:nvPicPr>
          <p:cNvPr id="10" name="Рисунок 9" descr="Изображение выглядит как электроника, текст, компьютер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62D7CDA-3545-D627-5A27-86CD94BF67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68" y="1024865"/>
            <a:ext cx="4132800" cy="2441448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рисунок, графический дизайн, иллюстрация, графическая встав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ED7CD68-4726-A927-7DDF-669A048B6A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312" y="3758184"/>
            <a:ext cx="4133088" cy="2441448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ловек, одежда, Натуральные продукты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13B918F-A0E6-AB7B-0A60-0E01697F84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9" r="9271"/>
          <a:stretch/>
        </p:blipFill>
        <p:spPr>
          <a:xfrm>
            <a:off x="7161312" y="987552"/>
            <a:ext cx="4133088" cy="2441448"/>
          </a:xfrm>
          <a:prstGeom prst="rect">
            <a:avLst/>
          </a:prstGeom>
        </p:spPr>
      </p:pic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F9E2C739-D036-6D4F-15E2-7FCF2584A154}"/>
              </a:ext>
            </a:extLst>
          </p:cNvPr>
          <p:cNvSpPr/>
          <p:nvPr/>
        </p:nvSpPr>
        <p:spPr>
          <a:xfrm rot="19118278">
            <a:off x="5024070" y="4347485"/>
            <a:ext cx="578772" cy="502920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CA78C33B-8577-3D23-A440-0FAFDD461AFD}"/>
              </a:ext>
            </a:extLst>
          </p:cNvPr>
          <p:cNvSpPr/>
          <p:nvPr/>
        </p:nvSpPr>
        <p:spPr>
          <a:xfrm rot="2481722" flipV="1">
            <a:off x="5024070" y="1956816"/>
            <a:ext cx="578772" cy="502920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D63142A5-4F43-471F-9620-B5C0DD9DD3E0}"/>
              </a:ext>
            </a:extLst>
          </p:cNvPr>
          <p:cNvSpPr/>
          <p:nvPr/>
        </p:nvSpPr>
        <p:spPr>
          <a:xfrm rot="19118278" flipH="1" flipV="1">
            <a:off x="6557537" y="1956815"/>
            <a:ext cx="578772" cy="502920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CB1B1C44-E92B-281E-3816-43D1FED46AF2}"/>
              </a:ext>
            </a:extLst>
          </p:cNvPr>
          <p:cNvSpPr/>
          <p:nvPr/>
        </p:nvSpPr>
        <p:spPr>
          <a:xfrm rot="2481722" flipH="1">
            <a:off x="6557537" y="4382042"/>
            <a:ext cx="578772" cy="502920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22298A-5DF8-9A6F-EC44-0F252E5122E0}"/>
                  </a:ext>
                </a:extLst>
              </p:cNvPr>
              <p:cNvSpPr txBox="1"/>
              <p:nvPr/>
            </p:nvSpPr>
            <p:spPr>
              <a:xfrm>
                <a:off x="2977945" y="2342017"/>
                <a:ext cx="163775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200" i="1" dirty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rPr>
                  <a:t>i</a:t>
                </a:r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sz="3200" i="1" smtClean="0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en-US" sz="3200" i="1" smtClean="0">
                                <a:solidFill>
                                  <a:schemeClr val="accent6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3200" i="0" smtClean="0">
                                <a:solidFill>
                                  <a:schemeClr val="accent6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e>
                          <m:sub>
                            <m:r>
                              <a:rPr lang="en-US" sz="3200" b="0" i="1" smtClean="0">
                                <a:solidFill>
                                  <a:schemeClr val="accent6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fName>
                      <m:e>
                        <m:r>
                          <a:rPr lang="en-US" sz="3200" b="0" i="1" smtClean="0">
                            <a:solidFill>
                              <a:schemeClr val="accent6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func>
                  </m:oMath>
                </a14:m>
                <a:endParaRPr lang="ru-RU" sz="3200" dirty="0">
                  <a:solidFill>
                    <a:schemeClr val="accent6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322298A-5DF8-9A6F-EC44-0F252E5122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7945" y="2342017"/>
                <a:ext cx="1637756" cy="492443"/>
              </a:xfrm>
              <a:prstGeom prst="rect">
                <a:avLst/>
              </a:prstGeom>
              <a:blipFill>
                <a:blip r:embed="rId7"/>
                <a:stretch>
                  <a:fillRect l="-15299" t="-23457" b="-506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A640B50-052E-4CE6-F334-6F79208E008D}"/>
                  </a:ext>
                </a:extLst>
              </p:cNvPr>
              <p:cNvSpPr txBox="1"/>
              <p:nvPr/>
            </p:nvSpPr>
            <p:spPr>
              <a:xfrm>
                <a:off x="1055587" y="5364815"/>
                <a:ext cx="1428533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600" i="1" dirty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rPr>
                  <a:t>m</a:t>
                </a:r>
                <a14:m>
                  <m:oMath xmlns:m="http://schemas.openxmlformats.org/officeDocument/2006/math">
                    <m:r>
                      <a:rPr lang="en-US" sz="3600" i="1" smtClean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600" b="0" i="1" smtClean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ambria Math" panose="02040503050406030204" pitchFamily="18" charset="0"/>
                      </a:rPr>
                      <m:t>𝑝𝑉</m:t>
                    </m:r>
                  </m:oMath>
                </a14:m>
                <a:endParaRPr lang="ru-RU" sz="3600" dirty="0">
                  <a:solidFill>
                    <a:schemeClr val="accent4">
                      <a:lumMod val="40000"/>
                      <a:lumOff val="6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A640B50-052E-4CE6-F334-6F79208E00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587" y="5364815"/>
                <a:ext cx="1428533" cy="553998"/>
              </a:xfrm>
              <a:prstGeom prst="rect">
                <a:avLst/>
              </a:prstGeom>
              <a:blipFill>
                <a:blip r:embed="rId8"/>
                <a:stretch>
                  <a:fillRect l="-19149" t="-24176" b="-505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D4C9E61-8647-2029-5001-B6E5F292838A}"/>
                  </a:ext>
                </a:extLst>
              </p:cNvPr>
              <p:cNvSpPr txBox="1"/>
              <p:nvPr/>
            </p:nvSpPr>
            <p:spPr>
              <a:xfrm>
                <a:off x="8364295" y="5316570"/>
                <a:ext cx="2178225" cy="8830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  <m:sup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sup>
                      </m:sSubSup>
                      <m:r>
                        <a:rPr lang="en-US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!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)!</m:t>
                          </m:r>
                        </m:den>
                      </m:f>
                    </m:oMath>
                  </m:oMathPara>
                </a14:m>
                <a:endParaRPr lang="ru-RU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D4C9E61-8647-2029-5001-B6E5F2928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4295" y="5316570"/>
                <a:ext cx="2178225" cy="88306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C965624-CC82-238C-8102-F9A1A6C17008}"/>
                  </a:ext>
                </a:extLst>
              </p:cNvPr>
              <p:cNvSpPr txBox="1"/>
              <p:nvPr/>
            </p:nvSpPr>
            <p:spPr>
              <a:xfrm>
                <a:off x="7595885" y="2409234"/>
                <a:ext cx="2934008" cy="10197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i="1" smtClean="0">
                          <a:solidFill>
                            <a:srgbClr val="FFFF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  <m:r>
                            <a:rPr lang="en-US" sz="28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∗(1+</m:t>
                          </m:r>
                          <m:f>
                            <m:fPr>
                              <m:ctrlPr>
                                <a:rPr lang="en-US" sz="2800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num>
                            <m:den>
                              <m:r>
                                <a:rPr lang="en-US" sz="2800" i="1">
                                  <a:solidFill>
                                    <a:srgbClr val="FFFF00"/>
                                  </a:solidFill>
                                  <a:latin typeface="Cambria Math" panose="02040503050406030204" pitchFamily="18" charset="0"/>
                                </a:rPr>
                                <m:t>100</m:t>
                              </m:r>
                            </m:den>
                          </m:f>
                          <m:r>
                            <a:rPr lang="en-US" sz="2800" i="1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rgbClr val="FFFF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ru-RU" sz="2800" dirty="0">
                  <a:solidFill>
                    <a:srgbClr val="FFFF00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C965624-CC82-238C-8102-F9A1A6C170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885" y="2409234"/>
                <a:ext cx="2934008" cy="101976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823B2135-2382-A688-EA47-F97E938631FD}"/>
              </a:ext>
            </a:extLst>
          </p:cNvPr>
          <p:cNvSpPr txBox="1"/>
          <p:nvPr/>
        </p:nvSpPr>
        <p:spPr>
          <a:xfrm>
            <a:off x="4930089" y="3326160"/>
            <a:ext cx="2596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УРАВНЕНИЕ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0343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4873129-402D-7F9A-9F67-7A4FC1240C08}"/>
              </a:ext>
            </a:extLst>
          </p:cNvPr>
          <p:cNvSpPr txBox="1"/>
          <p:nvPr/>
        </p:nvSpPr>
        <p:spPr>
          <a:xfrm>
            <a:off x="2319528" y="2828835"/>
            <a:ext cx="7552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Garamond" panose="02020404030301010803" pitchFamily="18" charset="0"/>
              </a:rPr>
              <a:t>Этап 6. </a:t>
            </a:r>
            <a:r>
              <a:rPr lang="ru-RU" sz="3600" kern="100" dirty="0">
                <a:latin typeface="Garamond" panose="02020404030301010803" pitchFamily="18" charset="0"/>
                <a:cs typeface="Times New Roman" panose="02020603050405020304" pitchFamily="18" charset="0"/>
              </a:rPr>
              <a:t>Т</a:t>
            </a:r>
            <a:r>
              <a:rPr lang="ru-RU" sz="3600" kern="100" dirty="0">
                <a:effectLst/>
                <a:latin typeface="Garamond" panose="02020404030301010803" pitchFamily="18" charset="0"/>
                <a:ea typeface="Aptos" panose="020B0004020202020204" pitchFamily="34" charset="0"/>
                <a:cs typeface="Times New Roman" panose="02020603050405020304" pitchFamily="18" charset="0"/>
              </a:rPr>
              <a:t>ворческого применения и добывания знаний в новой ситуации </a:t>
            </a:r>
            <a:endParaRPr lang="ru-RU" sz="36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6158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6261B21-9297-D66C-22D3-6CFA8141CA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3" y="0"/>
            <a:ext cx="12191999" cy="6858000"/>
          </a:xfrm>
          <a:prstGeom prst="rect">
            <a:avLst/>
          </a:prstGeom>
        </p:spPr>
      </p:pic>
      <p:pic>
        <p:nvPicPr>
          <p:cNvPr id="6" name="Рисунок 5" descr="Изображение выглядит как одежда, человек, небо, земля">
            <a:extLst>
              <a:ext uri="{FF2B5EF4-FFF2-40B4-BE49-F238E27FC236}">
                <a16:creationId xmlns:a16="http://schemas.microsoft.com/office/drawing/2014/main" id="{80212AA7-A600-4A3F-0D70-C06E6D0E3D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199" y="1306760"/>
            <a:ext cx="3906900" cy="2307998"/>
          </a:xfrm>
          <a:prstGeom prst="rect">
            <a:avLst/>
          </a:prstGeom>
        </p:spPr>
      </p:pic>
      <p:pic>
        <p:nvPicPr>
          <p:cNvPr id="10" name="Рисунок 9" descr="Изображение выглядит как электроника, текст, компьютер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62D7CDA-3545-D627-5A27-86CD94BF67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137" y="4179651"/>
            <a:ext cx="3906900" cy="2307998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рисунок, графический дизайн, иллюстрация, графическая встав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ED7CD68-4726-A927-7DDF-669A048B6A6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841" y="1306760"/>
            <a:ext cx="3907188" cy="2308007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человек, одежда, Натуральные продукты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13B918F-A0E6-AB7B-0A60-0E01697F84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9" r="9271"/>
          <a:stretch/>
        </p:blipFill>
        <p:spPr>
          <a:xfrm>
            <a:off x="1217909" y="4179651"/>
            <a:ext cx="3907190" cy="2308008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253A412-3433-5060-EC01-CBEF0625C5EA}"/>
              </a:ext>
            </a:extLst>
          </p:cNvPr>
          <p:cNvSpPr txBox="1">
            <a:spLocks/>
          </p:cNvSpPr>
          <p:nvPr/>
        </p:nvSpPr>
        <p:spPr>
          <a:xfrm>
            <a:off x="710183" y="441239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i="1" spc="-5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Ярмарка профессий</a:t>
            </a:r>
          </a:p>
          <a:p>
            <a:pPr algn="ctr"/>
            <a:r>
              <a:rPr lang="ru-RU" sz="2400" spc="-5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Уравнения в действии!</a:t>
            </a:r>
            <a:endParaRPr lang="ru-RU" sz="2000" dirty="0">
              <a:latin typeface="Garamond" panose="02020404030301010803" pitchFamily="18" charset="0"/>
            </a:endParaRPr>
          </a:p>
        </p:txBody>
      </p:sp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id="{3D420FD9-D8AC-6F9A-8AA9-6D055B10E4D5}"/>
              </a:ext>
            </a:extLst>
          </p:cNvPr>
          <p:cNvSpPr/>
          <p:nvPr/>
        </p:nvSpPr>
        <p:spPr>
          <a:xfrm>
            <a:off x="5550408" y="2480247"/>
            <a:ext cx="1089679" cy="546417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01424E42-3F5B-DA1F-1695-86A0448453F6}"/>
              </a:ext>
            </a:extLst>
          </p:cNvPr>
          <p:cNvSpPr/>
          <p:nvPr/>
        </p:nvSpPr>
        <p:spPr>
          <a:xfrm rot="10800000">
            <a:off x="5575428" y="5060454"/>
            <a:ext cx="1089679" cy="546417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8B04E09D-B477-F7FB-EFD1-45E6421EB5D7}"/>
              </a:ext>
            </a:extLst>
          </p:cNvPr>
          <p:cNvSpPr/>
          <p:nvPr/>
        </p:nvSpPr>
        <p:spPr>
          <a:xfrm rot="5400000">
            <a:off x="8724234" y="3633746"/>
            <a:ext cx="545415" cy="546417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3927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B13F929-C501-BDB3-6234-B71B43227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BB0DC1-FECF-DB97-3831-2CAAA8A90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738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Ярмарка профессий</a:t>
            </a:r>
            <a:endParaRPr lang="ru-RU" sz="6600" b="1" i="1" dirty="0">
              <a:latin typeface="Garamond" panose="02020404030301010803" pitchFamily="18" charset="0"/>
            </a:endParaRPr>
          </a:p>
        </p:txBody>
      </p:sp>
      <p:pic>
        <p:nvPicPr>
          <p:cNvPr id="6" name="Объект 5" descr="Изображение выглядит как одежда, человек, небо, земля">
            <a:extLst>
              <a:ext uri="{FF2B5EF4-FFF2-40B4-BE49-F238E27FC236}">
                <a16:creationId xmlns:a16="http://schemas.microsoft.com/office/drawing/2014/main" id="{34BD0A5F-01C3-ED64-87E5-93703FDADF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60" y="1714108"/>
            <a:ext cx="6011029" cy="40466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C9016A-155A-9918-ED0E-F0E9BC62FA19}"/>
              </a:ext>
            </a:extLst>
          </p:cNvPr>
          <p:cNvSpPr txBox="1"/>
          <p:nvPr/>
        </p:nvSpPr>
        <p:spPr>
          <a:xfrm>
            <a:off x="7242048" y="1714108"/>
            <a:ext cx="3657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Расчет материалов с учетом надбавок</a:t>
            </a:r>
            <a:endParaRPr lang="ru-RU" sz="3200" dirty="0">
              <a:latin typeface="Garamond" panose="02020404030301010803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C1600D-22FA-9A55-CF0D-DE3B16FE19EB}"/>
              </a:ext>
            </a:extLst>
          </p:cNvPr>
          <p:cNvSpPr txBox="1"/>
          <p:nvPr/>
        </p:nvSpPr>
        <p:spPr>
          <a:xfrm>
            <a:off x="7388352" y="3129802"/>
            <a:ext cx="3511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i="0" dirty="0">
                <a:effectLst/>
                <a:latin typeface="Garamond" panose="02020404030301010803" pitchFamily="18" charset="0"/>
              </a:rPr>
              <a:t>3(2x - 4) + 5 = 2(x + 7) - 1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6x - 12 + 5 = 2x + 14 - 1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6x - 7 = 2x + 13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6x - 2x = 13 + 7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4x = 20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x = 5</a:t>
            </a:r>
            <a:endParaRPr lang="ru-RU" sz="2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346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566BFAF4-2C26-5046-51DB-D1DF4CB09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C9016A-155A-9918-ED0E-F0E9BC62FA19}"/>
              </a:ext>
            </a:extLst>
          </p:cNvPr>
          <p:cNvSpPr txBox="1"/>
          <p:nvPr/>
        </p:nvSpPr>
        <p:spPr>
          <a:xfrm>
            <a:off x="7205472" y="1624457"/>
            <a:ext cx="3447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бюджета с дополнительными расходами</a:t>
            </a:r>
            <a:endParaRPr lang="ru-RU" sz="2800" dirty="0">
              <a:latin typeface="Garamond" panose="02020404030301010803" pitchFamily="18" charset="0"/>
            </a:endParaRPr>
          </a:p>
        </p:txBody>
      </p:sp>
      <p:pic>
        <p:nvPicPr>
          <p:cNvPr id="5" name="Объект 4" descr="Изображение выглядит как рисунок, графический дизайн, иллюстрация, графическая встав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66713D3-7108-42BE-74B0-E63F0D0668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90" y="1624457"/>
            <a:ext cx="5711131" cy="4351338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3F7DDF52-3759-766E-75BA-B3E51E782F29}"/>
              </a:ext>
            </a:extLst>
          </p:cNvPr>
          <p:cNvSpPr txBox="1">
            <a:spLocks/>
          </p:cNvSpPr>
          <p:nvPr/>
        </p:nvSpPr>
        <p:spPr>
          <a:xfrm>
            <a:off x="838200" y="12738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i="1" spc="-5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Ярмарка профессий</a:t>
            </a:r>
            <a:endParaRPr lang="ru-RU" sz="6600" b="1" i="1" dirty="0">
              <a:latin typeface="Garamond" panose="02020404030301010803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39B3D8-3B62-92F6-34E2-38835BF501C8}"/>
              </a:ext>
            </a:extLst>
          </p:cNvPr>
          <p:cNvSpPr txBox="1"/>
          <p:nvPr/>
        </p:nvSpPr>
        <p:spPr>
          <a:xfrm>
            <a:off x="7434072" y="3800126"/>
            <a:ext cx="35021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i="0" dirty="0">
                <a:effectLst/>
                <a:latin typeface="Garamond" panose="02020404030301010803" pitchFamily="18" charset="0"/>
              </a:rPr>
              <a:t>4(x - 3) - 2(3x + 1) = 5 - 3x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4x - 12 - 6x - 2 = 5 - 3x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-2x - 14 = 5 - 3x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-2x + 3x = 5 + 14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x = 19</a:t>
            </a:r>
            <a:endParaRPr lang="ru-RU" sz="2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8759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3DB8B30-E831-3606-6B6F-EDDAD5C42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C9016A-155A-9918-ED0E-F0E9BC62FA19}"/>
              </a:ext>
            </a:extLst>
          </p:cNvPr>
          <p:cNvSpPr txBox="1"/>
          <p:nvPr/>
        </p:nvSpPr>
        <p:spPr>
          <a:xfrm>
            <a:off x="7562088" y="1672400"/>
            <a:ext cx="34655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Оптимизация времени выполнения задач</a:t>
            </a:r>
            <a:endParaRPr lang="ru-RU" sz="2400" dirty="0">
              <a:latin typeface="Garamond" panose="02020404030301010803" pitchFamily="18" charset="0"/>
            </a:endParaRPr>
          </a:p>
        </p:txBody>
      </p:sp>
      <p:pic>
        <p:nvPicPr>
          <p:cNvPr id="6" name="Объект 5" descr="Изображение выглядит как электроника, текст, компьютер, в помещении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49C7AAE-27D7-E7AE-49D4-26D4B1D46C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48" y="1672400"/>
            <a:ext cx="6252984" cy="4351338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EB85DB71-4240-1B69-1A40-CAFEC9296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738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Ярмарка профессий</a:t>
            </a:r>
            <a:endParaRPr lang="ru-RU" sz="6600" b="1" i="1" dirty="0">
              <a:latin typeface="Garamond" panose="02020404030301010803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A09BDB-1DB7-5DEB-FEDB-70296B933A2A}"/>
              </a:ext>
            </a:extLst>
          </p:cNvPr>
          <p:cNvSpPr txBox="1"/>
          <p:nvPr/>
        </p:nvSpPr>
        <p:spPr>
          <a:xfrm>
            <a:off x="7562088" y="3200442"/>
            <a:ext cx="36484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effectLst/>
                <a:latin typeface="Garamond" panose="02020404030301010803" pitchFamily="18" charset="0"/>
              </a:rPr>
              <a:t>2(3x + 5) - 4 = 3(2x - 1) + 7</a:t>
            </a:r>
            <a:br>
              <a:rPr lang="ru-RU" sz="2400" dirty="0">
                <a:latin typeface="Garamond" panose="02020404030301010803" pitchFamily="18" charset="0"/>
              </a:rPr>
            </a:br>
            <a:r>
              <a:rPr lang="ru-RU" sz="2400" b="0" i="0" dirty="0">
                <a:effectLst/>
                <a:latin typeface="Garamond" panose="02020404030301010803" pitchFamily="18" charset="0"/>
              </a:rPr>
              <a:t>6x + 10 - 4 = 6x - 3 + 7</a:t>
            </a:r>
            <a:br>
              <a:rPr lang="ru-RU" sz="2400" dirty="0">
                <a:latin typeface="Garamond" panose="02020404030301010803" pitchFamily="18" charset="0"/>
              </a:rPr>
            </a:br>
            <a:r>
              <a:rPr lang="ru-RU" sz="2400" b="0" i="0" dirty="0">
                <a:effectLst/>
                <a:latin typeface="Garamond" panose="02020404030301010803" pitchFamily="18" charset="0"/>
              </a:rPr>
              <a:t>6x + 6 = 6x + 4</a:t>
            </a:r>
            <a:br>
              <a:rPr lang="ru-RU" sz="2400" dirty="0">
                <a:latin typeface="Garamond" panose="02020404030301010803" pitchFamily="18" charset="0"/>
              </a:rPr>
            </a:br>
            <a:r>
              <a:rPr lang="ru-RU" sz="2400" b="0" i="0" dirty="0">
                <a:effectLst/>
                <a:latin typeface="Garamond" panose="02020404030301010803" pitchFamily="18" charset="0"/>
              </a:rPr>
              <a:t>6x - 6x = 4 - 6</a:t>
            </a:r>
            <a:br>
              <a:rPr lang="ru-RU" sz="2400" dirty="0">
                <a:latin typeface="Garamond" panose="02020404030301010803" pitchFamily="18" charset="0"/>
              </a:rPr>
            </a:br>
            <a:r>
              <a:rPr lang="ru-RU" sz="2400" b="0" i="0" dirty="0">
                <a:effectLst/>
                <a:latin typeface="Garamond" panose="02020404030301010803" pitchFamily="18" charset="0"/>
              </a:rPr>
              <a:t>0 = -2</a:t>
            </a:r>
            <a:br>
              <a:rPr lang="ru-RU" sz="2400" dirty="0">
                <a:latin typeface="Garamond" panose="02020404030301010803" pitchFamily="18" charset="0"/>
              </a:rPr>
            </a:br>
            <a:r>
              <a:rPr lang="ru-RU" sz="2400" b="0" i="0" dirty="0">
                <a:effectLst/>
                <a:latin typeface="Garamond" panose="02020404030301010803" pitchFamily="18" charset="0"/>
              </a:rPr>
              <a:t>Ответ: нет решений</a:t>
            </a:r>
            <a:endParaRPr lang="ru-RU" sz="2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8383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C5429721-0233-1430-4089-FDB211272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C9016A-155A-9918-ED0E-F0E9BC62FA19}"/>
              </a:ext>
            </a:extLst>
          </p:cNvPr>
          <p:cNvSpPr txBox="1"/>
          <p:nvPr/>
        </p:nvSpPr>
        <p:spPr>
          <a:xfrm>
            <a:off x="7936992" y="1811330"/>
            <a:ext cx="2295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Учет урожая с разных участков</a:t>
            </a:r>
            <a:endParaRPr lang="ru-RU" sz="2400" dirty="0">
              <a:latin typeface="Garamond" panose="02020404030301010803" pitchFamily="18" charset="0"/>
            </a:endParaRPr>
          </a:p>
        </p:txBody>
      </p:sp>
      <p:pic>
        <p:nvPicPr>
          <p:cNvPr id="5" name="Объект 4" descr="Изображение выглядит как человек, одежда, Натуральные продукты, Человеческое лицо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BD90AD65-1F60-44F0-9885-7BDAC677FD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5" r="8503"/>
          <a:stretch/>
        </p:blipFill>
        <p:spPr>
          <a:xfrm>
            <a:off x="944880" y="1811330"/>
            <a:ext cx="6169152" cy="4351338"/>
          </a:xfrm>
          <a:prstGeom prst="rect">
            <a:avLst/>
          </a:prstGeom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F2EBDDB5-135C-66F6-661C-8BBFACD05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738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Ярмарка профессий</a:t>
            </a:r>
            <a:endParaRPr lang="ru-RU" sz="6600" b="1" i="1" dirty="0">
              <a:latin typeface="Garamond" panose="02020404030301010803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F63472-F649-FA18-D481-51D7837513CE}"/>
              </a:ext>
            </a:extLst>
          </p:cNvPr>
          <p:cNvSpPr txBox="1"/>
          <p:nvPr/>
        </p:nvSpPr>
        <p:spPr>
          <a:xfrm>
            <a:off x="7598664" y="3392135"/>
            <a:ext cx="38191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0" i="0" dirty="0">
                <a:effectLst/>
                <a:latin typeface="Garamond" panose="02020404030301010803" pitchFamily="18" charset="0"/>
              </a:rPr>
              <a:t>5(2x - 1) - 3(4 - x) = 2x + 11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10x - 5 - 12 + 3x = 2x + 11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13x - 17 = 2x + 11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13x - 2x = 11 + 17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11x = 28</a:t>
            </a:r>
            <a:br>
              <a:rPr lang="en-US" sz="2400" dirty="0">
                <a:latin typeface="Garamond" panose="02020404030301010803" pitchFamily="18" charset="0"/>
              </a:rPr>
            </a:br>
            <a:r>
              <a:rPr lang="en-US" sz="2400" b="0" i="0" dirty="0">
                <a:effectLst/>
                <a:latin typeface="Garamond" panose="02020404030301010803" pitchFamily="18" charset="0"/>
              </a:rPr>
              <a:t>x = 28/11</a:t>
            </a:r>
            <a:endParaRPr lang="ru-RU" sz="2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597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C46597-35B3-CE2B-AC1D-A612BB9F740C}"/>
              </a:ext>
            </a:extLst>
          </p:cNvPr>
          <p:cNvSpPr txBox="1"/>
          <p:nvPr/>
        </p:nvSpPr>
        <p:spPr>
          <a:xfrm>
            <a:off x="2868168" y="2828835"/>
            <a:ext cx="6455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Garamond" panose="02020404030301010803" pitchFamily="18" charset="0"/>
              </a:rPr>
              <a:t>Этап 7. Самостоятельная работа с самопроверкой</a:t>
            </a:r>
          </a:p>
        </p:txBody>
      </p:sp>
    </p:spTree>
    <p:extLst>
      <p:ext uri="{BB962C8B-B14F-4D97-AF65-F5344CB8AC3E}">
        <p14:creationId xmlns:p14="http://schemas.microsoft.com/office/powerpoint/2010/main" val="37897872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A3E867BA-B1D4-88C6-BDB2-964ACE62B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14919AF-6583-0622-9A1A-32BAD21DC887}"/>
              </a:ext>
            </a:extLst>
          </p:cNvPr>
          <p:cNvSpPr txBox="1"/>
          <p:nvPr/>
        </p:nvSpPr>
        <p:spPr>
          <a:xfrm>
            <a:off x="2069210" y="669095"/>
            <a:ext cx="723938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latin typeface="Garamond" panose="02020404030301010803" pitchFamily="18" charset="0"/>
              </a:rPr>
              <a:t>Ваш личный профессиональный выбор</a:t>
            </a:r>
          </a:p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267924-C1D9-95A5-9DF4-D6328219C471}"/>
              </a:ext>
            </a:extLst>
          </p:cNvPr>
          <p:cNvSpPr txBox="1"/>
          <p:nvPr/>
        </p:nvSpPr>
        <p:spPr>
          <a:xfrm>
            <a:off x="3717036" y="2062000"/>
            <a:ext cx="4142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Garamond" panose="02020404030301010803" pitchFamily="18" charset="0"/>
              </a:rPr>
              <a:t>Выберите задачу: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2C9E95-FDBC-0865-8DFC-242A753531A2}"/>
              </a:ext>
            </a:extLst>
          </p:cNvPr>
          <p:cNvSpPr txBox="1"/>
          <p:nvPr/>
        </p:nvSpPr>
        <p:spPr>
          <a:xfrm>
            <a:off x="2249424" y="3044952"/>
            <a:ext cx="1618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Garamond" panose="02020404030301010803" pitchFamily="18" charset="0"/>
              </a:rPr>
              <a:t>Программист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4BB31F-BBFA-72A9-1A4B-E6683A6BF2AC}"/>
              </a:ext>
            </a:extLst>
          </p:cNvPr>
          <p:cNvSpPr txBox="1"/>
          <p:nvPr/>
        </p:nvSpPr>
        <p:spPr>
          <a:xfrm>
            <a:off x="3311460" y="3044952"/>
            <a:ext cx="3154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Garamond" panose="02020404030301010803" pitchFamily="18" charset="0"/>
              </a:rPr>
              <a:t>Фермер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7DDBD73-30F0-3326-8453-6A763B32FC24}"/>
              </a:ext>
            </a:extLst>
          </p:cNvPr>
          <p:cNvSpPr txBox="1"/>
          <p:nvPr/>
        </p:nvSpPr>
        <p:spPr>
          <a:xfrm>
            <a:off x="5788152" y="3044952"/>
            <a:ext cx="1536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Garamond" panose="02020404030301010803" pitchFamily="18" charset="0"/>
              </a:rPr>
              <a:t>Маркетолог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6CFDDB-A66A-EB1D-82F3-7109C1355427}"/>
              </a:ext>
            </a:extLst>
          </p:cNvPr>
          <p:cNvSpPr txBox="1"/>
          <p:nvPr/>
        </p:nvSpPr>
        <p:spPr>
          <a:xfrm>
            <a:off x="7732584" y="3044952"/>
            <a:ext cx="130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Garamond" panose="02020404030301010803" pitchFamily="18" charset="0"/>
              </a:rPr>
              <a:t>Строитель</a:t>
            </a:r>
            <a:endParaRPr lang="ru-RU" dirty="0">
              <a:latin typeface="Garamond" panose="02020404030301010803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8F8674-00FB-CC6A-2E0C-55AA18E746D7}"/>
              </a:ext>
            </a:extLst>
          </p:cNvPr>
          <p:cNvSpPr txBox="1"/>
          <p:nvPr/>
        </p:nvSpPr>
        <p:spPr>
          <a:xfrm>
            <a:off x="3979164" y="4071307"/>
            <a:ext cx="4233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Garamond" panose="02020404030301010803" pitchFamily="18" charset="0"/>
              </a:rPr>
              <a:t>Решение сдаём на проверку</a:t>
            </a:r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D0C40312-18EC-6DCA-50F6-473C43FFB1DD}"/>
              </a:ext>
            </a:extLst>
          </p:cNvPr>
          <p:cNvSpPr/>
          <p:nvPr/>
        </p:nvSpPr>
        <p:spPr>
          <a:xfrm>
            <a:off x="5559552" y="2570255"/>
            <a:ext cx="411480" cy="47469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4B8F90EA-B85F-E756-FA50-3602ABCBF5E2}"/>
              </a:ext>
            </a:extLst>
          </p:cNvPr>
          <p:cNvSpPr/>
          <p:nvPr/>
        </p:nvSpPr>
        <p:spPr>
          <a:xfrm>
            <a:off x="5551932" y="3530010"/>
            <a:ext cx="411480" cy="47469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7950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979508-5E34-888D-29A4-B181148D64D2}"/>
              </a:ext>
            </a:extLst>
          </p:cNvPr>
          <p:cNvSpPr txBox="1"/>
          <p:nvPr/>
        </p:nvSpPr>
        <p:spPr>
          <a:xfrm>
            <a:off x="3457956" y="2828835"/>
            <a:ext cx="5276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Garamond" panose="02020404030301010803" pitchFamily="18" charset="0"/>
              </a:rPr>
              <a:t>Этап 8. Рефлексия учебной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8064620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DE1B78B0-B6C6-52C6-D04F-B82A9C379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0422D3-1644-920D-F8A3-6FD6E369D796}"/>
              </a:ext>
            </a:extLst>
          </p:cNvPr>
          <p:cNvSpPr txBox="1"/>
          <p:nvPr/>
        </p:nvSpPr>
        <p:spPr>
          <a:xfrm>
            <a:off x="3654551" y="2154180"/>
            <a:ext cx="4882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Домашнее задание:</a:t>
            </a:r>
          </a:p>
          <a:p>
            <a:endParaRPr lang="ru-RU" sz="2400" spc="-5" dirty="0">
              <a:solidFill>
                <a:srgbClr val="00000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Решить из учебника № 180 </a:t>
            </a:r>
            <a:r>
              <a:rPr lang="ru-RU" sz="2400" spc="-5" dirty="0" err="1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</a:t>
            </a:r>
            <a:r>
              <a:rPr lang="ru-RU" sz="24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41</a:t>
            </a:r>
            <a:br>
              <a:rPr lang="ru-RU" sz="24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spc="-5" dirty="0">
              <a:solidFill>
                <a:srgbClr val="00000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Творческий уровень - придумать задачу для профессии мечты и записать её решение</a:t>
            </a:r>
            <a:endParaRPr lang="ru-RU" sz="2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230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586C4D8-0B58-970C-EACC-C9569A0BB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33633B9-C824-DB33-BDB6-D2BA1BDBBBE7}"/>
              </a:ext>
            </a:extLst>
          </p:cNvPr>
          <p:cNvSpPr txBox="1"/>
          <p:nvPr/>
        </p:nvSpPr>
        <p:spPr>
          <a:xfrm>
            <a:off x="860817" y="1590752"/>
            <a:ext cx="995958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spc="-5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урока: </a:t>
            </a:r>
          </a:p>
          <a:p>
            <a:pPr algn="ctr"/>
            <a:r>
              <a:rPr lang="ru-RU" sz="4800" spc="-5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4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Уравнения: </a:t>
            </a:r>
            <a:endParaRPr lang="en-US" sz="4800" spc="-5" dirty="0">
              <a:solidFill>
                <a:srgbClr val="000000"/>
              </a:solidFill>
              <a:effectLst/>
              <a:latin typeface="Garamond" panose="020204040303010108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4800" spc="-5" dirty="0">
                <a:solidFill>
                  <a:srgbClr val="000000"/>
                </a:solidFill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</a:t>
            </a:r>
            <a:r>
              <a:rPr lang="ru-RU" sz="4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люч к решению</a:t>
            </a:r>
            <a:r>
              <a:rPr lang="en-US" sz="4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spc="-5" dirty="0">
                <a:solidFill>
                  <a:srgbClr val="000000"/>
                </a:solidFill>
                <a:effectLst/>
                <a:latin typeface="Garamond" panose="020204040303010108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профессиональных задач»</a:t>
            </a:r>
            <a:endParaRPr lang="ru-RU" sz="48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669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F0DC768-3050-9254-E44B-FD03770D22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 descr="Изображение выглядит как строительство, небо, картина, рисунок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E48FD02F-6DE2-C9A9-BF34-FC622A4E25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919" y="914400"/>
            <a:ext cx="4572000" cy="56327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9AD1B1E-D6AE-3610-CEBA-B145A3ADD192}"/>
              </a:ext>
            </a:extLst>
          </p:cNvPr>
          <p:cNvSpPr txBox="1"/>
          <p:nvPr/>
        </p:nvSpPr>
        <p:spPr>
          <a:xfrm>
            <a:off x="8476488" y="5358825"/>
            <a:ext cx="2752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Garamond" panose="02020404030301010803" pitchFamily="18" charset="0"/>
              </a:rPr>
              <a:t>Начинаем путь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33495F-9F22-81D6-1405-F9055F78A664}"/>
              </a:ext>
            </a:extLst>
          </p:cNvPr>
          <p:cNvSpPr txBox="1"/>
          <p:nvPr/>
        </p:nvSpPr>
        <p:spPr>
          <a:xfrm>
            <a:off x="1291336" y="3429000"/>
            <a:ext cx="32705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Garamond" panose="02020404030301010803" pitchFamily="18" charset="0"/>
              </a:rPr>
              <a:t>Уверенно двигаемся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9E9CF9B-6354-E56B-9586-3B67149B83D8}"/>
              </a:ext>
            </a:extLst>
          </p:cNvPr>
          <p:cNvSpPr txBox="1"/>
          <p:nvPr/>
        </p:nvSpPr>
        <p:spPr>
          <a:xfrm>
            <a:off x="8770619" y="914400"/>
            <a:ext cx="3514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Garamond" panose="02020404030301010803" pitchFamily="18" charset="0"/>
              </a:rPr>
              <a:t>Достигаем вершины!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C0EB6C-1A12-3059-A783-E9437FCF9644}"/>
              </a:ext>
            </a:extLst>
          </p:cNvPr>
          <p:cNvSpPr txBox="1"/>
          <p:nvPr/>
        </p:nvSpPr>
        <p:spPr>
          <a:xfrm>
            <a:off x="4874767" y="382036"/>
            <a:ext cx="2989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latin typeface="Garamond" panose="02020404030301010803" pitchFamily="18" charset="0"/>
              </a:rPr>
              <a:t>Замок успеха</a:t>
            </a:r>
          </a:p>
        </p:txBody>
      </p:sp>
      <p:sp>
        <p:nvSpPr>
          <p:cNvPr id="8" name="Стрелка: изогнутая вниз 7">
            <a:extLst>
              <a:ext uri="{FF2B5EF4-FFF2-40B4-BE49-F238E27FC236}">
                <a16:creationId xmlns:a16="http://schemas.microsoft.com/office/drawing/2014/main" id="{356BD931-CC5F-C34B-F635-E202C04C081A}"/>
              </a:ext>
            </a:extLst>
          </p:cNvPr>
          <p:cNvSpPr/>
          <p:nvPr/>
        </p:nvSpPr>
        <p:spPr>
          <a:xfrm rot="805691">
            <a:off x="3227253" y="3877090"/>
            <a:ext cx="2833382" cy="594360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: изогнутая вниз 8">
            <a:extLst>
              <a:ext uri="{FF2B5EF4-FFF2-40B4-BE49-F238E27FC236}">
                <a16:creationId xmlns:a16="http://schemas.microsoft.com/office/drawing/2014/main" id="{E30BDF01-7A1A-FC72-6BFA-3E884A5295A8}"/>
              </a:ext>
            </a:extLst>
          </p:cNvPr>
          <p:cNvSpPr/>
          <p:nvPr/>
        </p:nvSpPr>
        <p:spPr>
          <a:xfrm rot="20794309" flipH="1">
            <a:off x="6126582" y="5172867"/>
            <a:ext cx="2439922" cy="594360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Стрелка: изогнутая вниз 9">
            <a:extLst>
              <a:ext uri="{FF2B5EF4-FFF2-40B4-BE49-F238E27FC236}">
                <a16:creationId xmlns:a16="http://schemas.microsoft.com/office/drawing/2014/main" id="{EED2D627-F437-5E78-DE3C-08F5D0952111}"/>
              </a:ext>
            </a:extLst>
          </p:cNvPr>
          <p:cNvSpPr/>
          <p:nvPr/>
        </p:nvSpPr>
        <p:spPr>
          <a:xfrm rot="20794309" flipH="1">
            <a:off x="6246970" y="1364900"/>
            <a:ext cx="2579194" cy="594360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Ludwig Van Beethoven - Лунная Соната">
            <a:hlinkClick r:id="" action="ppaction://media"/>
            <a:extLst>
              <a:ext uri="{FF2B5EF4-FFF2-40B4-BE49-F238E27FC236}">
                <a16:creationId xmlns:a16="http://schemas.microsoft.com/office/drawing/2014/main" id="{0802817C-58FB-A766-68C7-E5A72FA8D6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41376" y="61417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96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39D47E-FCBD-EDF2-DBBA-67DDF494EDB4}"/>
              </a:ext>
            </a:extLst>
          </p:cNvPr>
          <p:cNvSpPr txBox="1"/>
          <p:nvPr/>
        </p:nvSpPr>
        <p:spPr>
          <a:xfrm>
            <a:off x="3462528" y="2351782"/>
            <a:ext cx="526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Garamond" panose="02020404030301010803" pitchFamily="18" charset="0"/>
              </a:rPr>
              <a:t>Этап 2. </a:t>
            </a:r>
            <a:r>
              <a:rPr lang="ru-RU" sz="3600" kern="100" dirty="0">
                <a:effectLst/>
                <a:latin typeface="Garamond" panose="02020404030301010803" pitchFamily="18" charset="0"/>
                <a:ea typeface="Times New Roman" panose="02020603050405020304" pitchFamily="18" charset="0"/>
              </a:rPr>
              <a:t>Актуализация опорных знаний и умений</a:t>
            </a:r>
            <a:endParaRPr lang="ru-RU" sz="36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846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087EAED-0576-B5B5-DCCE-E0EF57B190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0FE1F3-EFED-5442-E4C2-8C0B7E78C93E}"/>
              </a:ext>
            </a:extLst>
          </p:cNvPr>
          <p:cNvSpPr txBox="1"/>
          <p:nvPr/>
        </p:nvSpPr>
        <p:spPr>
          <a:xfrm>
            <a:off x="2633472" y="2340864"/>
            <a:ext cx="69250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latin typeface="Garamond" panose="02020404030301010803" pitchFamily="18" charset="0"/>
              </a:rPr>
              <a:t>Верю – не верю:</a:t>
            </a:r>
          </a:p>
          <a:p>
            <a:pPr algn="ctr"/>
            <a:r>
              <a:rPr lang="ru-RU" sz="3600" dirty="0">
                <a:latin typeface="Garamond" panose="02020404030301010803" pitchFamily="18" charset="0"/>
              </a:rPr>
              <a:t>Проверяем наш математический инструмент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6942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9C0679C8-D1AA-3842-74C2-A6862BFE8B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2130A7-E66D-0807-6A29-F3AC87270E08}"/>
              </a:ext>
            </a:extLst>
          </p:cNvPr>
          <p:cNvSpPr txBox="1"/>
          <p:nvPr/>
        </p:nvSpPr>
        <p:spPr>
          <a:xfrm>
            <a:off x="3651504" y="850392"/>
            <a:ext cx="5263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560064" y="2811899"/>
            <a:ext cx="64556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x + 5 = 10 имеет решение x = 5.</a:t>
            </a:r>
            <a:endParaRPr lang="ru-RU" sz="44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637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Детское искусство, снимок экрана, Прямоугольник, мультфильм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796432A-0BA6-F6F7-E7C9-A8D1B4D85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2130A7-E66D-0807-6A29-F3AC87270E08}"/>
              </a:ext>
            </a:extLst>
          </p:cNvPr>
          <p:cNvSpPr txBox="1"/>
          <p:nvPr/>
        </p:nvSpPr>
        <p:spPr>
          <a:xfrm>
            <a:off x="3651504" y="850392"/>
            <a:ext cx="5199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latin typeface="Garamond" panose="02020404030301010803" pitchFamily="18" charset="0"/>
              </a:rPr>
              <a:t>Верю – не верю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451094-AD58-3675-462D-632969F9169A}"/>
              </a:ext>
            </a:extLst>
          </p:cNvPr>
          <p:cNvSpPr txBox="1"/>
          <p:nvPr/>
        </p:nvSpPr>
        <p:spPr>
          <a:xfrm>
            <a:off x="3560064" y="2811899"/>
            <a:ext cx="64556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0" i="0" dirty="0">
                <a:solidFill>
                  <a:srgbClr val="000000"/>
                </a:solidFill>
                <a:effectLst/>
                <a:latin typeface="Garamond" panose="02020404030301010803" pitchFamily="18" charset="0"/>
              </a:rPr>
              <a:t>Уравнение x + 5 = 10 имеет решение x = 5.</a:t>
            </a:r>
            <a:endParaRPr lang="ru-RU" sz="4400" dirty="0">
              <a:latin typeface="Garamond" panose="02020404030301010803" pitchFamily="18" charset="0"/>
            </a:endParaRPr>
          </a:p>
        </p:txBody>
      </p:sp>
      <p:pic>
        <p:nvPicPr>
          <p:cNvPr id="2" name="Рисунок 1">
            <a:hlinkClick r:id="" action="ppaction://noaction"/>
            <a:extLst>
              <a:ext uri="{FF2B5EF4-FFF2-40B4-BE49-F238E27FC236}">
                <a16:creationId xmlns:a16="http://schemas.microsoft.com/office/drawing/2014/main" id="{E72B7C65-D2B7-75FD-9D60-E93D79D9CD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00"/>
          <a:stretch/>
        </p:blipFill>
        <p:spPr>
          <a:xfrm>
            <a:off x="10273209" y="5544000"/>
            <a:ext cx="1455582" cy="115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0368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1363</Words>
  <Application>Microsoft Office PowerPoint</Application>
  <PresentationFormat>Широкоэкранный</PresentationFormat>
  <Paragraphs>139</Paragraphs>
  <Slides>50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7" baseType="lpstr">
      <vt:lpstr>Aptos</vt:lpstr>
      <vt:lpstr>Aptos Display</vt:lpstr>
      <vt:lpstr>Arial</vt:lpstr>
      <vt:lpstr>Cambria Math</vt:lpstr>
      <vt:lpstr>Garamond</vt:lpstr>
      <vt:lpstr>Times New Roman</vt:lpstr>
      <vt:lpstr>Тема Office</vt:lpstr>
      <vt:lpstr>Презентация PowerPoint</vt:lpstr>
      <vt:lpstr>Есть инструменты, которые открывают любые двери. Даже те, о которых вы пока не знаете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Разминаемся перед работой!</vt:lpstr>
      <vt:lpstr>Проверяем решения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Ярмарка профессий</vt:lpstr>
      <vt:lpstr>Презентация PowerPoint</vt:lpstr>
      <vt:lpstr>Ярмарка профессий</vt:lpstr>
      <vt:lpstr>Ярмарка профессий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Kikka</dc:creator>
  <cp:lastModifiedBy>Kikka</cp:lastModifiedBy>
  <cp:revision>15</cp:revision>
  <dcterms:created xsi:type="dcterms:W3CDTF">2025-10-14T15:35:04Z</dcterms:created>
  <dcterms:modified xsi:type="dcterms:W3CDTF">2025-10-21T18:03:45Z</dcterms:modified>
</cp:coreProperties>
</file>