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58" r:id="rId10"/>
    <p:sldId id="278" r:id="rId11"/>
    <p:sldId id="264" r:id="rId12"/>
    <p:sldId id="267" r:id="rId13"/>
    <p:sldId id="271" r:id="rId14"/>
    <p:sldId id="266" r:id="rId15"/>
    <p:sldId id="279" r:id="rId16"/>
    <p:sldId id="280" r:id="rId17"/>
    <p:sldId id="281" r:id="rId18"/>
    <p:sldId id="270" r:id="rId19"/>
    <p:sldId id="273" r:id="rId20"/>
    <p:sldId id="27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712" autoAdjust="0"/>
  </p:normalViewPr>
  <p:slideViewPr>
    <p:cSldViewPr snapToGrid="0">
      <p:cViewPr>
        <p:scale>
          <a:sx n="60" d="100"/>
          <a:sy n="60" d="100"/>
        </p:scale>
        <p:origin x="1014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A3475-DAB9-4D18-A2E6-57C412481D1A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0E520-8308-4504-A7CF-849126CAC5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17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0E520-8308-4504-A7CF-849126CAC57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981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0E520-8308-4504-A7CF-849126CAC57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80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583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12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61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09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326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90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09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877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481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5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772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B9C8B-D422-4883-A5BF-FD7A45E76E8F}" type="datetimeFigureOut">
              <a:rPr lang="ru-RU" smtClean="0"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6CE6F-28AE-4176-88D8-78B18F72C2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76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6.xml"/><Relationship Id="rId21" Type="http://schemas.openxmlformats.org/officeDocument/2006/relationships/image" Target="../media/image2.png"/><Relationship Id="rId7" Type="http://schemas.openxmlformats.org/officeDocument/2006/relationships/slide" Target="slide12.xml"/><Relationship Id="rId12" Type="http://schemas.openxmlformats.org/officeDocument/2006/relationships/slide" Target="slide3.xml"/><Relationship Id="rId17" Type="http://schemas.openxmlformats.org/officeDocument/2006/relationships/image" Target="../media/image18.png"/><Relationship Id="rId2" Type="http://schemas.openxmlformats.org/officeDocument/2006/relationships/audio" Target="../media/media13.m4a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microsoft.com/office/2007/relationships/media" Target="../media/media13.m4a"/><Relationship Id="rId6" Type="http://schemas.openxmlformats.org/officeDocument/2006/relationships/slide" Target="slide20.xml"/><Relationship Id="rId11" Type="http://schemas.openxmlformats.org/officeDocument/2006/relationships/slide" Target="slide13.xml"/><Relationship Id="rId5" Type="http://schemas.openxmlformats.org/officeDocument/2006/relationships/image" Target="../media/image1.jpg"/><Relationship Id="rId15" Type="http://schemas.openxmlformats.org/officeDocument/2006/relationships/image" Target="../media/image16.png"/><Relationship Id="rId10" Type="http://schemas.openxmlformats.org/officeDocument/2006/relationships/slide" Target="slide18.xml"/><Relationship Id="rId19" Type="http://schemas.openxmlformats.org/officeDocument/2006/relationships/image" Target="../media/image20.png"/><Relationship Id="rId4" Type="http://schemas.openxmlformats.org/officeDocument/2006/relationships/audio" Target="../media/audio6.wav"/><Relationship Id="rId9" Type="http://schemas.openxmlformats.org/officeDocument/2006/relationships/slide" Target="slide7.xml"/><Relationship Id="rId1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4.m4a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gif"/><Relationship Id="rId4" Type="http://schemas.openxmlformats.org/officeDocument/2006/relationships/audio" Target="../media/media14.m4a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2.png"/><Relationship Id="rId2" Type="http://schemas.microsoft.com/office/2007/relationships/media" Target="../media/media15.m4a"/><Relationship Id="rId1" Type="http://schemas.openxmlformats.org/officeDocument/2006/relationships/tags" Target="../tags/tag5.xml"/><Relationship Id="rId6" Type="http://schemas.openxmlformats.org/officeDocument/2006/relationships/image" Target="../media/image22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6.m4a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gif"/><Relationship Id="rId4" Type="http://schemas.openxmlformats.org/officeDocument/2006/relationships/audio" Target="../media/media16.m4a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7.m4a"/><Relationship Id="rId7" Type="http://schemas.openxmlformats.org/officeDocument/2006/relationships/image" Target="../media/image24.png"/><Relationship Id="rId2" Type="http://schemas.microsoft.com/office/2007/relationships/media" Target="../media/media17.m4a"/><Relationship Id="rId1" Type="http://schemas.openxmlformats.org/officeDocument/2006/relationships/tags" Target="../tags/tag6.xml"/><Relationship Id="rId6" Type="http://schemas.openxmlformats.org/officeDocument/2006/relationships/image" Target="../media/image23.jpg"/><Relationship Id="rId5" Type="http://schemas.openxmlformats.org/officeDocument/2006/relationships/audio" Target="../media/audio7.wav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8.m4a"/><Relationship Id="rId7" Type="http://schemas.openxmlformats.org/officeDocument/2006/relationships/image" Target="../media/image24.png"/><Relationship Id="rId2" Type="http://schemas.microsoft.com/office/2007/relationships/media" Target="../media/media18.m4a"/><Relationship Id="rId1" Type="http://schemas.openxmlformats.org/officeDocument/2006/relationships/tags" Target="../tags/tag7.xml"/><Relationship Id="rId6" Type="http://schemas.openxmlformats.org/officeDocument/2006/relationships/image" Target="../media/image23.jpg"/><Relationship Id="rId5" Type="http://schemas.openxmlformats.org/officeDocument/2006/relationships/audio" Target="../media/audio7.wav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9.m4a"/><Relationship Id="rId7" Type="http://schemas.openxmlformats.org/officeDocument/2006/relationships/image" Target="../media/image24.png"/><Relationship Id="rId2" Type="http://schemas.microsoft.com/office/2007/relationships/media" Target="../media/media19.m4a"/><Relationship Id="rId1" Type="http://schemas.openxmlformats.org/officeDocument/2006/relationships/tags" Target="../tags/tag8.xml"/><Relationship Id="rId6" Type="http://schemas.openxmlformats.org/officeDocument/2006/relationships/image" Target="../media/image23.jpg"/><Relationship Id="rId5" Type="http://schemas.openxmlformats.org/officeDocument/2006/relationships/audio" Target="../media/audio7.wav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0.m4a"/><Relationship Id="rId7" Type="http://schemas.openxmlformats.org/officeDocument/2006/relationships/image" Target="../media/image24.png"/><Relationship Id="rId2" Type="http://schemas.microsoft.com/office/2007/relationships/media" Target="../media/media20.m4a"/><Relationship Id="rId1" Type="http://schemas.openxmlformats.org/officeDocument/2006/relationships/tags" Target="../tags/tag9.xml"/><Relationship Id="rId6" Type="http://schemas.openxmlformats.org/officeDocument/2006/relationships/image" Target="../media/image23.jpg"/><Relationship Id="rId5" Type="http://schemas.openxmlformats.org/officeDocument/2006/relationships/audio" Target="../media/audio7.wav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21.m4a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gif"/><Relationship Id="rId4" Type="http://schemas.openxmlformats.org/officeDocument/2006/relationships/audio" Target="../media/media21.m4a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2.m4a"/><Relationship Id="rId7" Type="http://schemas.openxmlformats.org/officeDocument/2006/relationships/image" Target="../media/image25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5.gif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7.png"/><Relationship Id="rId4" Type="http://schemas.openxmlformats.org/officeDocument/2006/relationships/audio" Target="../media/media22.m4a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microsoft.com/office/2007/relationships/media" Target="../media/media3.m4a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.m4a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microsoft.com/office/2007/relationships/media" Target="../media/media23.m4a"/><Relationship Id="rId7" Type="http://schemas.openxmlformats.org/officeDocument/2006/relationships/image" Target="../media/image29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8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3.m4a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audio" Target="../media/media4.mp3"/><Relationship Id="rId7" Type="http://schemas.openxmlformats.org/officeDocument/2006/relationships/audio" Target="../media/audio1.wav"/><Relationship Id="rId2" Type="http://schemas.microsoft.com/office/2007/relationships/media" Target="../media/media4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5.m4a"/><Relationship Id="rId10" Type="http://schemas.openxmlformats.org/officeDocument/2006/relationships/image" Target="../media/image2.png"/><Relationship Id="rId4" Type="http://schemas.microsoft.com/office/2007/relationships/media" Target="../media/media5.m4a"/><Relationship Id="rId9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8.m4a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gif"/><Relationship Id="rId4" Type="http://schemas.openxmlformats.org/officeDocument/2006/relationships/audio" Target="../media/media8.m4a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2.png"/><Relationship Id="rId2" Type="http://schemas.microsoft.com/office/2007/relationships/media" Target="../media/media9.m4a"/><Relationship Id="rId1" Type="http://schemas.openxmlformats.org/officeDocument/2006/relationships/tags" Target="../tags/tag3.xml"/><Relationship Id="rId6" Type="http://schemas.openxmlformats.org/officeDocument/2006/relationships/image" Target="../media/image1.jp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0.m4a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gif"/><Relationship Id="rId4" Type="http://schemas.openxmlformats.org/officeDocument/2006/relationships/audio" Target="../media/media10.m4a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media11.m4a"/><Relationship Id="rId7" Type="http://schemas.openxmlformats.org/officeDocument/2006/relationships/audio" Target="../media/audio4.wav"/><Relationship Id="rId12" Type="http://schemas.openxmlformats.org/officeDocument/2006/relationships/image" Target="../media/image2.png"/><Relationship Id="rId2" Type="http://schemas.microsoft.com/office/2007/relationships/media" Target="../media/media11.m4a"/><Relationship Id="rId1" Type="http://schemas.openxmlformats.org/officeDocument/2006/relationships/tags" Target="../tags/tag4.xml"/><Relationship Id="rId6" Type="http://schemas.openxmlformats.org/officeDocument/2006/relationships/audio" Target="../media/audio3.wav"/><Relationship Id="rId11" Type="http://schemas.openxmlformats.org/officeDocument/2006/relationships/image" Target="../media/image13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2.m4a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jp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gif"/><Relationship Id="rId4" Type="http://schemas.openxmlformats.org/officeDocument/2006/relationships/audio" Target="../media/media12.m4a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8">
            <a:extLst>
              <a:ext uri="{FF2B5EF4-FFF2-40B4-BE49-F238E27FC236}">
                <a16:creationId xmlns:a16="http://schemas.microsoft.com/office/drawing/2014/main" id="{27241554-4A4B-9EC1-27C1-F42D2FAF7F47}"/>
              </a:ext>
            </a:extLst>
          </p:cNvPr>
          <p:cNvSpPr/>
          <p:nvPr/>
        </p:nvSpPr>
        <p:spPr>
          <a:xfrm>
            <a:off x="524095" y="1109271"/>
            <a:ext cx="11108271" cy="502170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9E0D3E-500F-E2FB-8920-1E04B3B5BBC9}"/>
              </a:ext>
            </a:extLst>
          </p:cNvPr>
          <p:cNvSpPr txBox="1"/>
          <p:nvPr/>
        </p:nvSpPr>
        <p:spPr>
          <a:xfrm>
            <a:off x="979267" y="345234"/>
            <a:ext cx="1014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Всероссийский конкурс </a:t>
            </a: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профессионального мастерства «Инновации в обучении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»</a:t>
            </a:r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Номинация </a:t>
            </a: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«Творческая презентация к уроку»</a:t>
            </a:r>
            <a:endParaRPr lang="en-GB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8984" y="1769906"/>
            <a:ext cx="89141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Презентация к уроку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по учебному предмету «Английский язык» в 3 классе на тему:</a:t>
            </a:r>
            <a:endParaRPr lang="ru-RU" sz="2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«Сравнение времен</a:t>
            </a:r>
          </a:p>
          <a:p>
            <a:pPr algn="ctr"/>
            <a:r>
              <a:rPr lang="ru-RU" sz="2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Present</a:t>
            </a:r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Simple</a:t>
            </a:r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 и </a:t>
            </a:r>
            <a:r>
              <a:rPr lang="ru-RU" sz="2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Present</a:t>
            </a:r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Continuous</a:t>
            </a:r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»</a:t>
            </a:r>
            <a:endParaRPr lang="ru-RU" sz="2400" b="1" i="0" dirty="0">
              <a:solidFill>
                <a:srgbClr val="0070C0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38858" y="4087054"/>
            <a:ext cx="84994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Выполнила: </a:t>
            </a:r>
          </a:p>
          <a:p>
            <a:pPr algn="r"/>
            <a:r>
              <a:rPr lang="ru-RU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Пыркова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Юлия Александровна,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учитель иностранного языка</a:t>
            </a:r>
          </a:p>
          <a:p>
            <a:pPr algn="r"/>
            <a:r>
              <a:rPr lang="ru-RU" i="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</a:rPr>
              <a:t>ГБОУ СОШ №8 им. С.П. Алексеева</a:t>
            </a:r>
          </a:p>
          <a:p>
            <a:pPr algn="r"/>
            <a:r>
              <a:rPr lang="ru-RU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г.о.Отрадный</a:t>
            </a: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Самарской обл.</a:t>
            </a:r>
            <a:endParaRPr lang="ru-RU" i="0" dirty="0">
              <a:solidFill>
                <a:srgbClr val="0070C0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9E0D3E-500F-E2FB-8920-1E04B3B5BBC9}"/>
              </a:ext>
            </a:extLst>
          </p:cNvPr>
          <p:cNvSpPr txBox="1"/>
          <p:nvPr/>
        </p:nvSpPr>
        <p:spPr>
          <a:xfrm>
            <a:off x="1006512" y="6237608"/>
            <a:ext cx="10143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2024</a:t>
            </a:r>
            <a:endParaRPr lang="en-GB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22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"/>
    </mc:Choice>
    <mc:Fallback>
      <p:transition spd="slow" advTm="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3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34715" y="434715"/>
            <a:ext cx="6056026" cy="605602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48CECAE-85CC-407C-B29B-4845F11FAEC8}"/>
              </a:ext>
            </a:extLst>
          </p:cNvPr>
          <p:cNvGrpSpPr/>
          <p:nvPr/>
        </p:nvGrpSpPr>
        <p:grpSpPr>
          <a:xfrm>
            <a:off x="686637" y="687040"/>
            <a:ext cx="5552182" cy="5551376"/>
            <a:chOff x="1179481" y="619489"/>
            <a:chExt cx="5552182" cy="5551376"/>
          </a:xfrm>
        </p:grpSpPr>
        <p:grpSp>
          <p:nvGrpSpPr>
            <p:cNvPr id="1199" name="Group 1198">
              <a:extLst>
                <a:ext uri="{FF2B5EF4-FFF2-40B4-BE49-F238E27FC236}">
                  <a16:creationId xmlns:a16="http://schemas.microsoft.com/office/drawing/2014/main" id="{74F0E654-2259-4E2E-8FDE-BE1621CD5214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1179481" y="619489"/>
              <a:ext cx="5552182" cy="5551376"/>
              <a:chOff x="1756530" y="1102936"/>
              <a:chExt cx="4082400" cy="4081807"/>
            </a:xfrm>
          </p:grpSpPr>
          <p:sp>
            <p:nvSpPr>
              <p:cNvPr id="1200" name="Partial Circle 1199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9227EB37-737F-45C2-AF46-175E2E9919B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56530" y="1102936"/>
                <a:ext cx="4082400" cy="4081807"/>
              </a:xfrm>
              <a:prstGeom prst="pie">
                <a:avLst>
                  <a:gd name="adj1" fmla="val 17974981"/>
                  <a:gd name="adj2" fmla="val 43004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1" name="Partial Circle 1200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110D4504-7A4C-4368-971C-9D700654BC2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56530" y="1102936"/>
                <a:ext cx="4082400" cy="4081807"/>
              </a:xfrm>
              <a:prstGeom prst="pie">
                <a:avLst>
                  <a:gd name="adj1" fmla="val 22141"/>
                  <a:gd name="adj2" fmla="val 3454233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2" name="Partial Circle 1201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77DD5CCE-F891-472C-B3AD-BD0AB26FF59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56530" y="1102936"/>
                <a:ext cx="4082400" cy="4081807"/>
              </a:xfrm>
              <a:prstGeom prst="pie">
                <a:avLst>
                  <a:gd name="adj1" fmla="val 3450103"/>
                  <a:gd name="adj2" fmla="val 767146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3" name="Partial Circle 1202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F6EA1510-55A1-4F94-B7AC-8AB1B0E1D17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56530" y="1102936"/>
                <a:ext cx="4082400" cy="4081807"/>
              </a:xfrm>
              <a:prstGeom prst="pie">
                <a:avLst>
                  <a:gd name="adj1" fmla="val 7469945"/>
                  <a:gd name="adj2" fmla="val 107401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4" name="Partial Circle 1203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9F6CB7B9-32B5-4385-9CF9-7A23B54414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56530" y="1102936"/>
                <a:ext cx="4082400" cy="4081807"/>
              </a:xfrm>
              <a:prstGeom prst="pie">
                <a:avLst>
                  <a:gd name="adj1" fmla="val 10699018"/>
                  <a:gd name="adj2" fmla="val 14122791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5" name="Partial Circle 120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E34062E-23CC-46DA-81A3-853B072EA9C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56530" y="1102936"/>
                <a:ext cx="4082400" cy="4081807"/>
              </a:xfrm>
              <a:prstGeom prst="pie">
                <a:avLst>
                  <a:gd name="adj1" fmla="val 14138803"/>
                  <a:gd name="adj2" fmla="val 1807462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" name="TextBox 1">
              <a:hlinkClick r:id="rId8" action="ppaction://hlinksldjump"/>
              <a:extLst>
                <a:ext uri="{FF2B5EF4-FFF2-40B4-BE49-F238E27FC236}">
                  <a16:creationId xmlns:a16="http://schemas.microsoft.com/office/drawing/2014/main" id="{3BCBF32A-C2E0-41C8-9211-3CB1AFA973E4}"/>
                </a:ext>
              </a:extLst>
            </p:cNvPr>
            <p:cNvSpPr txBox="1"/>
            <p:nvPr/>
          </p:nvSpPr>
          <p:spPr>
            <a:xfrm rot="16200000">
              <a:off x="3370629" y="2039069"/>
              <a:ext cx="12174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600" b="1">
                  <a:ln>
                    <a:solidFill>
                      <a:srgbClr val="BF9000"/>
                    </a:solidFill>
                  </a:ln>
                  <a:solidFill>
                    <a:srgbClr val="FFFFD1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</a:defRPr>
              </a:lvl1pPr>
            </a:lstStyle>
            <a:p>
              <a:pPr algn="r"/>
              <a:r>
                <a:rPr lang="en-US" sz="2000" dirty="0" smtClean="0">
                  <a:latin typeface="Century Gothic" panose="020B0502020202020204" pitchFamily="34" charset="0"/>
                </a:rPr>
                <a:t>Present Simple</a:t>
              </a:r>
              <a:endParaRPr lang="en-US" sz="2000" dirty="0">
                <a:latin typeface="Century Gothic" panose="020B0502020202020204" pitchFamily="34" charset="0"/>
              </a:endParaRPr>
            </a:p>
          </p:txBody>
        </p:sp>
        <p:sp>
          <p:nvSpPr>
            <p:cNvPr id="63" name="TextBox 62">
              <a:hlinkClick r:id="rId9" action="ppaction://hlinksldjump"/>
              <a:extLst>
                <a:ext uri="{FF2B5EF4-FFF2-40B4-BE49-F238E27FC236}">
                  <a16:creationId xmlns:a16="http://schemas.microsoft.com/office/drawing/2014/main" id="{7A0816E4-69F4-48A8-A307-77CA4334CFC6}"/>
                </a:ext>
              </a:extLst>
            </p:cNvPr>
            <p:cNvSpPr txBox="1"/>
            <p:nvPr/>
          </p:nvSpPr>
          <p:spPr>
            <a:xfrm rot="19956350">
              <a:off x="4211095" y="2535358"/>
              <a:ext cx="1439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600" b="1">
                  <a:ln>
                    <a:solidFill>
                      <a:srgbClr val="BF9000"/>
                    </a:solidFill>
                  </a:ln>
                  <a:solidFill>
                    <a:srgbClr val="FFFFD1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</a:defRPr>
              </a:lvl1pPr>
            </a:lstStyle>
            <a:p>
              <a:pPr algn="l"/>
              <a:r>
                <a:rPr lang="en-US" sz="1800" dirty="0" smtClean="0">
                  <a:latin typeface="Century Gothic" panose="020B0502020202020204" pitchFamily="34" charset="0"/>
                </a:rPr>
                <a:t>Present Continuous</a:t>
              </a:r>
              <a:endParaRPr lang="en-US" sz="1800" dirty="0">
                <a:latin typeface="Century Gothic" panose="020B0502020202020204" pitchFamily="34" charset="0"/>
              </a:endParaRPr>
            </a:p>
          </p:txBody>
        </p:sp>
        <p:sp>
          <p:nvSpPr>
            <p:cNvPr id="64" name="TextBox 63">
              <a:hlinkClick r:id="rId10" action="ppaction://hlinksldjump"/>
              <a:extLst>
                <a:ext uri="{FF2B5EF4-FFF2-40B4-BE49-F238E27FC236}">
                  <a16:creationId xmlns:a16="http://schemas.microsoft.com/office/drawing/2014/main" id="{115C8BD6-7467-4AC5-A564-EF6696553256}"/>
                </a:ext>
              </a:extLst>
            </p:cNvPr>
            <p:cNvSpPr txBox="1"/>
            <p:nvPr/>
          </p:nvSpPr>
          <p:spPr>
            <a:xfrm rot="1315819">
              <a:off x="4160545" y="3518512"/>
              <a:ext cx="12227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600" b="1">
                  <a:ln>
                    <a:solidFill>
                      <a:srgbClr val="BF9000"/>
                    </a:solidFill>
                  </a:ln>
                  <a:solidFill>
                    <a:srgbClr val="FFFFD1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</a:defRPr>
              </a:lvl1pPr>
            </a:lstStyle>
            <a:p>
              <a:pPr algn="r"/>
              <a:r>
                <a:rPr lang="en-US" sz="2000" dirty="0">
                  <a:latin typeface="Century Gothic" panose="020B0502020202020204" pitchFamily="34" charset="0"/>
                </a:rPr>
                <a:t>Present Simple</a:t>
              </a:r>
              <a:endParaRPr lang="en-US" sz="2000" dirty="0">
                <a:latin typeface="Century Gothic" panose="020B0502020202020204" pitchFamily="34" charset="0"/>
              </a:endParaRPr>
            </a:p>
          </p:txBody>
        </p:sp>
        <p:sp>
          <p:nvSpPr>
            <p:cNvPr id="65" name="TextBox 64">
              <a:hlinkClick r:id="rId11" action="ppaction://hlinksldjump"/>
              <a:extLst>
                <a:ext uri="{FF2B5EF4-FFF2-40B4-BE49-F238E27FC236}">
                  <a16:creationId xmlns:a16="http://schemas.microsoft.com/office/drawing/2014/main" id="{B49EC78E-6856-476F-B54B-56ED1039AE3A}"/>
                </a:ext>
              </a:extLst>
            </p:cNvPr>
            <p:cNvSpPr txBox="1"/>
            <p:nvPr/>
          </p:nvSpPr>
          <p:spPr>
            <a:xfrm rot="5400000">
              <a:off x="3158722" y="4152812"/>
              <a:ext cx="15859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600" b="1">
                  <a:ln>
                    <a:solidFill>
                      <a:srgbClr val="BF9000"/>
                    </a:solidFill>
                  </a:ln>
                  <a:solidFill>
                    <a:srgbClr val="FFFFD1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</a:defRPr>
              </a:lvl1pPr>
            </a:lstStyle>
            <a:p>
              <a:pPr algn="l"/>
              <a:r>
                <a:rPr lang="en-US" sz="1800" dirty="0">
                  <a:latin typeface="Century Gothic" panose="020B0502020202020204" pitchFamily="34" charset="0"/>
                </a:rPr>
                <a:t>Present Continuous</a:t>
              </a:r>
              <a:endParaRPr lang="en-US" sz="1800" dirty="0">
                <a:latin typeface="Century Gothic" panose="020B0502020202020204" pitchFamily="34" charset="0"/>
              </a:endParaRPr>
            </a:p>
          </p:txBody>
        </p:sp>
        <p:sp>
          <p:nvSpPr>
            <p:cNvPr id="66" name="TextBox 65">
              <a:hlinkClick r:id="rId6" action="ppaction://hlinksldjump"/>
              <a:extLst>
                <a:ext uri="{FF2B5EF4-FFF2-40B4-BE49-F238E27FC236}">
                  <a16:creationId xmlns:a16="http://schemas.microsoft.com/office/drawing/2014/main" id="{98EB31C5-4630-42EC-A2DA-88AF97DA57A0}"/>
                </a:ext>
              </a:extLst>
            </p:cNvPr>
            <p:cNvSpPr txBox="1"/>
            <p:nvPr/>
          </p:nvSpPr>
          <p:spPr>
            <a:xfrm rot="8942861">
              <a:off x="2483334" y="3540331"/>
              <a:ext cx="1273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600" b="1">
                  <a:ln>
                    <a:solidFill>
                      <a:srgbClr val="BF9000"/>
                    </a:solidFill>
                  </a:ln>
                  <a:solidFill>
                    <a:srgbClr val="FFFFD1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</a:defRPr>
              </a:lvl1pPr>
            </a:lstStyle>
            <a:p>
              <a:pPr algn="r"/>
              <a:r>
                <a:rPr lang="en-US" sz="2000" dirty="0">
                  <a:latin typeface="Century Gothic" panose="020B0502020202020204" pitchFamily="34" charset="0"/>
                </a:rPr>
                <a:t>Present Simple</a:t>
              </a:r>
              <a:endParaRPr lang="en-US" sz="2000" dirty="0">
                <a:latin typeface="Century Gothic" panose="020B0502020202020204" pitchFamily="34" charset="0"/>
              </a:endParaRPr>
            </a:p>
          </p:txBody>
        </p:sp>
        <p:sp>
          <p:nvSpPr>
            <p:cNvPr id="67" name="TextBox 66">
              <a:hlinkClick r:id="rId7" action="ppaction://hlinksldjump"/>
              <a:extLst>
                <a:ext uri="{FF2B5EF4-FFF2-40B4-BE49-F238E27FC236}">
                  <a16:creationId xmlns:a16="http://schemas.microsoft.com/office/drawing/2014/main" id="{7778CAAA-D08E-40B0-91F3-573DE3C8A2F9}"/>
                </a:ext>
              </a:extLst>
            </p:cNvPr>
            <p:cNvSpPr txBox="1"/>
            <p:nvPr/>
          </p:nvSpPr>
          <p:spPr>
            <a:xfrm rot="12654167">
              <a:off x="2042798" y="2454735"/>
              <a:ext cx="16142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600" b="1">
                  <a:ln>
                    <a:solidFill>
                      <a:srgbClr val="BF9000"/>
                    </a:solidFill>
                  </a:ln>
                  <a:solidFill>
                    <a:srgbClr val="FFFFD1"/>
                  </a:solidFill>
                  <a:effectLst>
                    <a:outerShdw blurRad="50800" dist="38100" dir="18900000" algn="bl" rotWithShape="0">
                      <a:prstClr val="black">
                        <a:alpha val="40000"/>
                      </a:prstClr>
                    </a:outerShdw>
                  </a:effectLst>
                </a:defRPr>
              </a:lvl1pPr>
            </a:lstStyle>
            <a:p>
              <a:pPr algn="l"/>
              <a:r>
                <a:rPr lang="en-US" sz="1800" dirty="0">
                  <a:latin typeface="Century Gothic" panose="020B0502020202020204" pitchFamily="34" charset="0"/>
                </a:rPr>
                <a:t>Present </a:t>
              </a:r>
              <a:r>
                <a:rPr lang="en-US" sz="1800" dirty="0" smtClean="0">
                  <a:latin typeface="Century Gothic" panose="020B0502020202020204" pitchFamily="34" charset="0"/>
                </a:rPr>
                <a:t>Continuous</a:t>
              </a:r>
              <a:endParaRPr lang="en-US" sz="18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1196" name="Freeform: Shape 1195">
            <a:extLst>
              <a:ext uri="{FF2B5EF4-FFF2-40B4-BE49-F238E27FC236}">
                <a16:creationId xmlns:a16="http://schemas.microsoft.com/office/drawing/2014/main" id="{44099FE2-AD1B-43EF-9F07-FD3D7C0FB4C8}"/>
              </a:ext>
            </a:extLst>
          </p:cNvPr>
          <p:cNvSpPr>
            <a:spLocks/>
          </p:cNvSpPr>
          <p:nvPr/>
        </p:nvSpPr>
        <p:spPr>
          <a:xfrm>
            <a:off x="687605" y="699113"/>
            <a:ext cx="4775470" cy="4775470"/>
          </a:xfrm>
          <a:custGeom>
            <a:avLst/>
            <a:gdLst>
              <a:gd name="connsiteX0" fmla="*/ 2026414 w 3489227"/>
              <a:gd name="connsiteY0" fmla="*/ 0 h 3489227"/>
              <a:gd name="connsiteX1" fmla="*/ 3459305 w 3489227"/>
              <a:gd name="connsiteY1" fmla="*/ 593523 h 3489227"/>
              <a:gd name="connsiteX2" fmla="*/ 3489227 w 3489227"/>
              <a:gd name="connsiteY2" fmla="*/ 626446 h 3489227"/>
              <a:gd name="connsiteX3" fmla="*/ 3378247 w 3489227"/>
              <a:gd name="connsiteY3" fmla="*/ 525579 h 3489227"/>
              <a:gd name="connsiteX4" fmla="*/ 2089259 w 3489227"/>
              <a:gd name="connsiteY4" fmla="*/ 62845 h 3489227"/>
              <a:gd name="connsiteX5" fmla="*/ 62845 w 3489227"/>
              <a:gd name="connsiteY5" fmla="*/ 2089259 h 3489227"/>
              <a:gd name="connsiteX6" fmla="*/ 525580 w 3489227"/>
              <a:gd name="connsiteY6" fmla="*/ 3378247 h 3489227"/>
              <a:gd name="connsiteX7" fmla="*/ 626446 w 3489227"/>
              <a:gd name="connsiteY7" fmla="*/ 3489227 h 3489227"/>
              <a:gd name="connsiteX8" fmla="*/ 593523 w 3489227"/>
              <a:gd name="connsiteY8" fmla="*/ 3459305 h 3489227"/>
              <a:gd name="connsiteX9" fmla="*/ 0 w 3489227"/>
              <a:gd name="connsiteY9" fmla="*/ 2026414 h 3489227"/>
              <a:gd name="connsiteX10" fmla="*/ 2026414 w 3489227"/>
              <a:gd name="connsiteY10" fmla="*/ 0 h 348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89227" h="3489227">
                <a:moveTo>
                  <a:pt x="2026414" y="0"/>
                </a:moveTo>
                <a:cubicBezTo>
                  <a:pt x="2585993" y="0"/>
                  <a:pt x="3092597" y="226814"/>
                  <a:pt x="3459305" y="593523"/>
                </a:cubicBezTo>
                <a:lnTo>
                  <a:pt x="3489227" y="626446"/>
                </a:lnTo>
                <a:lnTo>
                  <a:pt x="3378247" y="525579"/>
                </a:lnTo>
                <a:cubicBezTo>
                  <a:pt x="3027963" y="236500"/>
                  <a:pt x="2578891" y="62845"/>
                  <a:pt x="2089259" y="62845"/>
                </a:cubicBezTo>
                <a:cubicBezTo>
                  <a:pt x="970101" y="62845"/>
                  <a:pt x="62845" y="970101"/>
                  <a:pt x="62845" y="2089259"/>
                </a:cubicBezTo>
                <a:cubicBezTo>
                  <a:pt x="62845" y="2578891"/>
                  <a:pt x="236500" y="3027963"/>
                  <a:pt x="525580" y="3378247"/>
                </a:cubicBezTo>
                <a:lnTo>
                  <a:pt x="626446" y="3489227"/>
                </a:lnTo>
                <a:lnTo>
                  <a:pt x="593523" y="3459305"/>
                </a:lnTo>
                <a:cubicBezTo>
                  <a:pt x="226814" y="3092597"/>
                  <a:pt x="0" y="2585993"/>
                  <a:pt x="0" y="2026414"/>
                </a:cubicBezTo>
                <a:cubicBezTo>
                  <a:pt x="0" y="907256"/>
                  <a:pt x="907256" y="0"/>
                  <a:pt x="2026414" y="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62" name="Group 1161">
            <a:extLst>
              <a:ext uri="{FF2B5EF4-FFF2-40B4-BE49-F238E27FC236}">
                <a16:creationId xmlns:a16="http://schemas.microsoft.com/office/drawing/2014/main" id="{FD663830-5B26-4C02-83C0-50D0364973AD}"/>
              </a:ext>
            </a:extLst>
          </p:cNvPr>
          <p:cNvGrpSpPr>
            <a:grpSpLocks/>
          </p:cNvGrpSpPr>
          <p:nvPr/>
        </p:nvGrpSpPr>
        <p:grpSpPr>
          <a:xfrm>
            <a:off x="5479104" y="3163961"/>
            <a:ext cx="1186654" cy="746295"/>
            <a:chOff x="10351950" y="3379331"/>
            <a:chExt cx="815993" cy="55214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229BD2A3-3172-49F0-B27D-7594EF0D22B0}"/>
                </a:ext>
              </a:extLst>
            </p:cNvPr>
            <p:cNvSpPr>
              <a:spLocks/>
            </p:cNvSpPr>
            <p:nvPr/>
          </p:nvSpPr>
          <p:spPr>
            <a:xfrm rot="4803578" flipV="1">
              <a:off x="10483876" y="3247405"/>
              <a:ext cx="552142" cy="815993"/>
            </a:xfrm>
            <a:custGeom>
              <a:avLst/>
              <a:gdLst>
                <a:gd name="connsiteX0" fmla="*/ 0 w 507084"/>
                <a:gd name="connsiteY0" fmla="*/ 748472 h 749403"/>
                <a:gd name="connsiteX1" fmla="*/ 259446 w 507084"/>
                <a:gd name="connsiteY1" fmla="*/ 748472 h 749403"/>
                <a:gd name="connsiteX2" fmla="*/ 259602 w 507084"/>
                <a:gd name="connsiteY2" fmla="*/ 749403 h 749403"/>
                <a:gd name="connsiteX3" fmla="*/ 507084 w 507084"/>
                <a:gd name="connsiteY3" fmla="*/ 663311 h 749403"/>
                <a:gd name="connsiteX4" fmla="*/ 135395 w 507084"/>
                <a:gd name="connsiteY4" fmla="*/ 3446 h 749403"/>
                <a:gd name="connsiteX5" fmla="*/ 134809 w 507084"/>
                <a:gd name="connsiteY5" fmla="*/ 0 h 749403"/>
                <a:gd name="connsiteX6" fmla="*/ 134481 w 507084"/>
                <a:gd name="connsiteY6" fmla="*/ 1824 h 749403"/>
                <a:gd name="connsiteX7" fmla="*/ 133839 w 507084"/>
                <a:gd name="connsiteY7" fmla="*/ 685 h 749403"/>
                <a:gd name="connsiteX8" fmla="*/ 134248 w 507084"/>
                <a:gd name="connsiteY8" fmla="*/ 3116 h 74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7084" h="749403">
                  <a:moveTo>
                    <a:pt x="0" y="748472"/>
                  </a:moveTo>
                  <a:lnTo>
                    <a:pt x="259446" y="748472"/>
                  </a:lnTo>
                  <a:lnTo>
                    <a:pt x="259602" y="749403"/>
                  </a:lnTo>
                  <a:lnTo>
                    <a:pt x="507084" y="663311"/>
                  </a:lnTo>
                  <a:lnTo>
                    <a:pt x="135395" y="3446"/>
                  </a:lnTo>
                  <a:lnTo>
                    <a:pt x="134809" y="0"/>
                  </a:lnTo>
                  <a:lnTo>
                    <a:pt x="134481" y="1824"/>
                  </a:lnTo>
                  <a:lnTo>
                    <a:pt x="133839" y="685"/>
                  </a:lnTo>
                  <a:lnTo>
                    <a:pt x="134248" y="3116"/>
                  </a:lnTo>
                  <a:close/>
                </a:path>
              </a:pathLst>
            </a:custGeom>
            <a:gradFill flip="none" rotWithShape="1">
              <a:gsLst>
                <a:gs pos="32000">
                  <a:srgbClr val="E58B1B"/>
                </a:gs>
                <a:gs pos="0">
                  <a:srgbClr val="FCDE32"/>
                </a:gs>
                <a:gs pos="68000">
                  <a:srgbClr val="FCDE32"/>
                </a:gs>
                <a:gs pos="86000">
                  <a:srgbClr val="AF2C2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176" name="Group 1175">
              <a:extLst>
                <a:ext uri="{FF2B5EF4-FFF2-40B4-BE49-F238E27FC236}">
                  <a16:creationId xmlns:a16="http://schemas.microsoft.com/office/drawing/2014/main" id="{B7F659F5-9900-406B-B47E-0902E7A65F99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376451" y="3396621"/>
              <a:ext cx="749786" cy="390621"/>
              <a:chOff x="9980691" y="2643347"/>
              <a:chExt cx="755933" cy="393822"/>
            </a:xfrm>
          </p:grpSpPr>
          <p:sp>
            <p:nvSpPr>
              <p:cNvPr id="1177" name="Isosceles Triangle 1176">
                <a:extLst>
                  <a:ext uri="{FF2B5EF4-FFF2-40B4-BE49-F238E27FC236}">
                    <a16:creationId xmlns:a16="http://schemas.microsoft.com/office/drawing/2014/main" id="{4067F261-C9A2-4A64-9D62-ADB2749A3B80}"/>
                  </a:ext>
                </a:extLst>
              </p:cNvPr>
              <p:cNvSpPr>
                <a:spLocks/>
              </p:cNvSpPr>
              <p:nvPr/>
            </p:nvSpPr>
            <p:spPr>
              <a:xfrm rot="4803578" flipV="1">
                <a:off x="10225906" y="2398132"/>
                <a:ext cx="264177" cy="754608"/>
              </a:xfrm>
              <a:prstGeom prst="triangle">
                <a:avLst>
                  <a:gd name="adj" fmla="val 51448"/>
                </a:avLst>
              </a:prstGeom>
              <a:solidFill>
                <a:srgbClr val="FFF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8" name="Isosceles Triangle 1177">
                <a:extLst>
                  <a:ext uri="{FF2B5EF4-FFF2-40B4-BE49-F238E27FC236}">
                    <a16:creationId xmlns:a16="http://schemas.microsoft.com/office/drawing/2014/main" id="{5A506957-7E6F-4999-A78A-60B353F1D3B7}"/>
                  </a:ext>
                </a:extLst>
              </p:cNvPr>
              <p:cNvSpPr>
                <a:spLocks/>
              </p:cNvSpPr>
              <p:nvPr/>
            </p:nvSpPr>
            <p:spPr>
              <a:xfrm rot="16675634">
                <a:off x="10227231" y="2527777"/>
                <a:ext cx="264177" cy="754608"/>
              </a:xfrm>
              <a:prstGeom prst="triangle">
                <a:avLst>
                  <a:gd name="adj" fmla="val 51448"/>
                </a:avLst>
              </a:prstGeom>
              <a:solidFill>
                <a:srgbClr val="EFC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E1DD6CB-C099-4817-85C1-D242D6613849}"/>
              </a:ext>
            </a:extLst>
          </p:cNvPr>
          <p:cNvGrpSpPr>
            <a:grpSpLocks/>
          </p:cNvGrpSpPr>
          <p:nvPr/>
        </p:nvGrpSpPr>
        <p:grpSpPr>
          <a:xfrm>
            <a:off x="3182847" y="3169872"/>
            <a:ext cx="598199" cy="598199"/>
            <a:chOff x="3134414" y="3459637"/>
            <a:chExt cx="631596" cy="631596"/>
          </a:xfrm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12C6C530-C82C-4923-83EA-BAAE4F652543}"/>
                </a:ext>
              </a:extLst>
            </p:cNvPr>
            <p:cNvSpPr>
              <a:spLocks/>
            </p:cNvSpPr>
            <p:nvPr/>
          </p:nvSpPr>
          <p:spPr>
            <a:xfrm>
              <a:off x="3134414" y="3459637"/>
              <a:ext cx="631596" cy="631596"/>
            </a:xfrm>
            <a:prstGeom prst="ellipse">
              <a:avLst/>
            </a:prstGeom>
            <a:gradFill flip="none" rotWithShape="1">
              <a:gsLst>
                <a:gs pos="32000">
                  <a:srgbClr val="E58B1B"/>
                </a:gs>
                <a:gs pos="0">
                  <a:srgbClr val="FCDE32"/>
                </a:gs>
                <a:gs pos="68000">
                  <a:srgbClr val="FCDE32"/>
                </a:gs>
                <a:gs pos="86000">
                  <a:srgbClr val="AF2C2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92E8C272-BE84-4CDB-AC1E-9B67700BAF7D}"/>
                </a:ext>
              </a:extLst>
            </p:cNvPr>
            <p:cNvSpPr>
              <a:spLocks/>
            </p:cNvSpPr>
            <p:nvPr/>
          </p:nvSpPr>
          <p:spPr>
            <a:xfrm>
              <a:off x="3195689" y="3520912"/>
              <a:ext cx="509047" cy="5090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4" name="Star: 5 Points 73">
              <a:extLst>
                <a:ext uri="{FF2B5EF4-FFF2-40B4-BE49-F238E27FC236}">
                  <a16:creationId xmlns:a16="http://schemas.microsoft.com/office/drawing/2014/main" id="{680217D9-129F-4BC6-ACE3-FB21E9ABDAC6}"/>
                </a:ext>
              </a:extLst>
            </p:cNvPr>
            <p:cNvSpPr>
              <a:spLocks/>
            </p:cNvSpPr>
            <p:nvPr/>
          </p:nvSpPr>
          <p:spPr>
            <a:xfrm>
              <a:off x="3242822" y="3582992"/>
              <a:ext cx="414780" cy="352699"/>
            </a:xfrm>
            <a:prstGeom prst="star5">
              <a:avLst>
                <a:gd name="adj" fmla="val 27560"/>
                <a:gd name="hf" fmla="val 105146"/>
                <a:gd name="vf" fmla="val 110557"/>
              </a:avLst>
            </a:prstGeom>
            <a:gradFill flip="none" rotWithShape="1">
              <a:gsLst>
                <a:gs pos="32000">
                  <a:srgbClr val="E58B1B"/>
                </a:gs>
                <a:gs pos="0">
                  <a:srgbClr val="FCDE32"/>
                </a:gs>
                <a:gs pos="68000">
                  <a:srgbClr val="FCDE32"/>
                </a:gs>
                <a:gs pos="86000">
                  <a:srgbClr val="AF2C2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Rectangle 27">
            <a:hlinkClick r:id="rId12" action="ppaction://hlinksldjump"/>
            <a:extLst>
              <a:ext uri="{FF2B5EF4-FFF2-40B4-BE49-F238E27FC236}">
                <a16:creationId xmlns:a16="http://schemas.microsoft.com/office/drawing/2014/main" id="{E4B9B328-755B-4B8C-AE35-EF2A28920B28}"/>
              </a:ext>
            </a:extLst>
          </p:cNvPr>
          <p:cNvSpPr/>
          <p:nvPr/>
        </p:nvSpPr>
        <p:spPr>
          <a:xfrm>
            <a:off x="10943461" y="5818909"/>
            <a:ext cx="1248539" cy="1039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3315" flipH="1">
            <a:off x="2442194" y="4981032"/>
            <a:ext cx="2114815" cy="11632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9821" flipH="1">
            <a:off x="4386773" y="3777453"/>
            <a:ext cx="1579550" cy="12956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57915">
            <a:off x="551844" y="3878463"/>
            <a:ext cx="1942502" cy="1198889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7268">
            <a:off x="2572422" y="723596"/>
            <a:ext cx="1796735" cy="14205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0721">
            <a:off x="670507" y="1933845"/>
            <a:ext cx="1867258" cy="9613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02723">
            <a:off x="4420980" y="1863697"/>
            <a:ext cx="1668089" cy="103473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1762271" y="468544"/>
            <a:ext cx="9917990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Make the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sentences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using pictures</a:t>
            </a:r>
            <a:endParaRPr lang="en-GB" sz="28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240" y="1265405"/>
            <a:ext cx="2273715" cy="49702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019" y="2249864"/>
            <a:ext cx="1136858" cy="1450655"/>
          </a:xfrm>
          <a:prstGeom prst="rect">
            <a:avLst/>
          </a:prstGeom>
        </p:spPr>
      </p:pic>
      <p:pic>
        <p:nvPicPr>
          <p:cNvPr id="21" name="Звук 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55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184"/>
    </mc:Choice>
    <mc:Fallback>
      <p:transition spd="slow" advClick="0" advTm="3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2"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triggerEvt type="onClick" time="2200" objId="116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6949" y="653270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38" y="653270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6016" y="653270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97" y="1052081"/>
            <a:ext cx="1117318" cy="1117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9" y="710897"/>
            <a:ext cx="1663492" cy="1269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7265" y="3982007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4" y="3982007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6332" y="3982007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13" y="4380818"/>
            <a:ext cx="1117318" cy="11173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85" y="4039634"/>
            <a:ext cx="1663492" cy="126984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1080322"/>
            <a:ext cx="1117318" cy="11173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85" y="739138"/>
            <a:ext cx="1663492" cy="126984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873" y="1071839"/>
            <a:ext cx="1117318" cy="111731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445" y="730655"/>
            <a:ext cx="1663492" cy="1269841"/>
          </a:xfrm>
          <a:prstGeom prst="rect">
            <a:avLst/>
          </a:prstGeom>
        </p:spPr>
      </p:pic>
      <p:pic>
        <p:nvPicPr>
          <p:cNvPr id="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89653" y="5928820"/>
            <a:ext cx="609600" cy="609600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74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67">
        <p:cut/>
      </p:transition>
    </mc:Choice>
    <mc:Fallback>
      <p:transition advClick="0" advTm="1067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57" objId="2"/>
        <p14:stopEvt time="1067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0" y="468544"/>
            <a:ext cx="12192000" cy="95410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Make the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negative sentences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into the positive ones. </a:t>
            </a:r>
          </a:p>
          <a:p>
            <a:pPr algn="ct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There is one example.</a:t>
            </a:r>
          </a:p>
        </p:txBody>
      </p:sp>
      <p:sp>
        <p:nvSpPr>
          <p:cNvPr id="3" name="Волна 2"/>
          <p:cNvSpPr/>
          <p:nvPr/>
        </p:nvSpPr>
        <p:spPr>
          <a:xfrm>
            <a:off x="689547" y="1502227"/>
            <a:ext cx="3294623" cy="2026885"/>
          </a:xfrm>
          <a:prstGeom prst="wav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902665" y="1741526"/>
            <a:ext cx="3293778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Look!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Lulu is listening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    to music.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656889" y="1725197"/>
            <a:ext cx="3549592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Look!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Lulu isn’t listening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    to music.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19" name="Волна 18"/>
          <p:cNvSpPr/>
          <p:nvPr/>
        </p:nvSpPr>
        <p:spPr>
          <a:xfrm>
            <a:off x="4271797" y="1502227"/>
            <a:ext cx="3294623" cy="2026885"/>
          </a:xfrm>
          <a:prstGeom prst="wav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4484915" y="1659465"/>
            <a:ext cx="3293778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Kate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has a shower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every morning.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4100782" y="1467332"/>
            <a:ext cx="3549592" cy="160043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en-GB" sz="2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  <a:p>
            <a:pPr algn="ctr"/>
            <a:r>
              <a:rPr lang="en-GB" sz="7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?</a:t>
            </a:r>
            <a:endParaRPr lang="en-GB" sz="7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2" name="Волна 21"/>
          <p:cNvSpPr/>
          <p:nvPr/>
        </p:nvSpPr>
        <p:spPr>
          <a:xfrm>
            <a:off x="7886705" y="1502227"/>
            <a:ext cx="3294623" cy="2026885"/>
          </a:xfrm>
          <a:prstGeom prst="wav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8099823" y="1741526"/>
            <a:ext cx="3293778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Mike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 is reading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       a book.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7739748" y="1948167"/>
            <a:ext cx="3549592" cy="116955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?</a:t>
            </a:r>
            <a:endParaRPr lang="en-GB" sz="7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5" name="Волна 24"/>
          <p:cNvSpPr/>
          <p:nvPr/>
        </p:nvSpPr>
        <p:spPr>
          <a:xfrm>
            <a:off x="656889" y="3980384"/>
            <a:ext cx="3294623" cy="2026885"/>
          </a:xfrm>
          <a:prstGeom prst="wav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1004144" y="4280577"/>
            <a:ext cx="3293778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I am 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watch TV </a:t>
            </a:r>
          </a:p>
          <a:p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      </a:t>
            </a:r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now.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434578" y="4339328"/>
            <a:ext cx="3549592" cy="116955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?</a:t>
            </a:r>
            <a:endParaRPr lang="en-GB" sz="7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8" name="Волна 27"/>
          <p:cNvSpPr/>
          <p:nvPr/>
        </p:nvSpPr>
        <p:spPr>
          <a:xfrm>
            <a:off x="4369771" y="3831658"/>
            <a:ext cx="3294623" cy="2026885"/>
          </a:xfrm>
          <a:prstGeom prst="wav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4582889" y="4018705"/>
            <a:ext cx="3293778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They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play football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every Sunday.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4173823" y="4234149"/>
            <a:ext cx="3549592" cy="116955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?</a:t>
            </a:r>
            <a:endParaRPr lang="en-GB" sz="7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31" name="Волна 30"/>
          <p:cNvSpPr/>
          <p:nvPr/>
        </p:nvSpPr>
        <p:spPr>
          <a:xfrm>
            <a:off x="7952021" y="3831658"/>
            <a:ext cx="3294623" cy="2026885"/>
          </a:xfrm>
          <a:prstGeom prst="wav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8165139" y="4070957"/>
            <a:ext cx="3293778" cy="138499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We are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  having lunch</a:t>
            </a:r>
          </a:p>
          <a:p>
            <a:r>
              <a:rPr lang="en-US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at the moment.</a:t>
            </a:r>
            <a:endParaRPr lang="en-GB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7721547" y="4280577"/>
            <a:ext cx="3549592" cy="116955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?</a:t>
            </a:r>
            <a:endParaRPr lang="en-GB" sz="7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34" name="Звук 3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890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775"/>
    </mc:Choice>
    <mc:Fallback>
      <p:transition spd="slow" advTm="16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1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00"/>
                            </p:stCondLst>
                            <p:childTnLst>
                              <p:par>
                                <p:cTn id="72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1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00"/>
                            </p:stCondLst>
                            <p:childTnLst>
                              <p:par>
                                <p:cTn id="90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1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"/>
                            </p:stCondLst>
                            <p:childTnLst>
                              <p:par>
                                <p:cTn id="108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1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4" grpId="1"/>
      <p:bldP spid="4" grpId="2"/>
      <p:bldP spid="6" grpId="0"/>
      <p:bldP spid="19" grpId="0" animBg="1"/>
      <p:bldP spid="19" grpId="1" animBg="1"/>
      <p:bldP spid="20" grpId="0"/>
      <p:bldP spid="20" grpId="1"/>
      <p:bldP spid="21" grpId="0"/>
      <p:bldP spid="22" grpId="0" animBg="1"/>
      <p:bldP spid="22" grpId="1" animBg="1"/>
      <p:bldP spid="23" grpId="0"/>
      <p:bldP spid="23" grpId="1"/>
      <p:bldP spid="24" grpId="0"/>
      <p:bldP spid="25" grpId="0" animBg="1"/>
      <p:bldP spid="25" grpId="1" animBg="1"/>
      <p:bldP spid="26" grpId="0"/>
      <p:bldP spid="26" grpId="1"/>
      <p:bldP spid="27" grpId="0"/>
      <p:bldP spid="28" grpId="0" animBg="1"/>
      <p:bldP spid="28" grpId="1" animBg="1"/>
      <p:bldP spid="29" grpId="0"/>
      <p:bldP spid="29" grpId="1"/>
      <p:bldP spid="30" grpId="0"/>
      <p:bldP spid="31" grpId="0" animBg="1"/>
      <p:bldP spid="31" grpId="1" animBg="1"/>
      <p:bldP spid="32" grpId="0"/>
      <p:bldP spid="32" grpId="1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6949" y="653270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38" y="653270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6016" y="653270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97" y="1052081"/>
            <a:ext cx="1117318" cy="1117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9" y="710897"/>
            <a:ext cx="1663492" cy="1269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7265" y="3982007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4" y="3982007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6332" y="3982007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13" y="4380818"/>
            <a:ext cx="1117318" cy="11173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85" y="4039634"/>
            <a:ext cx="1663492" cy="126984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1080322"/>
            <a:ext cx="1117318" cy="11173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85" y="739138"/>
            <a:ext cx="1663492" cy="126984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29" y="4409059"/>
            <a:ext cx="1117318" cy="111731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501" y="4067875"/>
            <a:ext cx="1663492" cy="126984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873" y="1071839"/>
            <a:ext cx="1117318" cy="111731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445" y="730655"/>
            <a:ext cx="1663492" cy="1269841"/>
          </a:xfrm>
          <a:prstGeom prst="rect">
            <a:avLst/>
          </a:prstGeom>
        </p:spPr>
      </p:pic>
      <p:pic>
        <p:nvPicPr>
          <p:cNvPr id="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89653" y="5928820"/>
            <a:ext cx="609600" cy="609600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01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51">
        <p:cut/>
      </p:transition>
    </mc:Choice>
    <mc:Fallback>
      <p:transition advClick="0" advTm="1051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98" objId="2"/>
        <p14:stopEvt time="1051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81138" y="2149643"/>
            <a:ext cx="5165558" cy="3096126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B4A6-A3B4-C8EF-0B20-2FE07046B808}"/>
              </a:ext>
            </a:extLst>
          </p:cNvPr>
          <p:cNvSpPr txBox="1"/>
          <p:nvPr/>
        </p:nvSpPr>
        <p:spPr>
          <a:xfrm>
            <a:off x="364811" y="430834"/>
            <a:ext cx="4082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Find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answers</a:t>
            </a:r>
          </a:p>
          <a:p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for </a:t>
            </a:r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the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question</a:t>
            </a:r>
            <a:endParaRPr lang="en-GB" sz="24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16" y="1383485"/>
            <a:ext cx="2314221" cy="2314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7" y="3958243"/>
            <a:ext cx="2314221" cy="23142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326" y="1303275"/>
            <a:ext cx="2314221" cy="2314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142">
            <a:off x="9759247" y="3878033"/>
            <a:ext cx="2314221" cy="23142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A12D8A-9DE8-7425-4006-0F32003ADD31}"/>
              </a:ext>
            </a:extLst>
          </p:cNvPr>
          <p:cNvSpPr txBox="1"/>
          <p:nvPr/>
        </p:nvSpPr>
        <p:spPr>
          <a:xfrm>
            <a:off x="3480099" y="2894221"/>
            <a:ext cx="5167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Simon</a:t>
            </a:r>
          </a:p>
          <a:p>
            <a:pPr algn="ctr"/>
            <a:r>
              <a:rPr lang="en-US" altLang="zh-CN" sz="4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reading now?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F1111B-120B-5C39-9A72-1BEBFA370B2C}"/>
              </a:ext>
            </a:extLst>
          </p:cNvPr>
          <p:cNvSpPr txBox="1"/>
          <p:nvPr/>
        </p:nvSpPr>
        <p:spPr>
          <a:xfrm>
            <a:off x="152902" y="2002924"/>
            <a:ext cx="26530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am.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026745-778A-3B07-98C1-6353E4BD52F8}"/>
              </a:ext>
            </a:extLst>
          </p:cNvPr>
          <p:cNvSpPr txBox="1"/>
          <p:nvPr/>
        </p:nvSpPr>
        <p:spPr>
          <a:xfrm>
            <a:off x="201668" y="4838354"/>
            <a:ext cx="2555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do.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B7829-4D75-6F20-8107-485D6DD40CAB}"/>
              </a:ext>
            </a:extLst>
          </p:cNvPr>
          <p:cNvSpPr txBox="1"/>
          <p:nvPr/>
        </p:nvSpPr>
        <p:spPr>
          <a:xfrm>
            <a:off x="10200632" y="4527311"/>
            <a:ext cx="14314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he is.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BD25A-C279-365F-7DE9-09B0F5B3B75E}"/>
              </a:ext>
            </a:extLst>
          </p:cNvPr>
          <p:cNvSpPr txBox="1"/>
          <p:nvPr/>
        </p:nvSpPr>
        <p:spPr>
          <a:xfrm>
            <a:off x="10000530" y="1858534"/>
            <a:ext cx="1894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He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does.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1" name="Звук 2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290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12"/>
    </mc:Choice>
    <mc:Fallback>
      <p:transition spd="slow" advTm="3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375E-6 -4.81481E-6 L 4.375E-6 -0.07222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81138" y="2149643"/>
            <a:ext cx="5165558" cy="3096126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B4A6-A3B4-C8EF-0B20-2FE07046B808}"/>
              </a:ext>
            </a:extLst>
          </p:cNvPr>
          <p:cNvSpPr txBox="1"/>
          <p:nvPr/>
        </p:nvSpPr>
        <p:spPr>
          <a:xfrm>
            <a:off x="364811" y="430834"/>
            <a:ext cx="4082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Find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answers</a:t>
            </a:r>
          </a:p>
          <a:p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for </a:t>
            </a:r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the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question</a:t>
            </a:r>
            <a:endParaRPr lang="en-GB" sz="24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16" y="1383485"/>
            <a:ext cx="2314221" cy="2314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7" y="3958243"/>
            <a:ext cx="2314221" cy="23142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326" y="1303275"/>
            <a:ext cx="2314221" cy="2314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142">
            <a:off x="9759247" y="3878033"/>
            <a:ext cx="2314221" cy="23142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A12D8A-9DE8-7425-4006-0F32003ADD31}"/>
              </a:ext>
            </a:extLst>
          </p:cNvPr>
          <p:cNvSpPr txBox="1"/>
          <p:nvPr/>
        </p:nvSpPr>
        <p:spPr>
          <a:xfrm>
            <a:off x="3479060" y="3035986"/>
            <a:ext cx="51676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Does she eat</a:t>
            </a:r>
          </a:p>
          <a:p>
            <a:pPr algn="ctr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ice cream?</a:t>
            </a:r>
            <a:endParaRPr lang="zh-CN" altLang="en-US" sz="8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F1111B-120B-5C39-9A72-1BEBFA370B2C}"/>
              </a:ext>
            </a:extLst>
          </p:cNvPr>
          <p:cNvSpPr txBox="1"/>
          <p:nvPr/>
        </p:nvSpPr>
        <p:spPr>
          <a:xfrm>
            <a:off x="10056006" y="4527311"/>
            <a:ext cx="1720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am.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026745-778A-3B07-98C1-6353E4BD52F8}"/>
              </a:ext>
            </a:extLst>
          </p:cNvPr>
          <p:cNvSpPr txBox="1"/>
          <p:nvPr/>
        </p:nvSpPr>
        <p:spPr>
          <a:xfrm>
            <a:off x="681275" y="4838354"/>
            <a:ext cx="16271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do.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B7829-4D75-6F20-8107-485D6DD40CAB}"/>
              </a:ext>
            </a:extLst>
          </p:cNvPr>
          <p:cNvSpPr txBox="1"/>
          <p:nvPr/>
        </p:nvSpPr>
        <p:spPr>
          <a:xfrm>
            <a:off x="691822" y="1929987"/>
            <a:ext cx="1431449" cy="124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>
              <a:lnSpc>
                <a:spcPts val="3000"/>
              </a:lnSpc>
            </a:pPr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she does.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BD25A-C279-365F-7DE9-09B0F5B3B75E}"/>
              </a:ext>
            </a:extLst>
          </p:cNvPr>
          <p:cNvSpPr txBox="1"/>
          <p:nvPr/>
        </p:nvSpPr>
        <p:spPr>
          <a:xfrm>
            <a:off x="10000530" y="1858534"/>
            <a:ext cx="1894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He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does.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272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21"/>
    </mc:Choice>
    <mc:Fallback>
      <p:transition spd="slow" advTm="3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375E-6 -3.7037E-7 L 4.375E-6 -0.07222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81138" y="2149643"/>
            <a:ext cx="5165558" cy="3096126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B4A6-A3B4-C8EF-0B20-2FE07046B808}"/>
              </a:ext>
            </a:extLst>
          </p:cNvPr>
          <p:cNvSpPr txBox="1"/>
          <p:nvPr/>
        </p:nvSpPr>
        <p:spPr>
          <a:xfrm>
            <a:off x="364811" y="430834"/>
            <a:ext cx="4082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Find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answers</a:t>
            </a:r>
          </a:p>
          <a:p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for </a:t>
            </a:r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the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question</a:t>
            </a:r>
            <a:endParaRPr lang="en-GB" sz="24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16" y="1383485"/>
            <a:ext cx="2314221" cy="2314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7" y="3958243"/>
            <a:ext cx="2314221" cy="23142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326" y="1303275"/>
            <a:ext cx="2314221" cy="2314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142">
            <a:off x="9759247" y="3878033"/>
            <a:ext cx="2314221" cy="23142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A12D8A-9DE8-7425-4006-0F32003ADD31}"/>
              </a:ext>
            </a:extLst>
          </p:cNvPr>
          <p:cNvSpPr txBox="1"/>
          <p:nvPr/>
        </p:nvSpPr>
        <p:spPr>
          <a:xfrm>
            <a:off x="4251496" y="3035986"/>
            <a:ext cx="36436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Do you make a sandcastle?</a:t>
            </a:r>
            <a:endParaRPr lang="zh-CN" altLang="en-US" sz="8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F1111B-120B-5C39-9A72-1BEBFA370B2C}"/>
              </a:ext>
            </a:extLst>
          </p:cNvPr>
          <p:cNvSpPr txBox="1"/>
          <p:nvPr/>
        </p:nvSpPr>
        <p:spPr>
          <a:xfrm>
            <a:off x="10056006" y="4527311"/>
            <a:ext cx="1720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am.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026745-778A-3B07-98C1-6353E4BD52F8}"/>
              </a:ext>
            </a:extLst>
          </p:cNvPr>
          <p:cNvSpPr txBox="1"/>
          <p:nvPr/>
        </p:nvSpPr>
        <p:spPr>
          <a:xfrm>
            <a:off x="681275" y="4838354"/>
            <a:ext cx="16271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do.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B7829-4D75-6F20-8107-485D6DD40CAB}"/>
              </a:ext>
            </a:extLst>
          </p:cNvPr>
          <p:cNvSpPr txBox="1"/>
          <p:nvPr/>
        </p:nvSpPr>
        <p:spPr>
          <a:xfrm>
            <a:off x="10200631" y="1878285"/>
            <a:ext cx="14314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we do.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BD25A-C279-365F-7DE9-09B0F5B3B75E}"/>
              </a:ext>
            </a:extLst>
          </p:cNvPr>
          <p:cNvSpPr txBox="1"/>
          <p:nvPr/>
        </p:nvSpPr>
        <p:spPr>
          <a:xfrm>
            <a:off x="431745" y="1952553"/>
            <a:ext cx="1894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He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does.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369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93"/>
    </mc:Choice>
    <mc:Fallback>
      <p:transition spd="slow" advTm="3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125E-6 -3.7037E-7 L 3.125E-6 -0.07222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81138" y="2149643"/>
            <a:ext cx="5165558" cy="3096126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B4A6-A3B4-C8EF-0B20-2FE07046B808}"/>
              </a:ext>
            </a:extLst>
          </p:cNvPr>
          <p:cNvSpPr txBox="1"/>
          <p:nvPr/>
        </p:nvSpPr>
        <p:spPr>
          <a:xfrm>
            <a:off x="364811" y="430834"/>
            <a:ext cx="4082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Find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answers</a:t>
            </a:r>
          </a:p>
          <a:p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for </a:t>
            </a:r>
            <a:r>
              <a:rPr lang="en-GB" sz="2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the </a:t>
            </a:r>
            <a:r>
              <a:rPr lang="en-GB" sz="24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question</a:t>
            </a:r>
            <a:endParaRPr lang="en-GB" sz="24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16" y="1383485"/>
            <a:ext cx="2314221" cy="2314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7" y="3958243"/>
            <a:ext cx="2314221" cy="23142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326" y="1303275"/>
            <a:ext cx="2314221" cy="2314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142">
            <a:off x="9759247" y="3878033"/>
            <a:ext cx="2314221" cy="23142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A12D8A-9DE8-7425-4006-0F32003ADD31}"/>
              </a:ext>
            </a:extLst>
          </p:cNvPr>
          <p:cNvSpPr txBox="1"/>
          <p:nvPr/>
        </p:nvSpPr>
        <p:spPr>
          <a:xfrm>
            <a:off x="4162857" y="2728210"/>
            <a:ext cx="36436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Are they diving in the sea now?</a:t>
            </a:r>
            <a:endParaRPr lang="zh-CN" altLang="en-US" sz="8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F1111B-120B-5C39-9A72-1BEBFA370B2C}"/>
              </a:ext>
            </a:extLst>
          </p:cNvPr>
          <p:cNvSpPr txBox="1"/>
          <p:nvPr/>
        </p:nvSpPr>
        <p:spPr>
          <a:xfrm>
            <a:off x="10056006" y="4527311"/>
            <a:ext cx="1720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Yes,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am.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026745-778A-3B07-98C1-6353E4BD52F8}"/>
              </a:ext>
            </a:extLst>
          </p:cNvPr>
          <p:cNvSpPr txBox="1"/>
          <p:nvPr/>
        </p:nvSpPr>
        <p:spPr>
          <a:xfrm>
            <a:off x="10102790" y="2089339"/>
            <a:ext cx="16271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do.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B7829-4D75-6F20-8107-485D6DD40CAB}"/>
              </a:ext>
            </a:extLst>
          </p:cNvPr>
          <p:cNvSpPr txBox="1"/>
          <p:nvPr/>
        </p:nvSpPr>
        <p:spPr>
          <a:xfrm>
            <a:off x="723906" y="4511269"/>
            <a:ext cx="1431449" cy="1176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</a:t>
            </a:r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</a:t>
            </a:r>
          </a:p>
          <a:p>
            <a:pPr algn="ctr">
              <a:lnSpc>
                <a:spcPts val="2800"/>
              </a:lnSpc>
            </a:pPr>
            <a:r>
              <a:rPr lang="en-US" altLang="zh-CN" sz="3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</a:t>
            </a:r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hey aren’t.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CBD25A-C279-365F-7DE9-09B0F5B3B75E}"/>
              </a:ext>
            </a:extLst>
          </p:cNvPr>
          <p:cNvSpPr txBox="1"/>
          <p:nvPr/>
        </p:nvSpPr>
        <p:spPr>
          <a:xfrm>
            <a:off x="431745" y="1952553"/>
            <a:ext cx="1894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He</a:t>
            </a:r>
          </a:p>
          <a:p>
            <a:pPr algn="ctr"/>
            <a:r>
              <a:rPr lang="en-US" altLang="zh-CN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does.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515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12"/>
    </mc:Choice>
    <mc:Fallback>
      <p:transition spd="slow" advTm="3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9167E-6 -3.7037E-7 L 4.79167E-6 -0.07222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6949" y="653270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38" y="653270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6016" y="653270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97" y="1052081"/>
            <a:ext cx="1117318" cy="1117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9" y="710897"/>
            <a:ext cx="1663492" cy="1269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7265" y="3982007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4" y="3982007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6332" y="3982007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13" y="4380818"/>
            <a:ext cx="1117318" cy="11173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85" y="4039634"/>
            <a:ext cx="1663492" cy="126984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1080322"/>
            <a:ext cx="1117318" cy="11173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85" y="739138"/>
            <a:ext cx="1663492" cy="126984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29" y="4409059"/>
            <a:ext cx="1117318" cy="111731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501" y="4067875"/>
            <a:ext cx="1663492" cy="126984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873" y="1071839"/>
            <a:ext cx="1117318" cy="111731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445" y="730655"/>
            <a:ext cx="1663492" cy="126984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89" y="4400576"/>
            <a:ext cx="1117318" cy="111731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761" y="4059392"/>
            <a:ext cx="1663492" cy="1269841"/>
          </a:xfrm>
          <a:prstGeom prst="rect">
            <a:avLst/>
          </a:prstGeom>
        </p:spPr>
      </p:pic>
      <p:pic>
        <p:nvPicPr>
          <p:cNvPr id="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89653" y="5928820"/>
            <a:ext cx="609600" cy="609600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7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763">
        <p:cut/>
      </p:transition>
    </mc:Choice>
    <mc:Fallback>
      <p:transition advClick="0" advTm="763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45" objId="2"/>
        <p14:stopEvt time="763" objId="2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49" y="3434443"/>
            <a:ext cx="2989695" cy="287622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89653" y="5928820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49" y="405818"/>
            <a:ext cx="2989695" cy="287622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736" y="405818"/>
            <a:ext cx="2945293" cy="287622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47" y="405818"/>
            <a:ext cx="2930492" cy="287622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00" y="726612"/>
            <a:ext cx="1117318" cy="111731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722" y="3714085"/>
            <a:ext cx="1117318" cy="111731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845" y="520701"/>
            <a:ext cx="1117318" cy="111731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736" y="3434443"/>
            <a:ext cx="2945293" cy="287622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47" y="3434443"/>
            <a:ext cx="2930492" cy="287622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00" y="3755237"/>
            <a:ext cx="1117318" cy="111731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726" y="726612"/>
            <a:ext cx="1117318" cy="1117318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845" y="3549326"/>
            <a:ext cx="1117318" cy="1117318"/>
          </a:xfrm>
          <a:prstGeom prst="rect">
            <a:avLst/>
          </a:prstGeom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3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2">
        <p:cut/>
      </p:transition>
    </mc:Choice>
    <mc:Fallback>
      <p:transition advClick="0" advTm="502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42" objId="2"/>
        <p14:stopEvt time="502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51298" flipH="1">
            <a:off x="4788108" y="299083"/>
            <a:ext cx="1267919" cy="126791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45243" y="518341"/>
            <a:ext cx="11601450" cy="769441"/>
          </a:xfrm>
          <a:prstGeom prst="rect">
            <a:avLst/>
          </a:prstGeom>
          <a:noFill/>
          <a:effectLst>
            <a:outerShdw blurRad="76200" dist="76200" dir="3000000" algn="t" rotWithShape="0">
              <a:prstClr val="black">
                <a:alpha val="66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PRESENT SIMPLE   VS   PRESENT CONTINUOUS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408" y="3731113"/>
            <a:ext cx="1117318" cy="11173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462" y="497651"/>
            <a:ext cx="1117318" cy="111731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681" y="374383"/>
            <a:ext cx="1117318" cy="111731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43" y="3731113"/>
            <a:ext cx="1117318" cy="111731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090" y="5222900"/>
            <a:ext cx="1117318" cy="111731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673" y="5351237"/>
            <a:ext cx="1117318" cy="111731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780" y="1952977"/>
            <a:ext cx="1117318" cy="1117318"/>
          </a:xfrm>
          <a:prstGeom prst="rect">
            <a:avLst/>
          </a:prstGeom>
        </p:spPr>
      </p:pic>
      <p:pic>
        <p:nvPicPr>
          <p:cNvPr id="2" name="Мультимедиа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77687" y="6035418"/>
            <a:ext cx="609600" cy="609600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9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48"/>
    </mc:Choice>
    <mc:Fallback>
      <p:transition spd="slow" advTm="3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86" objId="2"/>
        <p14:stopEvt time="3089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4"/>
          <a:stretch/>
        </p:blipFill>
        <p:spPr>
          <a:xfrm>
            <a:off x="4013227" y="2967807"/>
            <a:ext cx="4036493" cy="38826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408" y="3731113"/>
            <a:ext cx="1117318" cy="11173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765" y="3172454"/>
            <a:ext cx="1117318" cy="11173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090" y="3448798"/>
            <a:ext cx="1117318" cy="11173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94" y="2967807"/>
            <a:ext cx="1117318" cy="11173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564" y="4479902"/>
            <a:ext cx="1117318" cy="11173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181" y="4449835"/>
            <a:ext cx="1117318" cy="1117318"/>
          </a:xfrm>
          <a:prstGeom prst="rect">
            <a:avLst/>
          </a:prstGeom>
        </p:spPr>
      </p:pic>
      <p:pic>
        <p:nvPicPr>
          <p:cNvPr id="1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7561" y="5957341"/>
            <a:ext cx="609600" cy="609600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37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7"/>
    </mc:Choice>
    <mc:Fallback>
      <p:transition spd="slow" advTm="1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40" objId="12"/>
        <p14:stopEvt time="1057" objId="1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145" y="4789892"/>
            <a:ext cx="1117318" cy="111731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555" y="4789892"/>
            <a:ext cx="1117318" cy="1117318"/>
          </a:xfrm>
          <a:prstGeom prst="rect">
            <a:avLst/>
          </a:prstGeom>
        </p:spPr>
      </p:pic>
      <p:pic>
        <p:nvPicPr>
          <p:cNvPr id="6" name="Captain_Hook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9040" y="5993130"/>
            <a:ext cx="609600" cy="60960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AED09800-6B8B-76DD-78EC-6E5BB7FE4FA1}"/>
              </a:ext>
            </a:extLst>
          </p:cNvPr>
          <p:cNvSpPr/>
          <p:nvPr/>
        </p:nvSpPr>
        <p:spPr>
          <a:xfrm>
            <a:off x="3958316" y="1529542"/>
            <a:ext cx="5767576" cy="3260350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0152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98"/>
    </mc:Choice>
    <mc:Fallback>
      <p:transition spd="slow" advTm="114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4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  <p:extLst>
    <p:ext uri="{E180D4A7-C9FB-4DFB-919C-405C955672EB}">
      <p14:showEvtLst xmlns:p14="http://schemas.microsoft.com/office/powerpoint/2010/main">
        <p14:playEvt time="3041" objId="6"/>
        <p14:stopEvt time="11498" objId="6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7241554-4A4B-9EC1-27C1-F42D2FAF7F47}"/>
              </a:ext>
            </a:extLst>
          </p:cNvPr>
          <p:cNvSpPr/>
          <p:nvPr/>
        </p:nvSpPr>
        <p:spPr>
          <a:xfrm>
            <a:off x="524096" y="868454"/>
            <a:ext cx="5231144" cy="398836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41FABE6-686C-3E31-04E7-AD081CA52540}"/>
              </a:ext>
            </a:extLst>
          </p:cNvPr>
          <p:cNvSpPr/>
          <p:nvPr/>
        </p:nvSpPr>
        <p:spPr>
          <a:xfrm>
            <a:off x="6286331" y="868453"/>
            <a:ext cx="5231144" cy="3988363"/>
          </a:xfrm>
          <a:prstGeom prst="roundRect">
            <a:avLst/>
          </a:pr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13F26BB-28AE-FD01-DA24-613B2EEC6FAC}"/>
              </a:ext>
            </a:extLst>
          </p:cNvPr>
          <p:cNvSpPr/>
          <p:nvPr/>
        </p:nvSpPr>
        <p:spPr>
          <a:xfrm>
            <a:off x="2631455" y="5399055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usually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E0D3E-500F-E2FB-8920-1E04B3B5BBC9}"/>
              </a:ext>
            </a:extLst>
          </p:cNvPr>
          <p:cNvSpPr txBox="1"/>
          <p:nvPr/>
        </p:nvSpPr>
        <p:spPr>
          <a:xfrm>
            <a:off x="1698795" y="958547"/>
            <a:ext cx="3576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Present Simple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7293095" y="958547"/>
            <a:ext cx="3576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Present Continuous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1E6142B-2E64-B105-E0A8-60A4B79D85F7}"/>
              </a:ext>
            </a:extLst>
          </p:cNvPr>
          <p:cNvSpPr/>
          <p:nvPr/>
        </p:nvSpPr>
        <p:spPr>
          <a:xfrm>
            <a:off x="2631455" y="6008017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now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36D21B08-D010-9D1B-0312-8EEAC124E8F2}"/>
              </a:ext>
            </a:extLst>
          </p:cNvPr>
          <p:cNvSpPr/>
          <p:nvPr/>
        </p:nvSpPr>
        <p:spPr>
          <a:xfrm>
            <a:off x="4454729" y="5399801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every day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18596774-6BE2-99B1-68E7-427F535419B6}"/>
              </a:ext>
            </a:extLst>
          </p:cNvPr>
          <p:cNvSpPr/>
          <p:nvPr/>
        </p:nvSpPr>
        <p:spPr>
          <a:xfrm>
            <a:off x="4454729" y="6008763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often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A06948F2-AA83-62C0-92D3-4FD67DC2CEFE}"/>
              </a:ext>
            </a:extLst>
          </p:cNvPr>
          <p:cNvSpPr/>
          <p:nvPr/>
        </p:nvSpPr>
        <p:spPr>
          <a:xfrm>
            <a:off x="6263015" y="6008017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at the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moment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D58632B0-DA3A-10D9-CDC7-A90677520998}"/>
              </a:ext>
            </a:extLst>
          </p:cNvPr>
          <p:cNvSpPr/>
          <p:nvPr/>
        </p:nvSpPr>
        <p:spPr>
          <a:xfrm>
            <a:off x="6263015" y="5383918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on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Monday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D83C7506-14F5-C92E-DBC1-C2EABC3934F1}"/>
              </a:ext>
            </a:extLst>
          </p:cNvPr>
          <p:cNvSpPr/>
          <p:nvPr/>
        </p:nvSpPr>
        <p:spPr>
          <a:xfrm>
            <a:off x="815549" y="5992879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never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AB7982ED-3884-FA35-7B8F-626342449E82}"/>
              </a:ext>
            </a:extLst>
          </p:cNvPr>
          <p:cNvSpPr/>
          <p:nvPr/>
        </p:nvSpPr>
        <p:spPr>
          <a:xfrm>
            <a:off x="815549" y="5383917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Look!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5D0B57B8-0438-E1DE-36A6-F1C842194FDA}"/>
              </a:ext>
            </a:extLst>
          </p:cNvPr>
          <p:cNvSpPr/>
          <p:nvPr/>
        </p:nvSpPr>
        <p:spPr>
          <a:xfrm>
            <a:off x="8049083" y="6008017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sometimes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2B42984E-250F-A91A-8996-CA8444D43910}"/>
              </a:ext>
            </a:extLst>
          </p:cNvPr>
          <p:cNvSpPr/>
          <p:nvPr/>
        </p:nvSpPr>
        <p:spPr>
          <a:xfrm>
            <a:off x="9874578" y="6008017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Listen!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A8B10050-5394-5155-EE0B-7BE69C3550C9}"/>
              </a:ext>
            </a:extLst>
          </p:cNvPr>
          <p:cNvSpPr/>
          <p:nvPr/>
        </p:nvSpPr>
        <p:spPr>
          <a:xfrm>
            <a:off x="9874578" y="5397562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5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always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79F9139D-FCDF-07F4-C5C0-376C01482670}"/>
              </a:ext>
            </a:extLst>
          </p:cNvPr>
          <p:cNvSpPr/>
          <p:nvPr/>
        </p:nvSpPr>
        <p:spPr>
          <a:xfrm>
            <a:off x="8049083" y="5397562"/>
            <a:ext cx="1710834" cy="4756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once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week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1933540" y="210451"/>
            <a:ext cx="8464045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Match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the words with the correct box</a:t>
            </a:r>
            <a:endParaRPr lang="en-GB" sz="28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123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444">
        <p:split orient="vert"/>
      </p:transition>
    </mc:Choice>
    <mc:Fallback>
      <p:transition spd="slow" advTm="744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0.09297 -0.526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" y="-26343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55247 -0.585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17" y="-293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-0.03495 L -0.05104 -0.41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191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0.04329 L -0.28216 -0.3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18" y="-211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2431 -0.363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48" y="-1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1 -0.00695 L -0.22773 -0.1701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8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0.00234 -0.6384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319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 -0.00649 L 0.48958 -0.491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88" y="-242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-0.36498 -0.3703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55" y="-185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-0.25052 -0.377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26" y="-188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-0.74076 -0.1722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44" y="-86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-0.00301 L -0.57175 -0.441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57" y="-219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6949" y="653270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38" y="653270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6016" y="653270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97" y="1052081"/>
            <a:ext cx="1117318" cy="1117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9" y="710897"/>
            <a:ext cx="1663492" cy="1269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7265" y="3982007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4" y="3982007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6332" y="3982007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3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44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255">
        <p:cut/>
      </p:transition>
    </mc:Choice>
    <mc:Fallback>
      <p:transition advClick="0" advTm="1255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54" objId="3"/>
        <p14:stopEvt time="1255" objId="3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1933540" y="418997"/>
            <a:ext cx="8464045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Choose the correct answer</a:t>
            </a:r>
            <a:endParaRPr lang="en-GB" sz="28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E0D3E-500F-E2FB-8920-1E04B3B5BBC9}"/>
              </a:ext>
            </a:extLst>
          </p:cNvPr>
          <p:cNvSpPr txBox="1"/>
          <p:nvPr/>
        </p:nvSpPr>
        <p:spPr>
          <a:xfrm>
            <a:off x="479595" y="974589"/>
            <a:ext cx="9177752" cy="5262979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25400" dir="4500000" algn="ctr" rotWithShape="0">
              <a:srgbClr val="000000">
                <a:alpha val="92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1. I skate/am skating on Saturdays.</a:t>
            </a:r>
          </a:p>
          <a:p>
            <a:pPr>
              <a:lnSpc>
                <a:spcPct val="200000"/>
              </a:lnSpc>
            </a:pPr>
            <a:r>
              <a:rPr lang="en-GB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2. My friends paint/are painting now.</a:t>
            </a:r>
          </a:p>
          <a:p>
            <a:pPr>
              <a:lnSpc>
                <a:spcPct val="200000"/>
              </a:lnSpc>
            </a:pPr>
            <a:r>
              <a:rPr lang="en-GB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3. Tom plays soccer/is playing at the moment.</a:t>
            </a:r>
          </a:p>
          <a:p>
            <a:pPr>
              <a:lnSpc>
                <a:spcPct val="200000"/>
              </a:lnSpc>
            </a:pPr>
            <a:r>
              <a:rPr lang="en-GB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4. We eat/are eating ice cream every evening.</a:t>
            </a:r>
          </a:p>
          <a:p>
            <a:pPr>
              <a:lnSpc>
                <a:spcPct val="200000"/>
              </a:lnSpc>
            </a:pPr>
            <a:r>
              <a:rPr lang="en-GB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5. My parents listen/are listening to music now.</a:t>
            </a:r>
          </a:p>
          <a:p>
            <a:pPr>
              <a:lnSpc>
                <a:spcPct val="200000"/>
              </a:lnSpc>
            </a:pPr>
            <a:r>
              <a:rPr lang="en-GB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6. Look! They make/are making a sandcastle. </a:t>
            </a:r>
            <a:endParaRPr lang="en-GB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AED09800-6B8B-76DD-78EC-6E5BB7FE4FA1}"/>
              </a:ext>
            </a:extLst>
          </p:cNvPr>
          <p:cNvSpPr/>
          <p:nvPr/>
        </p:nvSpPr>
        <p:spPr>
          <a:xfrm>
            <a:off x="1331494" y="1267327"/>
            <a:ext cx="1106905" cy="625642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A03BFC21-CAB7-8059-9932-98B8ACB33C6B}"/>
              </a:ext>
            </a:extLst>
          </p:cNvPr>
          <p:cNvSpPr/>
          <p:nvPr/>
        </p:nvSpPr>
        <p:spPr>
          <a:xfrm>
            <a:off x="4082227" y="2121853"/>
            <a:ext cx="2238361" cy="659924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EE14AE56-8384-5C90-F662-A76FA2EEE989}"/>
              </a:ext>
            </a:extLst>
          </p:cNvPr>
          <p:cNvSpPr/>
          <p:nvPr/>
        </p:nvSpPr>
        <p:spPr>
          <a:xfrm>
            <a:off x="4082228" y="2937190"/>
            <a:ext cx="1891994" cy="677854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87EF387B-90C8-EBE7-DED7-DDEADA0468A7}"/>
              </a:ext>
            </a:extLst>
          </p:cNvPr>
          <p:cNvSpPr/>
          <p:nvPr/>
        </p:nvSpPr>
        <p:spPr>
          <a:xfrm>
            <a:off x="1665826" y="3931091"/>
            <a:ext cx="892649" cy="468669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F62A780A-CDD3-93EA-AFFA-EA53F004FED0}"/>
              </a:ext>
            </a:extLst>
          </p:cNvPr>
          <p:cNvSpPr/>
          <p:nvPr/>
        </p:nvSpPr>
        <p:spPr>
          <a:xfrm>
            <a:off x="4219074" y="4684295"/>
            <a:ext cx="2310063" cy="673767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1AC33D44-D321-FE05-D7E6-D92E5C92AB2E}"/>
              </a:ext>
            </a:extLst>
          </p:cNvPr>
          <p:cNvSpPr/>
          <p:nvPr/>
        </p:nvSpPr>
        <p:spPr>
          <a:xfrm>
            <a:off x="4082228" y="5577644"/>
            <a:ext cx="1997730" cy="563672"/>
          </a:xfrm>
          <a:prstGeom prst="ellipse">
            <a:avLst/>
          </a:prstGeom>
          <a:solidFill>
            <a:srgbClr val="000000">
              <a:alpha val="5000"/>
            </a:srgbClr>
          </a:solidFill>
          <a:ln w="360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957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7443">
        <p:cut/>
      </p:transition>
    </mc:Choice>
    <mc:Fallback>
      <p:transition advClick="0" advTm="7443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11559__captaincuthbertandscatthecat__ahoy-vo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6949" y="653270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38" y="653270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6016" y="653270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97" y="1052081"/>
            <a:ext cx="1117318" cy="1117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9" y="710897"/>
            <a:ext cx="1663492" cy="1269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7265" y="3982007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4" y="3982007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6332" y="3982007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1080322"/>
            <a:ext cx="1117318" cy="11173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85" y="739138"/>
            <a:ext cx="1663492" cy="1269841"/>
          </a:xfrm>
          <a:prstGeom prst="rect">
            <a:avLst/>
          </a:prstGeom>
        </p:spPr>
      </p:pic>
      <p:pic>
        <p:nvPicPr>
          <p:cNvPr id="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03837" y="6050280"/>
            <a:ext cx="609600" cy="609600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64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82">
        <p:cut/>
      </p:transition>
    </mc:Choice>
    <mc:Fallback>
      <p:transition advClick="0" advTm="1082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43" objId="2"/>
        <p14:stopEvt time="1082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64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3A6F3BE-EF44-4683-28A3-69F94D55826A}"/>
              </a:ext>
            </a:extLst>
          </p:cNvPr>
          <p:cNvSpPr txBox="1"/>
          <p:nvPr/>
        </p:nvSpPr>
        <p:spPr>
          <a:xfrm>
            <a:off x="344686" y="284087"/>
            <a:ext cx="9917990" cy="95410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Make the sentences 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           with the words</a:t>
            </a:r>
            <a:endParaRPr lang="en-GB" sz="28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68"/>
          <a:stretch/>
        </p:blipFill>
        <p:spPr>
          <a:xfrm>
            <a:off x="224852" y="4488629"/>
            <a:ext cx="3492796" cy="2346886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434712" y="1247354"/>
            <a:ext cx="3684068" cy="3006973"/>
            <a:chOff x="434712" y="1247354"/>
            <a:chExt cx="3684068" cy="300697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712" y="1247354"/>
              <a:ext cx="3684068" cy="3006973"/>
            </a:xfrm>
            <a:prstGeom prst="rect">
              <a:avLst/>
            </a:prstGeom>
            <a:effectLst>
              <a:outerShdw blurRad="50800" dist="63500" dir="5400000" sx="106000" sy="106000" algn="ctr" rotWithShape="0">
                <a:srgbClr val="000000">
                  <a:alpha val="61000"/>
                </a:srgbClr>
              </a:outerShdw>
              <a:reflection endPos="0" dist="50800" dir="5400000" sy="-100000" algn="bl" rotWithShape="0"/>
            </a:effec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69E0D3E-500F-E2FB-8920-1E04B3B5BBC9}"/>
                </a:ext>
              </a:extLst>
            </p:cNvPr>
            <p:cNvSpPr txBox="1"/>
            <p:nvPr/>
          </p:nvSpPr>
          <p:spPr>
            <a:xfrm>
              <a:off x="565634" y="2420677"/>
              <a:ext cx="2162520" cy="1384995"/>
            </a:xfrm>
            <a:prstGeom prst="rect">
              <a:avLst/>
            </a:prstGeom>
            <a:noFill/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25400" dir="4500000" algn="ctr" rotWithShape="0">
                <a:srgbClr val="000000">
                  <a:alpha val="92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always/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my room/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I/clean</a:t>
              </a:r>
              <a:endParaRPr lang="en-GB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376458" y="3521645"/>
            <a:ext cx="3684068" cy="3006973"/>
            <a:chOff x="4376458" y="3521645"/>
            <a:chExt cx="3684068" cy="3006973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6458" y="3521645"/>
              <a:ext cx="3684068" cy="3006973"/>
            </a:xfrm>
            <a:prstGeom prst="rect">
              <a:avLst/>
            </a:prstGeom>
            <a:effectLst>
              <a:outerShdw blurRad="50800" dist="63500" dir="5400000" sx="106000" sy="106000" algn="ctr" rotWithShape="0">
                <a:srgbClr val="000000">
                  <a:alpha val="61000"/>
                </a:srgbClr>
              </a:outerShdw>
            </a:effec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69E0D3E-500F-E2FB-8920-1E04B3B5BBC9}"/>
                </a:ext>
              </a:extLst>
            </p:cNvPr>
            <p:cNvSpPr txBox="1"/>
            <p:nvPr/>
          </p:nvSpPr>
          <p:spPr>
            <a:xfrm>
              <a:off x="4510545" y="4532751"/>
              <a:ext cx="2162520" cy="1815882"/>
            </a:xfrm>
            <a:prstGeom prst="rect">
              <a:avLst/>
            </a:prstGeom>
            <a:noFill/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25400" dir="4500000" algn="ctr" rotWithShape="0">
                <a:srgbClr val="000000">
                  <a:alpha val="92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do/do/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homework/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when/you</a:t>
              </a:r>
            </a:p>
            <a:p>
              <a:pPr algn="ctr"/>
              <a:r>
                <a:rPr lang="en-US" sz="28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?</a:t>
              </a:r>
              <a:endParaRPr lang="en-GB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343630" y="550672"/>
            <a:ext cx="3684068" cy="3006973"/>
            <a:chOff x="4343630" y="550672"/>
            <a:chExt cx="3684068" cy="3006973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630" y="550672"/>
              <a:ext cx="3684068" cy="3006973"/>
            </a:xfrm>
            <a:prstGeom prst="rect">
              <a:avLst/>
            </a:prstGeom>
            <a:effectLst>
              <a:outerShdw blurRad="50800" dist="63500" dir="5400000" sx="106000" sy="106000" algn="ctr" rotWithShape="0">
                <a:srgbClr val="000000">
                  <a:alpha val="61000"/>
                </a:srgb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69E0D3E-500F-E2FB-8920-1E04B3B5BBC9}"/>
                </a:ext>
              </a:extLst>
            </p:cNvPr>
            <p:cNvSpPr txBox="1"/>
            <p:nvPr/>
          </p:nvSpPr>
          <p:spPr>
            <a:xfrm>
              <a:off x="4450585" y="1419994"/>
              <a:ext cx="2162520" cy="1815882"/>
            </a:xfrm>
            <a:prstGeom prst="rect">
              <a:avLst/>
            </a:prstGeom>
            <a:noFill/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25400" dir="4500000" algn="ctr" rotWithShape="0">
                <a:srgbClr val="000000">
                  <a:alpha val="92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now/is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washing/my sister/the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dishes</a:t>
              </a:r>
              <a:endParaRPr lang="en-GB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8157021" y="177352"/>
            <a:ext cx="3761757" cy="3006973"/>
            <a:chOff x="8157021" y="177352"/>
            <a:chExt cx="3761757" cy="3006973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4710" y="177352"/>
              <a:ext cx="3684068" cy="3006973"/>
            </a:xfrm>
            <a:prstGeom prst="rect">
              <a:avLst/>
            </a:prstGeom>
            <a:effectLst>
              <a:outerShdw blurRad="50800" dist="63500" dir="5400000" sx="106000" sy="106000" algn="ctr" rotWithShape="0">
                <a:srgbClr val="000000">
                  <a:alpha val="61000"/>
                </a:srgbClr>
              </a:outerShdw>
            </a:effec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69E0D3E-500F-E2FB-8920-1E04B3B5BBC9}"/>
                </a:ext>
              </a:extLst>
            </p:cNvPr>
            <p:cNvSpPr txBox="1"/>
            <p:nvPr/>
          </p:nvSpPr>
          <p:spPr>
            <a:xfrm>
              <a:off x="8157021" y="1180854"/>
              <a:ext cx="2516826" cy="1815882"/>
            </a:xfrm>
            <a:prstGeom prst="rect">
              <a:avLst/>
            </a:prstGeom>
            <a:noFill/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25400" dir="4500000" algn="ctr" rotWithShape="0">
                <a:srgbClr val="000000">
                  <a:alpha val="92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school/to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Saturdays/on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brother/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goes</a:t>
              </a:r>
              <a:endParaRPr lang="en-GB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8185476" y="3105643"/>
            <a:ext cx="3684068" cy="3227219"/>
            <a:chOff x="8185476" y="3105643"/>
            <a:chExt cx="3684068" cy="3227219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5476" y="3105643"/>
              <a:ext cx="3684068" cy="3006973"/>
            </a:xfrm>
            <a:prstGeom prst="rect">
              <a:avLst/>
            </a:prstGeom>
            <a:effectLst>
              <a:outerShdw blurRad="50800" dist="63500" dir="5400000" sx="106000" sy="106000" algn="ctr" rotWithShape="0">
                <a:srgbClr val="000000">
                  <a:alpha val="61000"/>
                </a:srgbClr>
              </a:outerShdw>
            </a:effectLst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69E0D3E-500F-E2FB-8920-1E04B3B5BBC9}"/>
                </a:ext>
              </a:extLst>
            </p:cNvPr>
            <p:cNvSpPr txBox="1"/>
            <p:nvPr/>
          </p:nvSpPr>
          <p:spPr>
            <a:xfrm>
              <a:off x="8318204" y="4086093"/>
              <a:ext cx="2162520" cy="2246769"/>
            </a:xfrm>
            <a:prstGeom prst="rect">
              <a:avLst/>
            </a:prstGeom>
            <a:noFill/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25400" dir="4500000" algn="ctr" rotWithShape="0">
                <a:srgbClr val="000000">
                  <a:alpha val="92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go/not/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now/she/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shopping/</a:t>
              </a:r>
            </a:p>
            <a:p>
              <a:pPr algn="ctr"/>
              <a:r>
                <a:rPr lang="en-US" sz="2800" b="1" dirty="0" smtClean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Comic Sans MS" panose="030F0702030302020204" pitchFamily="66" charset="0"/>
                </a:rPr>
                <a:t>is</a:t>
              </a:r>
            </a:p>
            <a:p>
              <a:pPr algn="ctr"/>
              <a:endParaRPr lang="en-GB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456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21608">
        <p14:flash/>
      </p:transition>
    </mc:Choice>
    <mc:Fallback>
      <p:transition spd="slow" advClick="0" advTm="216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yistrel-pushk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6" presetClass="emph" presetSubtype="0" repeatCount="1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ffekt-otsche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yistrel-pushk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repeatCount="1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ffekt-otsche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yistrel-pushk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mph" presetSubtype="0" repeatCount="1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ffekt-otsche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yistrel-pushk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ffekt-otsche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yistrel-pushk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6" presetClass="emph" presetSubtype="0" repeatCount="1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ffekt-otsche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6949" y="653270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38" y="653270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6016" y="653270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97" y="1052081"/>
            <a:ext cx="1117318" cy="1117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869" y="710897"/>
            <a:ext cx="1663492" cy="1269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67265" y="3982007"/>
            <a:ext cx="2598049" cy="2539760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4" y="3982007"/>
            <a:ext cx="2714627" cy="2489795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6332" y="3982007"/>
            <a:ext cx="2734056" cy="2556413"/>
          </a:xfrm>
          <a:prstGeom prst="rect">
            <a:avLst/>
          </a:prstGeom>
          <a:effectLst>
            <a:outerShdw blurRad="50800" dist="38100" dir="306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13" y="1080322"/>
            <a:ext cx="1117318" cy="11173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185" y="739138"/>
            <a:ext cx="1663492" cy="126984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97ADA5D-B93B-6CF2-5601-4A4EB8DFAC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873" y="1071839"/>
            <a:ext cx="1117318" cy="111731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445" y="730655"/>
            <a:ext cx="1663492" cy="1269841"/>
          </a:xfrm>
          <a:prstGeom prst="rect">
            <a:avLst/>
          </a:prstGeom>
        </p:spPr>
      </p:pic>
      <p:pic>
        <p:nvPicPr>
          <p:cNvPr id="2" name="firewo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30388" y="6050280"/>
            <a:ext cx="609600" cy="609600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9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177">
        <p:cut/>
      </p:transition>
    </mc:Choice>
    <mc:Fallback>
      <p:transition advClick="0" advTm="1177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47" objId="2"/>
        <p14:stopEvt time="1177" objId="2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5|0.4|0.4|0.4|0.5|0.5|0.4|0.4|0.4|0.5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0.9|0.8|0.8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6.1|1|0.9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6.1|5|2|0.6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395</Words>
  <Application>Microsoft Office PowerPoint</Application>
  <PresentationFormat>Широкоэкранный</PresentationFormat>
  <Paragraphs>135</Paragraphs>
  <Slides>20</Slides>
  <Notes>2</Notes>
  <HiddenSlides>0</HiddenSlides>
  <MMClips>30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Comic Sans MS</vt:lpstr>
      <vt:lpstr>等线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91</cp:revision>
  <dcterms:created xsi:type="dcterms:W3CDTF">2024-06-10T07:55:03Z</dcterms:created>
  <dcterms:modified xsi:type="dcterms:W3CDTF">2024-06-11T12:11:14Z</dcterms:modified>
</cp:coreProperties>
</file>