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</p:sldMasterIdLst>
  <p:sldIdLst>
    <p:sldId id="256" r:id="rId2"/>
    <p:sldId id="257" r:id="rId3"/>
    <p:sldId id="258" r:id="rId4"/>
    <p:sldId id="261" r:id="rId5"/>
    <p:sldId id="278" r:id="rId6"/>
    <p:sldId id="284" r:id="rId7"/>
    <p:sldId id="283" r:id="rId8"/>
    <p:sldId id="277" r:id="rId9"/>
    <p:sldId id="288" r:id="rId10"/>
    <p:sldId id="276" r:id="rId11"/>
    <p:sldId id="275" r:id="rId12"/>
    <p:sldId id="268" r:id="rId13"/>
    <p:sldId id="279" r:id="rId14"/>
    <p:sldId id="280" r:id="rId15"/>
    <p:sldId id="290" r:id="rId16"/>
    <p:sldId id="269" r:id="rId17"/>
    <p:sldId id="289" r:id="rId18"/>
    <p:sldId id="281" r:id="rId19"/>
    <p:sldId id="271" r:id="rId20"/>
    <p:sldId id="285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000099"/>
    <a:srgbClr val="800000"/>
    <a:srgbClr val="FFFFC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8" autoAdjust="0"/>
    <p:restoredTop sz="94660"/>
  </p:normalViewPr>
  <p:slideViewPr>
    <p:cSldViewPr snapToGrid="0">
      <p:cViewPr varScale="1">
        <p:scale>
          <a:sx n="76" d="100"/>
          <a:sy n="76" d="100"/>
        </p:scale>
        <p:origin x="132" y="10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EFC01-35D6-478A-AE59-F2282C773032}" type="datetimeFigureOut">
              <a:rPr lang="ru-RU" smtClean="0"/>
              <a:pPr/>
              <a:t>17.06.2024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B5F8F-65FB-49BB-9617-71DEA6931E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EFC01-35D6-478A-AE59-F2282C773032}" type="datetimeFigureOut">
              <a:rPr lang="ru-RU" smtClean="0"/>
              <a:pPr/>
              <a:t>17.06.2024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B5F8F-65FB-49BB-9617-71DEA6931E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EFC01-35D6-478A-AE59-F2282C773032}" type="datetimeFigureOut">
              <a:rPr lang="ru-RU" smtClean="0"/>
              <a:pPr/>
              <a:t>17.06.2024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B5F8F-65FB-49BB-9617-71DEA6931E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EFC01-35D6-478A-AE59-F2282C773032}" type="datetimeFigureOut">
              <a:rPr lang="ru-RU" smtClean="0"/>
              <a:pPr/>
              <a:t>17.06.2024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B5F8F-65FB-49BB-9617-71DEA6931E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EFC01-35D6-478A-AE59-F2282C773032}" type="datetimeFigureOut">
              <a:rPr lang="ru-RU" smtClean="0"/>
              <a:pPr/>
              <a:t>17.06.2024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B5F8F-65FB-49BB-9617-71DEA6931E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EFC01-35D6-478A-AE59-F2282C773032}" type="datetimeFigureOut">
              <a:rPr lang="ru-RU" smtClean="0"/>
              <a:pPr/>
              <a:t>17.06.2024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B5F8F-65FB-49BB-9617-71DEA6931E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EFC01-35D6-478A-AE59-F2282C773032}" type="datetimeFigureOut">
              <a:rPr lang="ru-RU" smtClean="0"/>
              <a:pPr/>
              <a:t>17.06.2024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B5F8F-65FB-49BB-9617-71DEA6931E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EFC01-35D6-478A-AE59-F2282C773032}" type="datetimeFigureOut">
              <a:rPr lang="ru-RU" smtClean="0"/>
              <a:pPr/>
              <a:t>17.06.2024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B5F8F-65FB-49BB-9617-71DEA6931E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EFC01-35D6-478A-AE59-F2282C773032}" type="datetimeFigureOut">
              <a:rPr lang="ru-RU" smtClean="0"/>
              <a:pPr/>
              <a:t>17.06.2024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B5F8F-65FB-49BB-9617-71DEA6931E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EFC01-35D6-478A-AE59-F2282C773032}" type="datetimeFigureOut">
              <a:rPr lang="ru-RU" smtClean="0"/>
              <a:pPr/>
              <a:t>17.06.2024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B5F8F-65FB-49BB-9617-71DEA6931E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EFC01-35D6-478A-AE59-F2282C773032}" type="datetimeFigureOut">
              <a:rPr lang="ru-RU" smtClean="0"/>
              <a:pPr/>
              <a:t>17.06.2024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B5F8F-65FB-49BB-9617-71DEA6931E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4EFC01-35D6-478A-AE59-F2282C773032}" type="datetimeFigureOut">
              <a:rPr lang="ru-RU" smtClean="0"/>
              <a:pPr/>
              <a:t>17.06.2024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4B5F8F-65FB-49BB-9617-71DEA6931E0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 spd="med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8372" y="460211"/>
            <a:ext cx="8749862" cy="27723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6000" b="1" dirty="0" smtClean="0">
                <a:solidFill>
                  <a:srgbClr val="000099"/>
                </a:solidFill>
              </a:rPr>
              <a:t>Урок </a:t>
            </a:r>
            <a:br>
              <a:rPr lang="ru-RU" sz="6000" b="1" dirty="0" smtClean="0">
                <a:solidFill>
                  <a:srgbClr val="000099"/>
                </a:solidFill>
              </a:rPr>
            </a:br>
            <a:r>
              <a:rPr lang="ru-RU" sz="6000" b="1" dirty="0" smtClean="0">
                <a:solidFill>
                  <a:srgbClr val="000099"/>
                </a:solidFill>
              </a:rPr>
              <a:t>русского языка </a:t>
            </a:r>
            <a:br>
              <a:rPr lang="ru-RU" sz="6000" b="1" dirty="0" smtClean="0">
                <a:solidFill>
                  <a:srgbClr val="000099"/>
                </a:solidFill>
              </a:rPr>
            </a:br>
            <a:r>
              <a:rPr lang="ru-RU" sz="6000" b="1" dirty="0" smtClean="0">
                <a:solidFill>
                  <a:srgbClr val="000099"/>
                </a:solidFill>
              </a:rPr>
              <a:t>4 класс</a:t>
            </a:r>
            <a:r>
              <a:rPr lang="ru-RU" b="1" dirty="0" smtClean="0">
                <a:solidFill>
                  <a:srgbClr val="000099"/>
                </a:solidFill>
              </a:rPr>
              <a:t/>
            </a:r>
            <a:br>
              <a:rPr lang="ru-RU" b="1" dirty="0" smtClean="0">
                <a:solidFill>
                  <a:srgbClr val="000099"/>
                </a:solidFill>
              </a:rPr>
            </a:br>
            <a:endParaRPr lang="ru-RU" b="1" dirty="0">
              <a:solidFill>
                <a:srgbClr val="000099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8372" y="4777379"/>
            <a:ext cx="7241627" cy="1382121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ru-RU" b="1" dirty="0" smtClean="0"/>
              <a:t> </a:t>
            </a:r>
            <a:r>
              <a:rPr lang="ru-RU" b="1" dirty="0" smtClean="0">
                <a:solidFill>
                  <a:schemeClr val="tx1"/>
                </a:solidFill>
              </a:rPr>
              <a:t>Автор:  </a:t>
            </a:r>
            <a:r>
              <a:rPr lang="ru-RU" b="1" dirty="0" err="1" smtClean="0">
                <a:solidFill>
                  <a:schemeClr val="tx1"/>
                </a:solidFill>
              </a:rPr>
              <a:t>Кияткина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Татьяна Николаевна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</a:rPr>
              <a:t>учитель </a:t>
            </a:r>
            <a:r>
              <a:rPr lang="ru-RU" b="1" dirty="0" smtClean="0">
                <a:solidFill>
                  <a:schemeClr val="tx1"/>
                </a:solidFill>
              </a:rPr>
              <a:t>начальных классов ГБОУ СОШ № 8 им. С.П. Алексеева </a:t>
            </a:r>
            <a:r>
              <a:rPr lang="ru-RU" b="1" dirty="0" err="1" smtClean="0">
                <a:solidFill>
                  <a:schemeClr val="tx1"/>
                </a:solidFill>
              </a:rPr>
              <a:t>г.о.Отрадный</a:t>
            </a:r>
            <a:r>
              <a:rPr lang="ru-RU" b="1" dirty="0" smtClean="0">
                <a:solidFill>
                  <a:schemeClr val="tx1"/>
                </a:solidFill>
              </a:rPr>
              <a:t> Самарская обл.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098" name="Picture 2" descr="4 ÐºÐ»Ð°ÑÑ, Ð ÑÑÑÐºÐ¸Ð¹ ÑÐ·ÑÐº, ÐÐ°Ð½Ð°ÐºÐ¸Ð½Ð°, ÐÐ¾ÑÐµÑÐºÐ¸Ð¹, Ð£ÑÐµÐ±Ð½Ð¸Ðº, 1 ÑÐ°ÑÑÑ, 2011, 2012, 2013, 2014, 2015, 2016, 201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2436" y="631295"/>
            <a:ext cx="4254938" cy="56732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3661248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6700" y="506744"/>
            <a:ext cx="8394700" cy="635125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Левитан 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Исаак 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Ильич 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/>
              <a:t>- </a:t>
            </a:r>
            <a:r>
              <a:rPr lang="ru-RU" sz="2800" dirty="0"/>
              <a:t>Какие из этих картин вам знакомы? </a:t>
            </a:r>
            <a:br>
              <a:rPr lang="ru-RU" sz="2800" dirty="0"/>
            </a:br>
            <a:r>
              <a:rPr lang="ru-RU" sz="2800" dirty="0"/>
              <a:t>- Как они называются?</a:t>
            </a:r>
            <a:br>
              <a:rPr lang="ru-RU" sz="2800" dirty="0"/>
            </a:br>
            <a:r>
              <a:rPr lang="ru-RU" sz="2800" dirty="0"/>
              <a:t/>
            </a:r>
            <a:br>
              <a:rPr lang="ru-RU" sz="2800" dirty="0"/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8125" y="3244334"/>
            <a:ext cx="194236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«</a:t>
            </a:r>
            <a:r>
              <a:rPr lang="ru-RU" sz="2800" b="1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Золотая </a:t>
            </a:r>
            <a:r>
              <a:rPr lang="ru-RU" sz="2800" b="1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осень»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292038" y="2742431"/>
            <a:ext cx="1761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«Март»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49393" y="4986947"/>
            <a:ext cx="206652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Вечерний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звон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09374" y="3392488"/>
            <a:ext cx="4982626" cy="335254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983491" cy="327002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8611" y="3055835"/>
            <a:ext cx="4967230" cy="29223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09374" y="38507"/>
            <a:ext cx="2810331" cy="3241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42357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2714682" y="5008584"/>
            <a:ext cx="9477318" cy="1911700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32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smtClean="0">
                <a:solidFill>
                  <a:schemeClr val="tx1"/>
                </a:solidFill>
                <a:latin typeface="Calibri Light" panose="020F03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32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изобразил </a:t>
            </a:r>
            <a:r>
              <a:rPr lang="ru-RU" sz="3200" b="1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2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картина</a:t>
            </a:r>
            <a:endParaRPr lang="ru-RU" sz="32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sz="32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    отражаются </a:t>
            </a:r>
            <a:r>
              <a:rPr lang="ru-RU" sz="3200" b="1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водной    гладь  реки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32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    плывёт </a:t>
            </a:r>
            <a:r>
              <a:rPr lang="ru-RU" sz="3200" b="1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32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  речка</a:t>
            </a:r>
            <a:endParaRPr lang="ru-RU" sz="32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7500" y="-38502"/>
            <a:ext cx="889392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Левитан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«Вечерний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звон»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93107" y="5131216"/>
            <a:ext cx="5392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sz="36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595807" y="5755258"/>
            <a:ext cx="5449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sz="36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366000" y="5258364"/>
            <a:ext cx="19738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3скл.П.п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794788" y="4629819"/>
            <a:ext cx="14489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1скл.П.п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462929" y="5843717"/>
            <a:ext cx="32928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1скл.Д.п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V="1">
            <a:off x="7127818" y="5091484"/>
            <a:ext cx="342900" cy="255633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6605332" y="6274746"/>
            <a:ext cx="342900" cy="255633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8651016" y="5641141"/>
            <a:ext cx="342900" cy="255633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7127818" y="4537485"/>
            <a:ext cx="5392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9650" y="0"/>
            <a:ext cx="8054997" cy="4713749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0" y="3124200"/>
            <a:ext cx="7158562" cy="1456118"/>
          </a:xfrm>
        </p:spPr>
        <p:txBody>
          <a:bodyPr>
            <a:normAutofit lnSpcReduction="10000"/>
          </a:bodyPr>
          <a:lstStyle/>
          <a:p>
            <a:pPr algn="just">
              <a:buFontTx/>
              <a:buChar char="-"/>
            </a:pPr>
            <a:r>
              <a:rPr lang="ru-RU" sz="2000" dirty="0" smtClean="0"/>
              <a:t>Измените </a:t>
            </a:r>
            <a:r>
              <a:rPr lang="ru-RU" sz="2000" dirty="0"/>
              <a:t>окончания </a:t>
            </a:r>
            <a:endParaRPr lang="ru-RU" sz="2000" dirty="0" smtClean="0"/>
          </a:p>
          <a:p>
            <a:pPr marL="0" indent="0" algn="just">
              <a:buNone/>
            </a:pPr>
            <a:r>
              <a:rPr lang="ru-RU" sz="2000" dirty="0" smtClean="0"/>
              <a:t>у </a:t>
            </a:r>
            <a:r>
              <a:rPr lang="ru-RU" sz="2000" dirty="0"/>
              <a:t>имён существительных так, </a:t>
            </a:r>
            <a:endParaRPr lang="ru-RU" sz="2000" dirty="0" smtClean="0"/>
          </a:p>
          <a:p>
            <a:pPr marL="0" indent="0" algn="just">
              <a:buNone/>
            </a:pPr>
            <a:r>
              <a:rPr lang="ru-RU" sz="2000" dirty="0" smtClean="0"/>
              <a:t>чтобы </a:t>
            </a:r>
            <a:r>
              <a:rPr lang="ru-RU" sz="2000" dirty="0"/>
              <a:t>получились словосочетания. </a:t>
            </a:r>
            <a:endParaRPr lang="ru-RU" sz="2000" dirty="0" smtClean="0"/>
          </a:p>
          <a:p>
            <a:pPr algn="just">
              <a:buFontTx/>
              <a:buChar char="-"/>
            </a:pPr>
            <a:r>
              <a:rPr lang="ru-RU" sz="2000" dirty="0" smtClean="0"/>
              <a:t>Запишите </a:t>
            </a:r>
            <a:r>
              <a:rPr lang="ru-RU" sz="2000" dirty="0"/>
              <a:t>эти словосочетания.</a:t>
            </a:r>
          </a:p>
        </p:txBody>
      </p:sp>
    </p:spTree>
    <p:extLst>
      <p:ext uri="{BB962C8B-B14F-4D97-AF65-F5344CB8AC3E}">
        <p14:creationId xmlns:p14="http://schemas.microsoft.com/office/powerpoint/2010/main" val="42101788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2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775" y="7936"/>
            <a:ext cx="10766426" cy="2752197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Природа нашего края богата и разнообразна. Национальный природный парк «Самарская Лука», Жигулёвский государственный заповедник. Гора </a:t>
            </a:r>
            <a:r>
              <a:rPr lang="ru-RU" sz="2900" b="1" dirty="0" err="1" smtClean="0">
                <a:latin typeface="Times New Roman" pitchFamily="18" charset="0"/>
                <a:cs typeface="Times New Roman" pitchFamily="18" charset="0"/>
              </a:rPr>
              <a:t>Стре</a:t>
            </a:r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́</a:t>
            </a:r>
            <a:r>
              <a:rPr lang="ru-RU" sz="2900" b="1" dirty="0" err="1" smtClean="0">
                <a:latin typeface="Times New Roman" pitchFamily="18" charset="0"/>
                <a:cs typeface="Times New Roman" pitchFamily="18" charset="0"/>
              </a:rPr>
              <a:t>льная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 является самой высокой среди Жигулёвских гор. Есть пещера с водопадом «Девичьи слёзы».</a:t>
            </a:r>
            <a:r>
              <a:rPr lang="vi-VN" sz="3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9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cs8.pikabu.ru/post_img/big/2016/04/17/10/146090957617446267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500" y="2415076"/>
            <a:ext cx="3721099" cy="21334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933192" y="148512"/>
            <a:ext cx="114139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Интересные объекты природы Самарской области.</a:t>
            </a:r>
            <a:br>
              <a:rPr lang="ru-RU" sz="3600" b="1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i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s3.fotokto.ru/photo/full/92/9259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500" y="4559205"/>
            <a:ext cx="3721099" cy="22987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AutoShape 4" descr="https://traveligo.ru/img/georgia/mountain%20strelna/2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https://traveligo.ru/img/georgia/mountain%20strelna/26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22999" y="2376558"/>
            <a:ext cx="3753515" cy="22246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4227" y="4601245"/>
            <a:ext cx="3772287" cy="22567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4675052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7054" y="1281335"/>
            <a:ext cx="9758939" cy="1280890"/>
          </a:xfrm>
        </p:spPr>
        <p:txBody>
          <a:bodyPr>
            <a:noAutofit/>
          </a:bodyPr>
          <a:lstStyle/>
          <a:p>
            <a:pPr algn="ctr"/>
            <a:r>
              <a:rPr lang="ru-RU" b="1" i="1" dirty="0">
                <a:solidFill>
                  <a:srgbClr val="000099"/>
                </a:solidFill>
              </a:rPr>
              <a:t> </a:t>
            </a:r>
            <a:r>
              <a:rPr lang="ru-RU" sz="3600" b="1" i="1" dirty="0" smtClean="0">
                <a:solidFill>
                  <a:srgbClr val="000099"/>
                </a:solidFill>
              </a:rPr>
              <a:t>Дополните </a:t>
            </a:r>
            <a:r>
              <a:rPr lang="ru-RU" sz="3600" b="1" i="1" dirty="0">
                <a:solidFill>
                  <a:srgbClr val="000099"/>
                </a:solidFill>
              </a:rPr>
              <a:t>предложения , </a:t>
            </a:r>
            <a:r>
              <a:rPr lang="ru-RU" sz="3600" b="1" i="1" dirty="0" smtClean="0">
                <a:solidFill>
                  <a:srgbClr val="000099"/>
                </a:solidFill>
              </a:rPr>
              <a:t/>
            </a:r>
            <a:br>
              <a:rPr lang="ru-RU" sz="3600" b="1" i="1" dirty="0" smtClean="0">
                <a:solidFill>
                  <a:srgbClr val="000099"/>
                </a:solidFill>
              </a:rPr>
            </a:br>
            <a:r>
              <a:rPr lang="ru-RU" sz="3600" b="1" i="1" dirty="0" smtClean="0">
                <a:solidFill>
                  <a:srgbClr val="000099"/>
                </a:solidFill>
              </a:rPr>
              <a:t>соединив </a:t>
            </a:r>
            <a:r>
              <a:rPr lang="ru-RU" sz="3600" b="1" i="1" dirty="0">
                <a:solidFill>
                  <a:srgbClr val="000099"/>
                </a:solidFill>
              </a:rPr>
              <a:t>линиями природные </a:t>
            </a:r>
            <a:r>
              <a:rPr lang="ru-RU" sz="3600" b="1" i="1" dirty="0" smtClean="0">
                <a:solidFill>
                  <a:srgbClr val="000099"/>
                </a:solidFill>
              </a:rPr>
              <a:t>объекты и их </a:t>
            </a:r>
            <a:r>
              <a:rPr lang="ru-RU" sz="3600" b="1" i="1" dirty="0" smtClean="0">
                <a:solidFill>
                  <a:srgbClr val="000099"/>
                </a:solidFill>
              </a:rPr>
              <a:t>названия</a:t>
            </a:r>
            <a:r>
              <a:rPr lang="ru-RU" sz="3600" b="1" i="1" dirty="0" smtClean="0">
                <a:solidFill>
                  <a:srgbClr val="000099"/>
                </a:solidFill>
              </a:rPr>
              <a:t/>
            </a:r>
            <a:br>
              <a:rPr lang="ru-RU" sz="3600" b="1" i="1" dirty="0" smtClean="0">
                <a:solidFill>
                  <a:srgbClr val="000099"/>
                </a:solidFill>
              </a:rPr>
            </a:br>
            <a:r>
              <a:rPr lang="ru-RU" sz="3600" b="1" i="1" dirty="0">
                <a:solidFill>
                  <a:srgbClr val="000099"/>
                </a:solidFill>
              </a:rPr>
              <a:t/>
            </a:r>
            <a:br>
              <a:rPr lang="ru-RU" sz="3600" b="1" i="1" dirty="0">
                <a:solidFill>
                  <a:srgbClr val="000099"/>
                </a:solidFill>
              </a:rPr>
            </a:br>
            <a:endParaRPr lang="ru-RU" sz="3600" b="1" i="1" dirty="0">
              <a:solidFill>
                <a:srgbClr val="000099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3492500"/>
            <a:ext cx="12055365" cy="33655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Водопад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в Самарской </a:t>
            </a:r>
            <a:r>
              <a:rPr lang="ru-RU" sz="2600" b="1" i="1" dirty="0" err="1">
                <a:latin typeface="Times New Roman" pitchFamily="18" charset="0"/>
                <a:cs typeface="Times New Roman" pitchFamily="18" charset="0"/>
              </a:rPr>
              <a:t>област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...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  -                                                 «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Самарская Лука».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Самая высокая гора в Самарской </a:t>
            </a:r>
            <a:r>
              <a:rPr lang="ru-RU" sz="2600" b="1" i="1" dirty="0" err="1">
                <a:latin typeface="Times New Roman" pitchFamily="18" charset="0"/>
                <a:cs typeface="Times New Roman" pitchFamily="18" charset="0"/>
              </a:rPr>
              <a:t>област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...  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–                   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           «Девичьи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слёзы».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Национальный природный парк в Самарской </a:t>
            </a:r>
            <a:r>
              <a:rPr lang="ru-RU" sz="2600" b="1" i="1" dirty="0" err="1">
                <a:latin typeface="Times New Roman" pitchFamily="18" charset="0"/>
                <a:cs typeface="Times New Roman" pitchFamily="18" charset="0"/>
              </a:rPr>
              <a:t>област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...  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           гора </a:t>
            </a:r>
            <a:r>
              <a:rPr lang="ru-RU" sz="2600" b="1" i="1" dirty="0" err="1">
                <a:latin typeface="Times New Roman" pitchFamily="18" charset="0"/>
                <a:cs typeface="Times New Roman" pitchFamily="18" charset="0"/>
              </a:rPr>
              <a:t>Стрельная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ru-RU" sz="2600" b="1" i="1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Объясните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пропущенные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окончания: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</a:t>
            </a:r>
            <a:r>
              <a:rPr lang="ru-RU" sz="36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област</a:t>
            </a:r>
            <a:r>
              <a:rPr lang="ru-RU" sz="36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600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(3скл. </a:t>
            </a:r>
            <a:r>
              <a:rPr lang="ru-RU" sz="3600" i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П.п</a:t>
            </a:r>
            <a:r>
              <a:rPr lang="ru-RU" sz="3600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.)</a:t>
            </a:r>
            <a:endParaRPr lang="ru-RU" sz="3600" i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5105400" y="3797300"/>
            <a:ext cx="4267200" cy="4572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31585">
            <a:off x="6739163" y="4345885"/>
            <a:ext cx="2725253" cy="29892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8505565" flipV="1">
            <a:off x="7817527" y="4188894"/>
            <a:ext cx="1704506" cy="18696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1952" y="3444573"/>
            <a:ext cx="572445" cy="69043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3569" y="3827163"/>
            <a:ext cx="573074" cy="69500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6994" y="4329808"/>
            <a:ext cx="573074" cy="695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0094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solidFill>
                  <a:srgbClr val="000099"/>
                </a:solidFill>
              </a:rPr>
              <a:t>Проверка </a:t>
            </a:r>
            <a:endParaRPr lang="ru-RU" sz="4800" b="1" i="1" dirty="0">
              <a:solidFill>
                <a:srgbClr val="000099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5311" y="2133600"/>
            <a:ext cx="11758156" cy="3777622"/>
          </a:xfrm>
        </p:spPr>
        <p:txBody>
          <a:bodyPr>
            <a:normAutofit/>
          </a:bodyPr>
          <a:lstStyle/>
          <a:p>
            <a:pPr marL="0" indent="0">
              <a:buClr>
                <a:srgbClr val="A53010"/>
              </a:buClr>
              <a:buNone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Водопад в Самарской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област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«Девичьи слёзы».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buClr>
                <a:srgbClr val="A53010"/>
              </a:buClr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Самая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высокая гора в Самарской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област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– гора 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Стрельная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lvl="0" indent="0">
              <a:buClr>
                <a:srgbClr val="A53010"/>
              </a:buClr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Национальный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природный парк в Самарской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област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Самарская Лука».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43347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Какой </a:t>
            </a:r>
            <a:r>
              <a:rPr lang="ru-RU" dirty="0"/>
              <a:t>самый популярный сувенир туристы приобретают в России?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841500"/>
            <a:ext cx="10972800" cy="4284664"/>
          </a:xfrm>
        </p:spPr>
        <p:txBody>
          <a:bodyPr/>
          <a:lstStyle/>
          <a:p>
            <a:pPr marL="0" indent="0">
              <a:buNone/>
            </a:pPr>
            <a:r>
              <a:rPr lang="ru-RU" i="1" dirty="0">
                <a:solidFill>
                  <a:srgbClr val="0070C0"/>
                </a:solidFill>
              </a:rPr>
              <a:t>Из дерева, одна в другой</a:t>
            </a:r>
            <a:r>
              <a:rPr lang="ru-RU" i="1" dirty="0">
                <a:solidFill>
                  <a:srgbClr val="0070C0"/>
                </a:solidFill>
              </a:rPr>
              <a:t/>
            </a:r>
            <a:br>
              <a:rPr lang="ru-RU" i="1" dirty="0">
                <a:solidFill>
                  <a:srgbClr val="0070C0"/>
                </a:solidFill>
              </a:rPr>
            </a:br>
            <a:r>
              <a:rPr lang="ru-RU" i="1" dirty="0">
                <a:solidFill>
                  <a:srgbClr val="0070C0"/>
                </a:solidFill>
              </a:rPr>
              <a:t>Они живут большой семьей.</a:t>
            </a:r>
            <a:r>
              <a:rPr lang="ru-RU" i="1" dirty="0">
                <a:solidFill>
                  <a:srgbClr val="0070C0"/>
                </a:solidFill>
              </a:rPr>
              <a:t/>
            </a:r>
            <a:br>
              <a:rPr lang="ru-RU" i="1" dirty="0">
                <a:solidFill>
                  <a:srgbClr val="0070C0"/>
                </a:solidFill>
              </a:rPr>
            </a:br>
            <a:r>
              <a:rPr lang="ru-RU" i="1" dirty="0">
                <a:solidFill>
                  <a:srgbClr val="0070C0"/>
                </a:solidFill>
              </a:rPr>
              <a:t>Яркие, цветные</a:t>
            </a:r>
            <a:r>
              <a:rPr lang="ru-RU" i="1" dirty="0">
                <a:solidFill>
                  <a:srgbClr val="0070C0"/>
                </a:solidFill>
              </a:rPr>
              <a:t/>
            </a:r>
            <a:br>
              <a:rPr lang="ru-RU" i="1" dirty="0">
                <a:solidFill>
                  <a:srgbClr val="0070C0"/>
                </a:solidFill>
              </a:rPr>
            </a:br>
            <a:r>
              <a:rPr lang="ru-RU" i="1" dirty="0">
                <a:solidFill>
                  <a:srgbClr val="0070C0"/>
                </a:solidFill>
              </a:rPr>
              <a:t>С цветами расписными.</a:t>
            </a:r>
            <a:r>
              <a:rPr lang="ru-RU" i="1" dirty="0">
                <a:solidFill>
                  <a:srgbClr val="0070C0"/>
                </a:solidFill>
              </a:rPr>
              <a:t/>
            </a:r>
            <a:br>
              <a:rPr lang="ru-RU" i="1" dirty="0">
                <a:solidFill>
                  <a:srgbClr val="0070C0"/>
                </a:solidFill>
              </a:rPr>
            </a:br>
            <a:r>
              <a:rPr lang="ru-RU" i="1" dirty="0" smtClean="0">
                <a:solidFill>
                  <a:srgbClr val="0070C0"/>
                </a:solidFill>
              </a:rPr>
              <a:t>              </a:t>
            </a:r>
          </a:p>
          <a:p>
            <a:pPr marL="0" indent="0">
              <a:buNone/>
            </a:pPr>
            <a:endParaRPr lang="ru-RU" i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i="1" dirty="0" smtClean="0">
                <a:solidFill>
                  <a:srgbClr val="0070C0"/>
                </a:solidFill>
              </a:rPr>
              <a:t>                 </a:t>
            </a:r>
            <a:r>
              <a:rPr lang="ru-RU" i="1" dirty="0" smtClean="0">
                <a:solidFill>
                  <a:srgbClr val="FF0000"/>
                </a:solidFill>
              </a:rPr>
              <a:t>Матрёшки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417638"/>
            <a:ext cx="4292600" cy="5169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52930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4700" y="0"/>
            <a:ext cx="7924800" cy="124691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Русская </a:t>
            </a:r>
            <a:r>
              <a:rPr lang="ru-RU" sz="4800" b="1" dirty="0">
                <a:solidFill>
                  <a:srgbClr val="C00000"/>
                </a:solidFill>
              </a:rPr>
              <a:t>матрёшка</a:t>
            </a:r>
            <a:r>
              <a:rPr lang="ru-RU" sz="4800" dirty="0" smtClean="0"/>
              <a:t> </a:t>
            </a:r>
            <a:endParaRPr lang="ru-RU" sz="48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print"/>
          <a:srcRect l="20052" t="4080" r="19189" b="6644"/>
          <a:stretch/>
        </p:blipFill>
        <p:spPr>
          <a:xfrm>
            <a:off x="0" y="3657600"/>
            <a:ext cx="2260259" cy="3200399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13483" b="9214"/>
          <a:stretch/>
        </p:blipFill>
        <p:spPr>
          <a:xfrm>
            <a:off x="2153113" y="1549401"/>
            <a:ext cx="7729958" cy="530859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43" y="107949"/>
            <a:ext cx="2367318" cy="364728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l="25733" t="6475" r="25733" b="6267"/>
          <a:stretch/>
        </p:blipFill>
        <p:spPr>
          <a:xfrm>
            <a:off x="9880600" y="977900"/>
            <a:ext cx="2311400" cy="5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42962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905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Работа </a:t>
            </a:r>
            <a:r>
              <a:rPr lang="ru-RU" dirty="0" smtClean="0"/>
              <a:t>с текстом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965200"/>
            <a:ext cx="10972800" cy="5702299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Русская матрёшка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Село Абрамцево находится недалеко от Москвы. Там жили и работали замечательные мастера. Они придумали и создали деревянную куклу. В большой кукле пряталось целое семейство. Необычная матрёшка нравилась детям и взрослым. Теперь эту деревянную игрушку изготавливают на фабриках многих городов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На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матрёшках мы видим яркие сарафаны, узорчатые платки, 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красивые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передники. Они разрисованы цветами и ягодами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Какова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этого текста?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Какая главная мысль текста?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Определите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текста значение слова матрёшка.</a:t>
            </a:r>
          </a:p>
          <a:p>
            <a:pPr marL="0" indent="0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Какие вопросы можно задать к тексту?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813546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1с.П.п.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46719" y="3108932"/>
            <a:ext cx="1298561" cy="6401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97"/>
            <a:ext cx="12192000" cy="68585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cstate="print"/>
          <a:stretch>
            <a:fillRect/>
          </a:stretch>
        </p:blipFill>
        <p:spPr>
          <a:xfrm>
            <a:off x="2793999" y="237067"/>
            <a:ext cx="8923867" cy="21450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49" y="0"/>
            <a:ext cx="12103100" cy="6812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2589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5001" y="814610"/>
            <a:ext cx="9599612" cy="1280890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000099"/>
                </a:solidFill>
              </a:rPr>
              <a:t>Подведение итогов.</a:t>
            </a:r>
            <a:endParaRPr lang="ru-RU" sz="4000" b="1" i="1" dirty="0">
              <a:solidFill>
                <a:srgbClr val="000099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83236" y="1892122"/>
            <a:ext cx="10260012" cy="400622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Calibri Light" panose="020F0302020204030204" pitchFamily="34" charset="0"/>
                <a:cs typeface="Times New Roman" panose="02020603050405020304" pitchFamily="18" charset="0"/>
              </a:rPr>
              <a:t>Что повторяли на уроке?</a:t>
            </a:r>
          </a:p>
          <a:p>
            <a:r>
              <a:rPr lang="ru-RU" sz="3200" b="1" dirty="0" smtClean="0">
                <a:latin typeface="Calibri Light" panose="020F0302020204030204" pitchFamily="34" charset="0"/>
                <a:cs typeface="Times New Roman" panose="02020603050405020304" pitchFamily="18" charset="0"/>
              </a:rPr>
              <a:t>Какое задание на уроке было самым интересным?</a:t>
            </a:r>
          </a:p>
          <a:p>
            <a:r>
              <a:rPr lang="ru-RU" sz="3200" b="1" dirty="0" smtClean="0">
                <a:latin typeface="Calibri Light" panose="020F0302020204030204" pitchFamily="34" charset="0"/>
                <a:cs typeface="Times New Roman" panose="02020603050405020304" pitchFamily="18" charset="0"/>
              </a:rPr>
              <a:t>Что интересного вы узнали на уроке?</a:t>
            </a:r>
          </a:p>
          <a:p>
            <a:pPr marL="0" indent="0">
              <a:buNone/>
            </a:pP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24636420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289300" y="4292600"/>
            <a:ext cx="6665912" cy="25654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Люблю тебя, моя Россия,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ясный свет твоих очей,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ум, за подвиги святые,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голос звонкий, как ручей.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s://pbs.twimg.com/media/C8Zvr-PXcAEDDw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8913" y="152400"/>
            <a:ext cx="6846888" cy="46269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57245852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5517" y="0"/>
            <a:ext cx="4698124" cy="681803"/>
          </a:xfrm>
        </p:spPr>
        <p:txBody>
          <a:bodyPr>
            <a:normAutofit/>
          </a:bodyPr>
          <a:lstStyle/>
          <a:p>
            <a:pPr algn="l"/>
            <a:r>
              <a:rPr lang="ru-RU" sz="3600" b="1" i="1" dirty="0" smtClean="0">
                <a:solidFill>
                  <a:srgbClr val="000099"/>
                </a:solidFill>
              </a:rPr>
              <a:t>Домашнее задание.</a:t>
            </a:r>
            <a:endParaRPr lang="ru-RU" sz="3600" b="1" i="1" dirty="0">
              <a:solidFill>
                <a:srgbClr val="000099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83476" y="588580"/>
            <a:ext cx="2501462" cy="555997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Прочитать стихотворение.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Эдуард Успенский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Матрешка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Сидела в матрешке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Другая матрешка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И очень скучала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Матрешка в матрешке.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А в этой матрешке —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«Матрешке в матрешке» —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Сидела скучала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Другая матрешка.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Сидела скучала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Другая матрешка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Размером, конечно,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Поменьше немножко.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 матрешке «размером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Поменьше немножко»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Сидела матрешка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Не больше горошка.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Сидела матрешка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Не больше горошка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И тоже скучала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Несчастная крошка.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3065519" y="559677"/>
            <a:ext cx="3072522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И что интересно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 «несчастной той крошке»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Еще разместились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Четыре матрешки.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Еще разместились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Четыре матрешки,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Примерно такие,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Как мушки и мошки.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Любому понятно,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Что каждой матрешке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Хотелось побегать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 саду по дорожке,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Хотелось в траве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Поваляться немножко,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Размять свои ручки,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Размять свои ножки.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Но что они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Могут поделать, матрешки?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У них деревянные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Ручки и ножки.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У них деревянные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Ручки и ножки.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Скучают матрешки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И то понарошку.</a:t>
            </a:r>
          </a:p>
          <a:p>
            <a:endParaRPr lang="ru-RU" sz="1050" dirty="0" smtClean="0"/>
          </a:p>
          <a:p>
            <a:endParaRPr lang="ru-RU" sz="105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309422" y="6323865"/>
            <a:ext cx="2423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Раскрасить матрёшек.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17324" y="337884"/>
            <a:ext cx="5759669" cy="99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 каком количестве матрёшек идёт речь в </a:t>
            </a:r>
            <a:r>
              <a:rPr lang="ru-RU" sz="1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тихотворении?</a:t>
            </a:r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_______________</a:t>
            </a:r>
          </a:p>
          <a:p>
            <a:pPr marL="342900" indent="-342900">
              <a:spcBef>
                <a:spcPct val="20000"/>
              </a:spcBef>
            </a:pPr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Определить, в каких падежах стоит слово матрёшка в этом стихотворении</a:t>
            </a:r>
            <a:r>
              <a:rPr lang="ru-RU" sz="1400" i="1" dirty="0" smtClean="0">
                <a:solidFill>
                  <a:srgbClr val="C00000"/>
                </a:solidFill>
              </a:rPr>
              <a:t>. </a:t>
            </a:r>
            <a:endParaRPr lang="ru-RU" sz="1400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2909" y="1666117"/>
            <a:ext cx="3017782" cy="4657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36420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5134" y="3143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u="sng" dirty="0" smtClean="0">
                <a:solidFill>
                  <a:srgbClr val="000099"/>
                </a:solidFill>
              </a:rPr>
              <a:t>Загадка </a:t>
            </a:r>
            <a:r>
              <a:rPr lang="ru-RU" sz="4000" b="1" u="sng" dirty="0" smtClean="0">
                <a:solidFill>
                  <a:srgbClr val="000099"/>
                </a:solidFill>
              </a:rPr>
              <a:t>о </a:t>
            </a:r>
            <a:r>
              <a:rPr lang="ru-RU" sz="4000" b="1" u="sng" dirty="0" smtClean="0">
                <a:solidFill>
                  <a:srgbClr val="000099"/>
                </a:solidFill>
              </a:rPr>
              <a:t>букве:</a:t>
            </a:r>
            <a:endParaRPr lang="ru-RU" sz="4000" b="1" u="sng" dirty="0">
              <a:solidFill>
                <a:srgbClr val="000099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70000" y="1439333"/>
            <a:ext cx="10655300" cy="49995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i="1" dirty="0"/>
              <a:t> </a:t>
            </a:r>
            <a:r>
              <a:rPr lang="ru-RU" sz="4000" b="1" i="1" dirty="0" smtClean="0"/>
              <a:t> </a:t>
            </a:r>
          </a:p>
          <a:p>
            <a:pPr marL="0" indent="0">
              <a:buNone/>
            </a:pPr>
            <a:r>
              <a:rPr lang="ru-RU" sz="4000" b="1" i="1" dirty="0" smtClean="0"/>
              <a:t> 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Чего нет в </a:t>
            </a: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Самар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..., найдёте в Москве. </a:t>
            </a:r>
          </a:p>
          <a:p>
            <a:pPr marL="0" indent="0">
              <a:buNone/>
            </a:pPr>
            <a:r>
              <a:rPr lang="ru-RU" sz="4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  Нет в Петербург..., а видно в Неве.</a:t>
            </a:r>
          </a:p>
          <a:p>
            <a:pPr marL="0" indent="0">
              <a:buNone/>
            </a:pPr>
            <a:endParaRPr lang="ru-RU" sz="3600" dirty="0" smtClean="0">
              <a:latin typeface="Calibri Light" panose="020F03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- Какую </a:t>
            </a:r>
            <a:r>
              <a:rPr lang="ru-RU" dirty="0"/>
              <a:t>орфограмму обозначают пропущенные</a:t>
            </a:r>
            <a:r>
              <a:rPr lang="ru-RU" dirty="0" smtClean="0"/>
              <a:t> </a:t>
            </a:r>
            <a:r>
              <a:rPr lang="ru-RU" dirty="0"/>
              <a:t>буквы?</a:t>
            </a:r>
          </a:p>
          <a:p>
            <a:pPr marL="0" indent="0">
              <a:buNone/>
            </a:pPr>
            <a:endParaRPr lang="ru-RU" sz="3600" dirty="0" smtClean="0">
              <a:latin typeface="Calibri Light" panose="020F03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71278" y="2943922"/>
            <a:ext cx="363529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dirty="0" smtClean="0"/>
          </a:p>
          <a:p>
            <a:endParaRPr lang="ru-RU" sz="3600" dirty="0"/>
          </a:p>
          <a:p>
            <a:r>
              <a:rPr lang="ru-RU" sz="3600" dirty="0" smtClean="0"/>
              <a:t>Ответ</a:t>
            </a:r>
            <a:r>
              <a:rPr lang="ru-RU" sz="3600" dirty="0"/>
              <a:t>: буква </a:t>
            </a:r>
            <a:r>
              <a:rPr lang="ru-RU" sz="3600" b="1" dirty="0">
                <a:solidFill>
                  <a:srgbClr val="FF0000"/>
                </a:solidFill>
              </a:rPr>
              <a:t>В</a:t>
            </a:r>
          </a:p>
        </p:txBody>
      </p:sp>
    </p:spTree>
    <p:extLst>
      <p:ext uri="{BB962C8B-B14F-4D97-AF65-F5344CB8AC3E}">
        <p14:creationId xmlns:p14="http://schemas.microsoft.com/office/powerpoint/2010/main" val="236800850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254650" y="2076450"/>
            <a:ext cx="10922000" cy="4095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Будем закреплять правописание </a:t>
            </a:r>
          </a:p>
          <a:p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Собрать информацию о </a:t>
            </a:r>
          </a:p>
          <a:p>
            <a:pPr marL="0" indent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культурных и природных объектах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816734" y="370093"/>
            <a:ext cx="8912225" cy="1281113"/>
          </a:xfrm>
        </p:spPr>
        <p:txBody>
          <a:bodyPr>
            <a:normAutofit/>
          </a:bodyPr>
          <a:lstStyle/>
          <a:p>
            <a:r>
              <a:rPr lang="ru-RU" sz="4000" b="1" u="sng" dirty="0" smtClean="0">
                <a:solidFill>
                  <a:srgbClr val="000099"/>
                </a:solidFill>
              </a:rPr>
              <a:t>Сформулируйте задачи урока:</a:t>
            </a:r>
            <a:endParaRPr lang="ru-RU" sz="4000" b="1" u="sng" dirty="0">
              <a:solidFill>
                <a:srgbClr val="000099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7852" y="4466308"/>
            <a:ext cx="16086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Calibri Light" panose="020F03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России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259571" y="2082755"/>
            <a:ext cx="569353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безударных 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падежных окончаний имён существительных.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303317" y="2086751"/>
            <a:ext cx="4906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...</a:t>
            </a:r>
            <a:endParaRPr lang="ru-RU" sz="2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58550" y="4471867"/>
            <a:ext cx="660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...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13742750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7" grpId="0"/>
      <p:bldP spid="8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63343" y="266602"/>
            <a:ext cx="8476827" cy="1185827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Правописание безударных окончаний имён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существительных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Заполните таблицу падежных окончаний в самых сложных случаях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6146760"/>
              </p:ext>
            </p:extLst>
          </p:nvPr>
        </p:nvGraphicFramePr>
        <p:xfrm>
          <a:off x="1320800" y="1358899"/>
          <a:ext cx="9651999" cy="3035302"/>
        </p:xfrm>
        <a:graphic>
          <a:graphicData uri="http://schemas.openxmlformats.org/drawingml/2006/table">
            <a:tbl>
              <a:tblPr firstRow="1" firstCol="1" bandRow="1"/>
              <a:tblGrid>
                <a:gridCol w="2412741">
                  <a:extLst>
                    <a:ext uri="{9D8B030D-6E8A-4147-A177-3AD203B41FA5}">
                      <a16:colId xmlns:a16="http://schemas.microsoft.com/office/drawing/2014/main" val="2250526369"/>
                    </a:ext>
                  </a:extLst>
                </a:gridCol>
                <a:gridCol w="2412741">
                  <a:extLst>
                    <a:ext uri="{9D8B030D-6E8A-4147-A177-3AD203B41FA5}">
                      <a16:colId xmlns:a16="http://schemas.microsoft.com/office/drawing/2014/main" val="3678939956"/>
                    </a:ext>
                  </a:extLst>
                </a:gridCol>
                <a:gridCol w="2412741">
                  <a:extLst>
                    <a:ext uri="{9D8B030D-6E8A-4147-A177-3AD203B41FA5}">
                      <a16:colId xmlns:a16="http://schemas.microsoft.com/office/drawing/2014/main" val="2723747379"/>
                    </a:ext>
                  </a:extLst>
                </a:gridCol>
                <a:gridCol w="2413776">
                  <a:extLst>
                    <a:ext uri="{9D8B030D-6E8A-4147-A177-3AD203B41FA5}">
                      <a16:colId xmlns:a16="http://schemas.microsoft.com/office/drawing/2014/main" val="3576568567"/>
                    </a:ext>
                  </a:extLst>
                </a:gridCol>
              </a:tblGrid>
              <a:tr h="6677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Падежи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1-е </a:t>
                      </a:r>
                      <a:r>
                        <a:rPr lang="ru-RU" sz="32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скл</a:t>
                      </a: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2-е </a:t>
                      </a:r>
                      <a:r>
                        <a:rPr lang="ru-RU" sz="32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скл</a:t>
                      </a: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3-е </a:t>
                      </a:r>
                      <a:r>
                        <a:rPr lang="ru-RU" sz="32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скл</a:t>
                      </a: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5344162"/>
                  </a:ext>
                </a:extLst>
              </a:tr>
              <a:tr h="6677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Р.п.</a:t>
                      </a:r>
                      <a:endParaRPr lang="ru-RU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2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i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2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5243522"/>
                  </a:ext>
                </a:extLst>
              </a:tr>
              <a:tr h="6677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Д.п.</a:t>
                      </a:r>
                      <a:endParaRPr lang="ru-RU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200" b="1" i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i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2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767272"/>
                  </a:ext>
                </a:extLst>
              </a:tr>
              <a:tr h="10319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err="1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П.п</a:t>
                      </a:r>
                      <a:r>
                        <a:rPr lang="ru-RU" sz="32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200" b="1" i="1" dirty="0" smtClean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200" b="1" i="1" dirty="0" smtClean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2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5853840"/>
                  </a:ext>
                </a:extLst>
              </a:tr>
            </a:tbl>
          </a:graphicData>
        </a:graphic>
      </p:graphicFrame>
      <p:cxnSp>
        <p:nvCxnSpPr>
          <p:cNvPr id="14" name="Прямая соединительная линия 13"/>
          <p:cNvCxnSpPr/>
          <p:nvPr/>
        </p:nvCxnSpPr>
        <p:spPr>
          <a:xfrm>
            <a:off x="6568225" y="3039951"/>
            <a:ext cx="144243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6568225" y="2219311"/>
            <a:ext cx="1442434" cy="53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1320800" y="4826000"/>
            <a:ext cx="10439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- В названиях русских городов допишите окончания, пользуясь </a:t>
            </a:r>
            <a:r>
              <a:rPr lang="ru-RU" sz="2400" dirty="0" smtClean="0"/>
              <a:t>памяткой</a:t>
            </a:r>
            <a:r>
              <a:rPr lang="ru-RU" sz="2400" dirty="0"/>
              <a:t>.</a:t>
            </a:r>
          </a:p>
          <a:p>
            <a:endParaRPr lang="ru-RU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Чего </a:t>
            </a:r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нет в </a:t>
            </a:r>
            <a:r>
              <a:rPr lang="ru-RU" sz="3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Самар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...  , </a:t>
            </a:r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найдёте в Москве. </a:t>
            </a:r>
          </a:p>
          <a:p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Нет в Петербург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...  , </a:t>
            </a:r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видно в Неве.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32500" y="5486498"/>
            <a:ext cx="5357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е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4322" y="6020774"/>
            <a:ext cx="758478" cy="93624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2040" y="2525611"/>
            <a:ext cx="833361" cy="102867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2040" y="3412671"/>
            <a:ext cx="780356" cy="96325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2066" y="3378429"/>
            <a:ext cx="780356" cy="96325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874559" y="2001350"/>
            <a:ext cx="4283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и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9677" y="1913299"/>
            <a:ext cx="798645" cy="96325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9677" y="2598612"/>
            <a:ext cx="798645" cy="96325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7593" y="3365494"/>
            <a:ext cx="798645" cy="96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11955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24300" y="927100"/>
            <a:ext cx="8128000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Столица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России - Москва. Сердце Москвы, её исторический центр – Красная площадь и Кремль. </a:t>
            </a:r>
          </a:p>
          <a:p>
            <a:pPr algn="just"/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Рядом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 Кремлём течёт Москва-река.  На Красной </a:t>
            </a:r>
            <a:r>
              <a:rPr lang="ru-RU" sz="28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площад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…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расположились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храм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Василия Блаженного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, Мавзолей, Исторический музей. На  Спасской  </a:t>
            </a:r>
            <a:r>
              <a:rPr lang="ru-RU" sz="28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башн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… </a:t>
            </a:r>
            <a:r>
              <a:rPr lang="ru-RU" sz="2800" b="1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Кремля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находятся старинные Кремлёвские куранты.</a:t>
            </a:r>
          </a:p>
          <a:p>
            <a:pPr algn="just"/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этом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город…</a:t>
            </a:r>
            <a:r>
              <a:rPr lang="ru-RU" sz="2800" b="1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много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и других  исторических памятников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каких исторических памятниках говорится в этом тексте?</a:t>
            </a:r>
          </a:p>
          <a:p>
            <a:pPr marL="342900" indent="-342900" algn="just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Вставьте в выделенные слова пропущенные окончания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238500" y="224733"/>
            <a:ext cx="7921739" cy="961399"/>
          </a:xfrm>
        </p:spPr>
        <p:txBody>
          <a:bodyPr>
            <a:noAutofit/>
          </a:bodyPr>
          <a:lstStyle/>
          <a:p>
            <a:pPr algn="ctr"/>
            <a:r>
              <a:rPr lang="ru-RU" sz="4000" b="1" i="1" dirty="0" smtClean="0">
                <a:solidFill>
                  <a:srgbClr val="000099"/>
                </a:solidFill>
              </a:rPr>
              <a:t>         Москва </a:t>
            </a:r>
            <a:r>
              <a:rPr lang="ru-RU" sz="4000" b="1" i="1" dirty="0">
                <a:solidFill>
                  <a:srgbClr val="000099"/>
                </a:solidFill>
              </a:rPr>
              <a:t>– столица России</a:t>
            </a:r>
            <a:r>
              <a:rPr lang="ru-RU" sz="4000" b="1" i="1" dirty="0" smtClean="0">
                <a:solidFill>
                  <a:srgbClr val="000099"/>
                </a:solidFill>
              </a:rPr>
              <a:t>.</a:t>
            </a:r>
            <a:endParaRPr lang="ru-RU" sz="4000" b="1" i="1" dirty="0">
              <a:solidFill>
                <a:srgbClr val="000099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0" y="1186132"/>
            <a:ext cx="3738680" cy="43682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4077" y="2502875"/>
            <a:ext cx="691423" cy="8339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1957" y="3370240"/>
            <a:ext cx="705880" cy="87075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98268" y="4217646"/>
            <a:ext cx="701101" cy="87180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76900" y="2521787"/>
            <a:ext cx="111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3скл.П.п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76900" y="3336805"/>
            <a:ext cx="1196022" cy="49912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869120" y="4234472"/>
            <a:ext cx="1003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2скл.П.п</a:t>
            </a:r>
          </a:p>
        </p:txBody>
      </p:sp>
    </p:spTree>
    <p:extLst>
      <p:ext uri="{BB962C8B-B14F-4D97-AF65-F5344CB8AC3E}">
        <p14:creationId xmlns:p14="http://schemas.microsoft.com/office/powerpoint/2010/main" val="259503912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0799" y="365125"/>
            <a:ext cx="8492901" cy="1325563"/>
          </a:xfrm>
        </p:spPr>
        <p:txBody>
          <a:bodyPr>
            <a:noAutofit/>
          </a:bodyPr>
          <a:lstStyle/>
          <a:p>
            <a:pPr algn="ctr"/>
            <a:r>
              <a:rPr lang="ru-RU" sz="4000" b="1" i="1" dirty="0" smtClean="0">
                <a:solidFill>
                  <a:srgbClr val="000099"/>
                </a:solidFill>
              </a:rPr>
              <a:t>   </a:t>
            </a:r>
            <a:r>
              <a:rPr lang="ru-RU" sz="4000" b="1" i="1" dirty="0" smtClean="0">
                <a:solidFill>
                  <a:srgbClr val="000099"/>
                </a:solidFill>
              </a:rPr>
              <a:t>Отгадайте словарное слово </a:t>
            </a:r>
            <a:r>
              <a:rPr lang="ru-RU" sz="4000" b="1" i="1" dirty="0">
                <a:solidFill>
                  <a:srgbClr val="000099"/>
                </a:solidFill>
              </a:rPr>
              <a:t>по </a:t>
            </a:r>
            <a:r>
              <a:rPr lang="ru-RU" sz="4000" b="1" i="1" dirty="0" smtClean="0">
                <a:solidFill>
                  <a:srgbClr val="000099"/>
                </a:solidFill>
              </a:rPr>
              <a:t>транскрипции:</a:t>
            </a:r>
            <a:endParaRPr lang="ru-RU" sz="4000" b="1" i="1" dirty="0">
              <a:solidFill>
                <a:srgbClr val="000099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endParaRPr lang="ru-RU" sz="4000" b="1" dirty="0" smtClean="0"/>
          </a:p>
          <a:p>
            <a:pPr marL="0" indent="0" algn="ctr">
              <a:buNone/>
            </a:pPr>
            <a:r>
              <a:rPr lang="ru-RU" sz="4000" b="1" dirty="0" smtClean="0"/>
              <a:t>[</a:t>
            </a:r>
            <a:r>
              <a:rPr lang="ru-RU" sz="4000" b="1" dirty="0" err="1"/>
              <a:t>п’ий’заш</a:t>
            </a:r>
            <a:r>
              <a:rPr lang="ru-RU" sz="4000" b="1" dirty="0" smtClean="0"/>
              <a:t>]</a:t>
            </a:r>
          </a:p>
          <a:p>
            <a:pPr marL="0" lvl="0" indent="0" algn="ctr">
              <a:buNone/>
            </a:pP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0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йзаж</a:t>
            </a:r>
            <a:r>
              <a:rPr lang="ru-RU" sz="4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</a:p>
          <a:p>
            <a:pPr marL="0" lvl="0" indent="0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рисунок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, картина, изображающие природу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lvl="0" indent="0">
              <a:buNone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buNone/>
            </a:pP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Музеи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– это хранилища произведений искусства.</a:t>
            </a:r>
          </a:p>
          <a:p>
            <a:pPr marL="0" lvl="0" indent="0">
              <a:buNone/>
            </a:pPr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Культурным достоянием России является музей </a:t>
            </a:r>
            <a:r>
              <a:rPr lang="ru-RU" sz="3900" b="1" dirty="0">
                <a:latin typeface="Times New Roman" pitchFamily="18" charset="0"/>
                <a:cs typeface="Times New Roman" pitchFamily="18" charset="0"/>
              </a:rPr>
              <a:t>Государственная Третьяковская галерея</a:t>
            </a:r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 в Москве.</a:t>
            </a:r>
          </a:p>
          <a:p>
            <a:pPr marL="0" lvl="0" indent="0">
              <a:buNone/>
            </a:pPr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6223000" y="2641600"/>
            <a:ext cx="38100" cy="17780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09415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4468" y="679548"/>
            <a:ext cx="11072232" cy="2012852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Москве, недалеко от Кремля, за Москвой-рекой стоит необыкновенный дом. Здесь живут картины. Чудесный дом носит название Третьяковская галерея. Это крупнейшая картинная галерея русского искусства в России. Создана на основе частной коллекции московского купца Павла Михайловича Третьякова (1832-1898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b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Какая информация из этого текста поможет туристам найти Третьяковскую галерею?</a:t>
            </a:r>
          </a:p>
        </p:txBody>
      </p:sp>
      <p:pic>
        <p:nvPicPr>
          <p:cNvPr id="1026" name="Picture 2" descr="http://s3.fotokto.ru/photo/full/235/23575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678" y="3260962"/>
            <a:ext cx="5251422" cy="35009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94500" y="3276923"/>
            <a:ext cx="4157132" cy="34849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5932333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45468" y="139700"/>
            <a:ext cx="65701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009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Третьяковская галерея.</a:t>
            </a:r>
            <a:endParaRPr lang="ru-RU" sz="28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36044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Третьяковская </a:t>
            </a:r>
            <a:r>
              <a:rPr lang="ru-RU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галерея</a:t>
            </a:r>
            <a:r>
              <a:rPr lang="ru-RU" dirty="0">
                <a:solidFill>
                  <a:srgbClr val="000099"/>
                </a:solidFill>
              </a:rPr>
              <a:t/>
            </a:r>
            <a:br>
              <a:rPr lang="ru-RU" dirty="0">
                <a:solidFill>
                  <a:srgbClr val="000099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601" y="1600201"/>
            <a:ext cx="44704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В </a:t>
            </a:r>
            <a:r>
              <a:rPr lang="ru-RU" dirty="0"/>
              <a:t>Третьяковской галерее хранятся замечательные пейзажи </a:t>
            </a:r>
            <a:r>
              <a:rPr lang="ru-RU" dirty="0" smtClean="0"/>
              <a:t>И</a:t>
            </a:r>
            <a:r>
              <a:rPr lang="ru-RU" dirty="0"/>
              <a:t>. </a:t>
            </a:r>
            <a:r>
              <a:rPr lang="ru-RU" dirty="0" smtClean="0"/>
              <a:t>И. Левитана</a:t>
            </a:r>
            <a:r>
              <a:rPr lang="ru-RU" dirty="0"/>
              <a:t>, который с любовью и теплотой писал русскую природу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210300" y="3581400"/>
            <a:ext cx="237489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Левитан 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Исаак 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Ильич 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(1860-1900)</a:t>
            </a:r>
            <a:endParaRPr lang="ru-RU" sz="36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1" y="846138"/>
            <a:ext cx="7620000" cy="5922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8678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3176</TotalTime>
  <Words>752</Words>
  <Application>Microsoft Office PowerPoint</Application>
  <PresentationFormat>Широкоэкранный</PresentationFormat>
  <Paragraphs>168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Тема Office</vt:lpstr>
      <vt:lpstr>    Урок  русского языка  4 класс </vt:lpstr>
      <vt:lpstr> Люблю тебя, моя Россия, За ясный свет твоих очей, За ум, за подвиги святые, За голос звонкий, как ручей.</vt:lpstr>
      <vt:lpstr>Загадка о букве:</vt:lpstr>
      <vt:lpstr>Сформулируйте задачи урока:</vt:lpstr>
      <vt:lpstr>Правописание безударных окончаний имён существительных - Заполните таблицу падежных окончаний в самых сложных случаях </vt:lpstr>
      <vt:lpstr>         Москва – столица России.</vt:lpstr>
      <vt:lpstr>   Отгадайте словарное слово по транскрипции:</vt:lpstr>
      <vt:lpstr>         В Москве, недалеко от Кремля, за Москвой-рекой стоит необыкновенный дом. Здесь живут картины. Чудесный дом носит название Третьяковская галерея. Это крупнейшая картинная галерея русского искусства в России. Создана на основе частной коллекции московского купца Павла Михайловича Третьякова (1832-1898). - Какая информация из этого текста поможет туристам найти Третьяковскую галерею?</vt:lpstr>
      <vt:lpstr>Третьяковская галерея </vt:lpstr>
      <vt:lpstr>                                                Левитан                                                  Исаак                                                Ильич                                              - Какие из этих картин вам знакомы?  - Как они называются?  </vt:lpstr>
      <vt:lpstr>Презентация PowerPoint</vt:lpstr>
      <vt:lpstr>         Природа нашего края богата и разнообразна. Национальный природный парк «Самарская Лука», Жигулёвский государственный заповедник. Гора Стре́льная является самой высокой среди Жигулёвских гор. Есть пещера с водопадом «Девичьи слёзы». </vt:lpstr>
      <vt:lpstr> Дополните предложения ,  соединив линиями природные объекты и их названия  </vt:lpstr>
      <vt:lpstr>Проверка </vt:lpstr>
      <vt:lpstr>Какой самый популярный сувенир туристы приобретают в России?</vt:lpstr>
      <vt:lpstr>Русская матрёшка </vt:lpstr>
      <vt:lpstr>Работа с текстом</vt:lpstr>
      <vt:lpstr>Презентация PowerPoint</vt:lpstr>
      <vt:lpstr>Подведение итогов.</vt:lpstr>
      <vt:lpstr>Домашнее задание.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20-12-17</dc:creator>
  <cp:lastModifiedBy>RePack by Diakov</cp:lastModifiedBy>
  <cp:revision>165</cp:revision>
  <dcterms:created xsi:type="dcterms:W3CDTF">2018-11-24T17:38:19Z</dcterms:created>
  <dcterms:modified xsi:type="dcterms:W3CDTF">2024-06-17T15:08:31Z</dcterms:modified>
</cp:coreProperties>
</file>