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302" r:id="rId3"/>
    <p:sldId id="291" r:id="rId4"/>
    <p:sldId id="301" r:id="rId5"/>
    <p:sldId id="303" r:id="rId6"/>
    <p:sldId id="304" r:id="rId7"/>
    <p:sldId id="272" r:id="rId8"/>
    <p:sldId id="309" r:id="rId9"/>
    <p:sldId id="308" r:id="rId10"/>
    <p:sldId id="295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6BBC46"/>
    <a:srgbClr val="7CBF33"/>
    <a:srgbClr val="FAE5F0"/>
    <a:srgbClr val="FFFAFA"/>
    <a:srgbClr val="FAF5F5"/>
    <a:srgbClr val="F0DCE6"/>
    <a:srgbClr val="F0DCDC"/>
    <a:srgbClr val="F0EBEB"/>
    <a:srgbClr val="FA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0017-838D-455F-B030-5C0377B70E5E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C26B6-C52D-43A4-A5AA-20D3A3747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9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3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7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6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647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61456"/>
            <a:ext cx="9180000" cy="2890543"/>
          </a:xfrm>
          <a:prstGeom prst="rect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72" y="2517736"/>
            <a:ext cx="5846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Tahoma" pitchFamily="34" charset="0"/>
                <a:cs typeface="Tahoma" pitchFamily="34" charset="0"/>
              </a:rPr>
              <a:t>Степень с натуральным показателем и ее свойства.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Tahoma" pitchFamily="34" charset="0"/>
                <a:cs typeface="Tahoma" pitchFamily="34" charset="0"/>
              </a:rPr>
              <a:t>Числительные. Время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52000"/>
            <a:ext cx="9144000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метапредмет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знание</a:t>
            </a:r>
          </a:p>
        </p:txBody>
      </p:sp>
      <p:pic>
        <p:nvPicPr>
          <p:cNvPr id="1026" name="Picture 2" descr="https://www.study.ru/uploads/server/3dldaEDH1YqNWU9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5932"/>
            <a:ext cx="2958181" cy="1972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00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BFCA79-C474-45DF-8BA0-BF2B56CFA517}"/>
              </a:ext>
            </a:extLst>
          </p:cNvPr>
          <p:cNvSpPr/>
          <p:nvPr/>
        </p:nvSpPr>
        <p:spPr>
          <a:xfrm>
            <a:off x="230510" y="4869160"/>
            <a:ext cx="8773748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6EAF0AE-4DAA-472D-85E6-D5A5DF84DA96}"/>
              </a:ext>
            </a:extLst>
          </p:cNvPr>
          <p:cNvGrpSpPr/>
          <p:nvPr/>
        </p:nvGrpSpPr>
        <p:grpSpPr>
          <a:xfrm>
            <a:off x="125915" y="721426"/>
            <a:ext cx="8682989" cy="1061879"/>
            <a:chOff x="4509265" y="942601"/>
            <a:chExt cx="8641929" cy="120032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D4C8AFE-7132-4B56-83A5-372530581B8B}"/>
                </a:ext>
              </a:extLst>
            </p:cNvPr>
            <p:cNvSpPr/>
            <p:nvPr/>
          </p:nvSpPr>
          <p:spPr>
            <a:xfrm>
              <a:off x="4509265" y="942601"/>
              <a:ext cx="8641929" cy="12003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6">
              <a:extLst>
                <a:ext uri="{FF2B5EF4-FFF2-40B4-BE49-F238E27FC236}">
                  <a16:creationId xmlns:a16="http://schemas.microsoft.com/office/drawing/2014/main" id="{97BF0DCD-2B86-4171-A018-DD80C6057EF7}"/>
                </a:ext>
              </a:extLst>
            </p:cNvPr>
            <p:cNvSpPr/>
            <p:nvPr/>
          </p:nvSpPr>
          <p:spPr>
            <a:xfrm>
              <a:off x="4608000" y="1008000"/>
              <a:ext cx="312213" cy="1004980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17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Рисунок 8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8000" y="72000"/>
            <a:ext cx="1431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Повторим 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2000" y="72000"/>
            <a:ext cx="523948" cy="419159"/>
            <a:chOff x="360085" y="5148000"/>
            <a:chExt cx="523948" cy="4191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5148000"/>
              <a:ext cx="523948" cy="4191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4000" y="5148000"/>
              <a:ext cx="33214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П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5F591B3-091B-43A8-8106-BAA20A07851B}"/>
                  </a:ext>
                </a:extLst>
              </p:cNvPr>
              <p:cNvSpPr/>
              <p:nvPr/>
            </p:nvSpPr>
            <p:spPr>
              <a:xfrm>
                <a:off x="458057" y="815924"/>
                <a:ext cx="8350847" cy="1019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latin typeface="Arial" pitchFamily="34" charset="0"/>
                    <a:cs typeface="Arial" pitchFamily="34" charset="0"/>
                  </a:rPr>
                  <a:t>Задача.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Во дворце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e>
                      <m:sup>
                        <m:r>
                          <a:rPr lang="ru-RU" sz="2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парадных комнат, а служебных в 3 раза больше. Сколько служебных комнат в Букингемском дворце? Сколько всего комнат во дворце?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5F591B3-091B-43A8-8106-BAA20A078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7" y="815924"/>
                <a:ext cx="8350847" cy="1019190"/>
              </a:xfrm>
              <a:prstGeom prst="rect">
                <a:avLst/>
              </a:prstGeom>
              <a:blipFill>
                <a:blip r:embed="rId5"/>
                <a:stretch>
                  <a:fillRect l="-730" t="-2994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Объект 4">
            <a:extLst>
              <a:ext uri="{FF2B5EF4-FFF2-40B4-BE49-F238E27FC236}">
                <a16:creationId xmlns:a16="http://schemas.microsoft.com/office/drawing/2014/main" id="{E2352EBF-4223-4F98-BA77-88A93F97A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9" y="2005292"/>
            <a:ext cx="7492681" cy="43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965B2B54-1CB7-4EBD-9A30-9D8CAA17DE99}"/>
              </a:ext>
            </a:extLst>
          </p:cNvPr>
          <p:cNvSpPr/>
          <p:nvPr/>
        </p:nvSpPr>
        <p:spPr>
          <a:xfrm>
            <a:off x="113166" y="670760"/>
            <a:ext cx="8851322" cy="4486432"/>
          </a:xfrm>
          <a:prstGeom prst="snip1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48000" y="72000"/>
            <a:ext cx="86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Итоги</a:t>
            </a:r>
            <a:endParaRPr lang="ru-RU" sz="20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2000" y="72000"/>
            <a:ext cx="523948" cy="419159"/>
            <a:chOff x="360000" y="3491917"/>
            <a:chExt cx="523948" cy="4191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491917"/>
              <a:ext cx="523948" cy="4191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4000" y="3508316"/>
              <a:ext cx="365806" cy="369332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Wingdings" pitchFamily="2" charset="2"/>
                  <a:cs typeface="Arial" pitchFamily="34" charset="0"/>
                </a:rPr>
                <a:t>ь</a:t>
              </a:r>
              <a:endParaRPr lang="ru-RU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80D697-724F-470B-A457-D19E0D0FC90E}"/>
              </a:ext>
            </a:extLst>
          </p:cNvPr>
          <p:cNvSpPr txBox="1"/>
          <p:nvPr/>
        </p:nvSpPr>
        <p:spPr>
          <a:xfrm>
            <a:off x="308902" y="1000506"/>
            <a:ext cx="7935505" cy="2860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97" y="4146168"/>
            <a:ext cx="2095500" cy="238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806" y="1196752"/>
            <a:ext cx="746457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Откуда вы прилетели?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Понравилось ли вам ваше путешествие?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Какие достопримечательности вы видели?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какое время англичане пьют чай?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Сколько комнат в Букингемском дворце?</a:t>
            </a:r>
          </a:p>
        </p:txBody>
      </p:sp>
    </p:spTree>
    <p:extLst>
      <p:ext uri="{BB962C8B-B14F-4D97-AF65-F5344CB8AC3E}">
        <p14:creationId xmlns:p14="http://schemas.microsoft.com/office/powerpoint/2010/main" val="11350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3F61AC-71F1-4352-B5D8-99EE70BDF0AE}"/>
              </a:ext>
            </a:extLst>
          </p:cNvPr>
          <p:cNvSpPr/>
          <p:nvPr/>
        </p:nvSpPr>
        <p:spPr>
          <a:xfrm>
            <a:off x="262252" y="4959525"/>
            <a:ext cx="8773748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8201" y="72000"/>
            <a:ext cx="547747" cy="419159"/>
            <a:chOff x="326198" y="4608000"/>
            <a:chExt cx="547747" cy="41915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6198" y="4608000"/>
              <a:ext cx="519373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err="1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зун</a:t>
              </a:r>
              <a:endParaRPr lang="ru-RU" sz="1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836712"/>
            <a:ext cx="6305907" cy="5279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44824"/>
            <a:ext cx="22322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Лондон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Эдинбург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Белфаст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Кардифф</a:t>
            </a:r>
          </a:p>
        </p:txBody>
      </p:sp>
    </p:spTree>
    <p:extLst>
      <p:ext uri="{BB962C8B-B14F-4D97-AF65-F5344CB8AC3E}">
        <p14:creationId xmlns:p14="http://schemas.microsoft.com/office/powerpoint/2010/main" val="6895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3F61AC-71F1-4352-B5D8-99EE70BDF0AE}"/>
              </a:ext>
            </a:extLst>
          </p:cNvPr>
          <p:cNvSpPr/>
          <p:nvPr/>
        </p:nvSpPr>
        <p:spPr>
          <a:xfrm>
            <a:off x="262252" y="4959525"/>
            <a:ext cx="8773748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72000"/>
            <a:ext cx="8388000" cy="396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2000" y="72000"/>
            <a:ext cx="523948" cy="419159"/>
            <a:chOff x="360000" y="5688000"/>
            <a:chExt cx="523948" cy="4191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4000" y="5688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2050" name="Picture 2" descr="https://starwars-galaxy.ru/800/600/https/ds02.infourok.ru/uploads/ex/0f22/00005d41-61b0812e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24487" r="6027" b="10414"/>
          <a:stretch/>
        </p:blipFill>
        <p:spPr bwMode="auto">
          <a:xfrm>
            <a:off x="688589" y="1340768"/>
            <a:ext cx="8050311" cy="43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0F99398-2FED-4006-865C-25D063E382A3}"/>
              </a:ext>
            </a:extLst>
          </p:cNvPr>
          <p:cNvGrpSpPr/>
          <p:nvPr/>
        </p:nvGrpSpPr>
        <p:grpSpPr>
          <a:xfrm>
            <a:off x="156014" y="958752"/>
            <a:ext cx="8682989" cy="753864"/>
            <a:chOff x="4509265" y="942601"/>
            <a:chExt cx="8641929" cy="1200328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418F17E-BF30-4BDD-86CA-7DE6F31EB1D6}"/>
                </a:ext>
              </a:extLst>
            </p:cNvPr>
            <p:cNvSpPr/>
            <p:nvPr/>
          </p:nvSpPr>
          <p:spPr>
            <a:xfrm>
              <a:off x="4509265" y="942601"/>
              <a:ext cx="8641929" cy="12003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16">
              <a:extLst>
                <a:ext uri="{FF2B5EF4-FFF2-40B4-BE49-F238E27FC236}">
                  <a16:creationId xmlns:a16="http://schemas.microsoft.com/office/drawing/2014/main" id="{610B8042-594F-4119-ADA2-318E59635994}"/>
                </a:ext>
              </a:extLst>
            </p:cNvPr>
            <p:cNvSpPr/>
            <p:nvPr/>
          </p:nvSpPr>
          <p:spPr>
            <a:xfrm>
              <a:off x="4608000" y="1008000"/>
              <a:ext cx="312213" cy="1004980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17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72000"/>
            <a:ext cx="8388000" cy="396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4000" y="72000"/>
            <a:ext cx="1624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Устный счет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000" y="72000"/>
            <a:ext cx="504056" cy="50405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Объект 3">
                <a:extLst>
                  <a:ext uri="{FF2B5EF4-FFF2-40B4-BE49-F238E27FC236}">
                    <a16:creationId xmlns:a16="http://schemas.microsoft.com/office/drawing/2014/main" id="{9955C961-B46F-4855-A97B-38BE09CAD5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14493865"/>
                  </p:ext>
                </p:extLst>
              </p:nvPr>
            </p:nvGraphicFramePr>
            <p:xfrm>
              <a:off x="791340" y="1855216"/>
              <a:ext cx="7690635" cy="1472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11126">
                      <a:extLst>
                        <a:ext uri="{9D8B030D-6E8A-4147-A177-3AD203B41FA5}">
                          <a16:colId xmlns:a16="http://schemas.microsoft.com/office/drawing/2014/main" val="1363081479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4114886267"/>
                        </a:ext>
                      </a:extLst>
                    </a:gridCol>
                    <a:gridCol w="1910482">
                      <a:extLst>
                        <a:ext uri="{9D8B030D-6E8A-4147-A177-3AD203B41FA5}">
                          <a16:colId xmlns:a16="http://schemas.microsoft.com/office/drawing/2014/main" val="1175791704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491637612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824499116"/>
                        </a:ext>
                      </a:extLst>
                    </a:gridCol>
                    <a:gridCol w="656659">
                      <a:extLst>
                        <a:ext uri="{9D8B030D-6E8A-4147-A177-3AD203B41FA5}">
                          <a16:colId xmlns:a16="http://schemas.microsoft.com/office/drawing/2014/main" val="3196391894"/>
                        </a:ext>
                      </a:extLst>
                    </a:gridCol>
                  </a:tblGrid>
                  <a:tr h="3561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/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54984037"/>
                      </a:ext>
                    </a:extLst>
                  </a:tr>
                  <a:tr h="3561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/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2459836"/>
                      </a:ext>
                    </a:extLst>
                  </a:tr>
                  <a:tr h="3561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5 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95197528"/>
                      </a:ext>
                    </a:extLst>
                  </a:tr>
                  <a:tr h="3561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13 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68040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Объект 3">
                <a:extLst>
                  <a:ext uri="{FF2B5EF4-FFF2-40B4-BE49-F238E27FC236}">
                    <a16:creationId xmlns:a16="http://schemas.microsoft.com/office/drawing/2014/main" id="{9955C961-B46F-4855-A97B-38BE09CAD5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14493865"/>
                  </p:ext>
                </p:extLst>
              </p:nvPr>
            </p:nvGraphicFramePr>
            <p:xfrm>
              <a:off x="791340" y="1855216"/>
              <a:ext cx="7690635" cy="1472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11126">
                      <a:extLst>
                        <a:ext uri="{9D8B030D-6E8A-4147-A177-3AD203B41FA5}">
                          <a16:colId xmlns:a16="http://schemas.microsoft.com/office/drawing/2014/main" val="1363081479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4114886267"/>
                        </a:ext>
                      </a:extLst>
                    </a:gridCol>
                    <a:gridCol w="1910482">
                      <a:extLst>
                        <a:ext uri="{9D8B030D-6E8A-4147-A177-3AD203B41FA5}">
                          <a16:colId xmlns:a16="http://schemas.microsoft.com/office/drawing/2014/main" val="1175791704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491637612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824499116"/>
                        </a:ext>
                      </a:extLst>
                    </a:gridCol>
                    <a:gridCol w="656659">
                      <a:extLst>
                        <a:ext uri="{9D8B030D-6E8A-4147-A177-3AD203B41FA5}">
                          <a16:colId xmlns:a16="http://schemas.microsoft.com/office/drawing/2014/main" val="3196391894"/>
                        </a:ext>
                      </a:extLst>
                    </a:gridCol>
                  </a:tblGrid>
                  <a:tr h="3688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6557" r="-32525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2907" t="-6557" r="-17060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1525" t="-6557" r="-3661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54984037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8333" r="-325253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2907" t="-108333" r="-170607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1525" t="-108333" r="-36610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2459836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04918" r="-32525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2907" t="-204918" r="-170607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951975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10000" r="-325253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2907" t="-310000" r="-170607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68040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A67E121-EE31-4E8F-86BE-79BEF0E90E6D}"/>
              </a:ext>
            </a:extLst>
          </p:cNvPr>
          <p:cNvSpPr txBox="1"/>
          <p:nvPr/>
        </p:nvSpPr>
        <p:spPr>
          <a:xfrm>
            <a:off x="2520805" y="1874612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E</a:t>
            </a:r>
            <a:endParaRPr lang="ru-RU" dirty="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547D1360-4DB0-4143-8A84-527E21034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51016"/>
              </p:ext>
            </p:extLst>
          </p:nvPr>
        </p:nvGraphicFramePr>
        <p:xfrm>
          <a:off x="572658" y="4015624"/>
          <a:ext cx="8128001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684072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06581524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040430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1741504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6841298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203246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19563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2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625997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899DE217-2124-4F88-935E-A0585CC57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47034"/>
              </p:ext>
            </p:extLst>
          </p:nvPr>
        </p:nvGraphicFramePr>
        <p:xfrm>
          <a:off x="1691680" y="5129366"/>
          <a:ext cx="5832648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79035979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039185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046909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198434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20169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64739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CF79C36-65E0-4C9F-BD2C-E36E79DF85DD}"/>
              </a:ext>
            </a:extLst>
          </p:cNvPr>
          <p:cNvSpPr txBox="1"/>
          <p:nvPr/>
        </p:nvSpPr>
        <p:spPr>
          <a:xfrm>
            <a:off x="2501698" y="2219995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2534828" y="2587646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2534828" y="297651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5157537" y="189140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5157537" y="225245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5157537" y="2624514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5157537" y="2985020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7793970" y="1865347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7774863" y="2226768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971600" y="43879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2195736" y="43879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F79C36-65E0-4C9F-BD2C-E36E79DF85DD}"/>
              </a:ext>
            </a:extLst>
          </p:cNvPr>
          <p:cNvSpPr txBox="1"/>
          <p:nvPr/>
        </p:nvSpPr>
        <p:spPr>
          <a:xfrm>
            <a:off x="3347864" y="4370541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4497509" y="4369051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5651241" y="4369051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67E121-EE31-4E8F-86BE-79BEF0E90E6D}"/>
              </a:ext>
            </a:extLst>
          </p:cNvPr>
          <p:cNvSpPr txBox="1"/>
          <p:nvPr/>
        </p:nvSpPr>
        <p:spPr>
          <a:xfrm>
            <a:off x="6804973" y="4369181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E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7986703" y="4369051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2195736" y="551206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3347864" y="5500206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7E121-EE31-4E8F-86BE-79BEF0E90E6D}"/>
              </a:ext>
            </a:extLst>
          </p:cNvPr>
          <p:cNvSpPr txBox="1"/>
          <p:nvPr/>
        </p:nvSpPr>
        <p:spPr>
          <a:xfrm>
            <a:off x="4464378" y="5500206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E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5651241" y="5500206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4DD401-22EF-46CA-9F6A-B12D5087B0F9}"/>
              </a:ext>
            </a:extLst>
          </p:cNvPr>
          <p:cNvSpPr txBox="1"/>
          <p:nvPr/>
        </p:nvSpPr>
        <p:spPr>
          <a:xfrm>
            <a:off x="6775790" y="5462707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377773" y="1108444"/>
            <a:ext cx="391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Задача.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Найдите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X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72000"/>
            <a:ext cx="8388000" cy="396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4000" y="72000"/>
            <a:ext cx="202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Мозговая атака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000" y="72000"/>
            <a:ext cx="504056" cy="50405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0F99398-2FED-4006-865C-25D063E382A3}"/>
              </a:ext>
            </a:extLst>
          </p:cNvPr>
          <p:cNvGrpSpPr/>
          <p:nvPr/>
        </p:nvGrpSpPr>
        <p:grpSpPr>
          <a:xfrm>
            <a:off x="209491" y="692696"/>
            <a:ext cx="8725018" cy="1200328"/>
            <a:chOff x="4509265" y="942601"/>
            <a:chExt cx="8641929" cy="120032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418F17E-BF30-4BDD-86CA-7DE6F31EB1D6}"/>
                </a:ext>
              </a:extLst>
            </p:cNvPr>
            <p:cNvSpPr/>
            <p:nvPr/>
          </p:nvSpPr>
          <p:spPr>
            <a:xfrm>
              <a:off x="4509265" y="942601"/>
              <a:ext cx="8641929" cy="12003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6">
              <a:extLst>
                <a:ext uri="{FF2B5EF4-FFF2-40B4-BE49-F238E27FC236}">
                  <a16:creationId xmlns:a16="http://schemas.microsoft.com/office/drawing/2014/main" id="{610B8042-594F-4119-ADA2-318E59635994}"/>
                </a:ext>
              </a:extLst>
            </p:cNvPr>
            <p:cNvSpPr/>
            <p:nvPr/>
          </p:nvSpPr>
          <p:spPr>
            <a:xfrm>
              <a:off x="4608000" y="1008000"/>
              <a:ext cx="312213" cy="1004980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17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6781" y="873698"/>
            <a:ext cx="846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Задача.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Определите на чем быстрее добраться по Великобритании. Посчитав время в пути на поезде и самолете.</a:t>
            </a:r>
          </a:p>
        </p:txBody>
      </p:sp>
      <p:pic>
        <p:nvPicPr>
          <p:cNvPr id="19" name="Picture 2" descr="https://starwars-galaxy.ru/800/600/https/ds02.infourok.ru/uploads/ex/0f22/00005d41-61b0812e/img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66609" r="55332" b="10414"/>
          <a:stretch/>
        </p:blipFill>
        <p:spPr bwMode="auto">
          <a:xfrm>
            <a:off x="466781" y="2420888"/>
            <a:ext cx="3667387" cy="153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arwars-galaxy.ru/800/600/https/ds02.infourok.ru/uploads/ex/0f22/00005d41-61b0812e/img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8" t="54728" r="15640" b="16109"/>
          <a:stretch/>
        </p:blipFill>
        <p:spPr bwMode="auto">
          <a:xfrm>
            <a:off x="5724128" y="4509120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4008" y="2447950"/>
                <a:ext cx="3312368" cy="1119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2890 км</m:t>
                      </m:r>
                    </m:oMath>
                  </m:oMathPara>
                </a14:m>
                <a:endParaRPr lang="ru-R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250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км</m:t>
                          </m:r>
                        </m:num>
                        <m:den>
                          <m:r>
                            <a:rPr lang="ru-R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ч</m:t>
                          </m:r>
                        </m:den>
                      </m:f>
                    </m:oMath>
                  </m:oMathPara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r>
                  <a:rPr lang="ru-RU" i="1" dirty="0">
                    <a:ea typeface="Cambria Math" panose="02040503050406030204" pitchFamily="18" charset="0"/>
                  </a:rPr>
                  <a:t>Цена билета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i="1" dirty="0"/>
                  <a:t> 23600 рублей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447950"/>
                <a:ext cx="3312368" cy="1119153"/>
              </a:xfrm>
              <a:prstGeom prst="rect">
                <a:avLst/>
              </a:prstGeom>
              <a:blipFill>
                <a:blip r:embed="rId6"/>
                <a:stretch>
                  <a:fillRect l="-165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3728" y="5085184"/>
                <a:ext cx="3312368" cy="1119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≈250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км</m:t>
                      </m:r>
                    </m:oMath>
                  </m:oMathPara>
                </a14:m>
                <a:endParaRPr lang="ru-R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км</m:t>
                          </m:r>
                        </m:num>
                        <m:den>
                          <m:r>
                            <a:rPr lang="ru-R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ч</m:t>
                          </m:r>
                        </m:den>
                      </m:f>
                    </m:oMath>
                  </m:oMathPara>
                </a14:m>
                <a:endParaRPr lang="ru-RU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i="1" dirty="0">
                    <a:ea typeface="Cambria Math" panose="02040503050406030204" pitchFamily="18" charset="0"/>
                  </a:rPr>
                  <a:t>Цена билета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i="1" dirty="0"/>
                  <a:t> 10300 рублей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085184"/>
                <a:ext cx="3312368" cy="1119153"/>
              </a:xfrm>
              <a:prstGeom prst="rect">
                <a:avLst/>
              </a:prstGeom>
              <a:blipFill>
                <a:blip r:embed="rId7"/>
                <a:stretch>
                  <a:fillRect l="-1471" b="-7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72000"/>
            <a:ext cx="8388000" cy="396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4000" y="72000"/>
            <a:ext cx="3933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Количественные числительные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000" y="72000"/>
            <a:ext cx="504056" cy="50405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0F99398-2FED-4006-865C-25D063E382A3}"/>
              </a:ext>
            </a:extLst>
          </p:cNvPr>
          <p:cNvGrpSpPr/>
          <p:nvPr/>
        </p:nvGrpSpPr>
        <p:grpSpPr>
          <a:xfrm>
            <a:off x="209491" y="692696"/>
            <a:ext cx="8725018" cy="5688632"/>
            <a:chOff x="4509265" y="942601"/>
            <a:chExt cx="8641929" cy="120032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418F17E-BF30-4BDD-86CA-7DE6F31EB1D6}"/>
                </a:ext>
              </a:extLst>
            </p:cNvPr>
            <p:cNvSpPr/>
            <p:nvPr/>
          </p:nvSpPr>
          <p:spPr>
            <a:xfrm>
              <a:off x="4509265" y="942601"/>
              <a:ext cx="8641929" cy="12003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16">
              <a:extLst>
                <a:ext uri="{FF2B5EF4-FFF2-40B4-BE49-F238E27FC236}">
                  <a16:creationId xmlns:a16="http://schemas.microsoft.com/office/drawing/2014/main" id="{610B8042-594F-4119-ADA2-318E59635994}"/>
                </a:ext>
              </a:extLst>
            </p:cNvPr>
            <p:cNvSpPr/>
            <p:nvPr/>
          </p:nvSpPr>
          <p:spPr>
            <a:xfrm>
              <a:off x="4608000" y="1008000"/>
              <a:ext cx="312213" cy="1004980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17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49720"/>
              </p:ext>
            </p:extLst>
          </p:nvPr>
        </p:nvGraphicFramePr>
        <p:xfrm>
          <a:off x="939606" y="1002637"/>
          <a:ext cx="7736850" cy="4977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950">
                  <a:extLst>
                    <a:ext uri="{9D8B030D-6E8A-4147-A177-3AD203B41FA5}">
                      <a16:colId xmlns:a16="http://schemas.microsoft.com/office/drawing/2014/main" val="818558979"/>
                    </a:ext>
                  </a:extLst>
                </a:gridCol>
                <a:gridCol w="2578950">
                  <a:extLst>
                    <a:ext uri="{9D8B030D-6E8A-4147-A177-3AD203B41FA5}">
                      <a16:colId xmlns:a16="http://schemas.microsoft.com/office/drawing/2014/main" val="4114842400"/>
                    </a:ext>
                  </a:extLst>
                </a:gridCol>
                <a:gridCol w="2578950">
                  <a:extLst>
                    <a:ext uri="{9D8B030D-6E8A-4147-A177-3AD203B41FA5}">
                      <a16:colId xmlns:a16="http://schemas.microsoft.com/office/drawing/2014/main" val="4166743083"/>
                    </a:ext>
                  </a:extLst>
                </a:gridCol>
              </a:tblGrid>
              <a:tr h="4264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</a:t>
                      </a:r>
                      <a:r>
                        <a:rPr lang="ru-RU" sz="2400" b="1" baseline="0" dirty="0"/>
                        <a:t> – </a:t>
                      </a:r>
                      <a:r>
                        <a:rPr lang="ru-RU" sz="2400" b="1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13 – 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Десятки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675156"/>
                  </a:ext>
                </a:extLst>
              </a:tr>
              <a:tr h="4520208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one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2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two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3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three</a:t>
                      </a:r>
                      <a:endParaRPr lang="ru-RU" sz="2400" dirty="0"/>
                    </a:p>
                    <a:p>
                      <a:r>
                        <a:rPr lang="en-US" sz="2400" dirty="0"/>
                        <a:t>4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four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5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five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6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six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7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seven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8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eight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9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nine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10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ten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11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eleven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12</a:t>
                      </a:r>
                      <a:r>
                        <a:rPr lang="ru-RU" sz="2400" dirty="0"/>
                        <a:t> –</a:t>
                      </a:r>
                      <a:r>
                        <a:rPr lang="en-US" sz="2400" dirty="0"/>
                        <a:t> twelve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ru-RU" sz="2400" dirty="0"/>
                        <a:t>Основа + </a:t>
                      </a:r>
                      <a:r>
                        <a:rPr lang="en-US" sz="2400" dirty="0"/>
                        <a:t>teen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Основа + </a:t>
                      </a:r>
                      <a:r>
                        <a:rPr lang="en-US" sz="2400" dirty="0"/>
                        <a:t>ty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16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9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3F61AC-71F1-4352-B5D8-99EE70BDF0AE}"/>
              </a:ext>
            </a:extLst>
          </p:cNvPr>
          <p:cNvSpPr/>
          <p:nvPr/>
        </p:nvSpPr>
        <p:spPr>
          <a:xfrm>
            <a:off x="230510" y="4869160"/>
            <a:ext cx="8773748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363A5F4F-05C8-4EC1-B7E1-B52C7D1F7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460974" cy="4973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74231"/>
            <a:ext cx="385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Лондон (Англия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38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F795C0-8D8C-430B-A31D-0D9C89C03B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2000"/>
            <a:ext cx="523948" cy="41915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0F99398-2FED-4006-865C-25D063E382A3}"/>
              </a:ext>
            </a:extLst>
          </p:cNvPr>
          <p:cNvGrpSpPr/>
          <p:nvPr/>
        </p:nvGrpSpPr>
        <p:grpSpPr>
          <a:xfrm>
            <a:off x="308688" y="947493"/>
            <a:ext cx="8496944" cy="2952328"/>
            <a:chOff x="4509265" y="942601"/>
            <a:chExt cx="8641929" cy="120032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418F17E-BF30-4BDD-86CA-7DE6F31EB1D6}"/>
                </a:ext>
              </a:extLst>
            </p:cNvPr>
            <p:cNvSpPr/>
            <p:nvPr/>
          </p:nvSpPr>
          <p:spPr>
            <a:xfrm>
              <a:off x="4509265" y="942601"/>
              <a:ext cx="8641929" cy="12003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6">
              <a:extLst>
                <a:ext uri="{FF2B5EF4-FFF2-40B4-BE49-F238E27FC236}">
                  <a16:creationId xmlns:a16="http://schemas.microsoft.com/office/drawing/2014/main" id="{610B8042-594F-4119-ADA2-318E59635994}"/>
                </a:ext>
              </a:extLst>
            </p:cNvPr>
            <p:cNvSpPr/>
            <p:nvPr/>
          </p:nvSpPr>
          <p:spPr>
            <a:xfrm>
              <a:off x="4608000" y="1008000"/>
              <a:ext cx="312213" cy="1004980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17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2742" y="1045359"/>
            <a:ext cx="741682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How high is the tower?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How big is the bell inside the tower?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How wide is the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clockface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How long are the hour and minute hands?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5614" y="11308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98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2314" y="18210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244082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1783" y="3108159"/>
            <a:ext cx="115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3, 4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3F61AC-71F1-4352-B5D8-99EE70BDF0AE}"/>
              </a:ext>
            </a:extLst>
          </p:cNvPr>
          <p:cNvSpPr/>
          <p:nvPr/>
        </p:nvSpPr>
        <p:spPr>
          <a:xfrm>
            <a:off x="230510" y="4869160"/>
            <a:ext cx="8773748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4684" y="0"/>
            <a:ext cx="385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Время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EE2AF75-A8FF-4668-8BFD-F2DE7624BDD6}"/>
              </a:ext>
            </a:extLst>
          </p:cNvPr>
          <p:cNvGrpSpPr/>
          <p:nvPr/>
        </p:nvGrpSpPr>
        <p:grpSpPr>
          <a:xfrm>
            <a:off x="72000" y="72000"/>
            <a:ext cx="523948" cy="419159"/>
            <a:chOff x="360085" y="5148000"/>
            <a:chExt cx="523948" cy="41915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12163BB-B2E4-42B3-BD63-05DB980FC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5148000"/>
              <a:ext cx="523948" cy="4191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62CA3-CF68-42FF-95A9-4D26F2C4E2E5}"/>
                </a:ext>
              </a:extLst>
            </p:cNvPr>
            <p:cNvSpPr txBox="1"/>
            <p:nvPr/>
          </p:nvSpPr>
          <p:spPr>
            <a:xfrm>
              <a:off x="414000" y="5148000"/>
              <a:ext cx="184731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endParaRPr lang="ru-RU" sz="1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84" y="889187"/>
            <a:ext cx="2738611" cy="2794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0422" y="852298"/>
            <a:ext cx="2848325" cy="2808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200" y="708380"/>
            <a:ext cx="3154977" cy="2984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5603" y="3306450"/>
            <a:ext cx="3102884" cy="2900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1223" y="3317790"/>
            <a:ext cx="3185180" cy="29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316</Words>
  <Application>Microsoft Office PowerPoint</Application>
  <PresentationFormat>Экран (4:3)</PresentationFormat>
  <Paragraphs>106</Paragraphs>
  <Slides>11</Slides>
  <Notes>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Cambria Math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Гравитон-154-1</cp:lastModifiedBy>
  <cp:revision>356</cp:revision>
  <dcterms:created xsi:type="dcterms:W3CDTF">2021-10-31T04:25:13Z</dcterms:created>
  <dcterms:modified xsi:type="dcterms:W3CDTF">2023-12-22T10:33:27Z</dcterms:modified>
</cp:coreProperties>
</file>