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73" r:id="rId3"/>
    <p:sldId id="280" r:id="rId4"/>
    <p:sldId id="301" r:id="rId5"/>
    <p:sldId id="281" r:id="rId6"/>
    <p:sldId id="283" r:id="rId7"/>
    <p:sldId id="285" r:id="rId8"/>
    <p:sldId id="286" r:id="rId9"/>
    <p:sldId id="289" r:id="rId10"/>
    <p:sldId id="287" r:id="rId11"/>
    <p:sldId id="290" r:id="rId12"/>
    <p:sldId id="288" r:id="rId13"/>
    <p:sldId id="284" r:id="rId14"/>
    <p:sldId id="291" r:id="rId15"/>
    <p:sldId id="302" r:id="rId16"/>
    <p:sldId id="282" r:id="rId17"/>
    <p:sldId id="258" r:id="rId18"/>
    <p:sldId id="304" r:id="rId19"/>
    <p:sldId id="269" r:id="rId20"/>
    <p:sldId id="268" r:id="rId21"/>
    <p:sldId id="308" r:id="rId22"/>
    <p:sldId id="292" r:id="rId23"/>
    <p:sldId id="303" r:id="rId24"/>
    <p:sldId id="293" r:id="rId25"/>
    <p:sldId id="309" r:id="rId26"/>
    <p:sldId id="307" r:id="rId27"/>
    <p:sldId id="295" r:id="rId28"/>
    <p:sldId id="299" r:id="rId29"/>
    <p:sldId id="298" r:id="rId30"/>
    <p:sldId id="300" r:id="rId31"/>
    <p:sldId id="305" r:id="rId32"/>
    <p:sldId id="272" r:id="rId33"/>
    <p:sldId id="279" r:id="rId34"/>
    <p:sldId id="306" r:id="rId35"/>
    <p:sldId id="265" r:id="rId36"/>
    <p:sldId id="275" r:id="rId37"/>
    <p:sldId id="296" r:id="rId38"/>
    <p:sldId id="276" r:id="rId39"/>
    <p:sldId id="297" r:id="rId40"/>
    <p:sldId id="277" r:id="rId41"/>
    <p:sldId id="310" r:id="rId42"/>
    <p:sldId id="266" r:id="rId43"/>
    <p:sldId id="259" r:id="rId44"/>
    <p:sldId id="270" r:id="rId45"/>
    <p:sldId id="260" r:id="rId46"/>
    <p:sldId id="271" r:id="rId47"/>
    <p:sldId id="294" r:id="rId48"/>
    <p:sldId id="267" r:id="rId49"/>
  </p:sldIdLst>
  <p:sldSz cx="10945813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CFF"/>
    <a:srgbClr val="E7FFFF"/>
    <a:srgbClr val="CCFFFF"/>
    <a:srgbClr val="FFFFCC"/>
    <a:srgbClr val="0C03BD"/>
    <a:srgbClr val="FFFF99"/>
    <a:srgbClr val="DEF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636" y="96"/>
      </p:cViewPr>
      <p:guideLst>
        <p:guide orient="horz" pos="2160"/>
        <p:guide pos="3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8BBE2-6613-4E7A-8AD0-44A249F86E8E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9775" y="1233488"/>
            <a:ext cx="53181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9F3F4-E14E-4DCF-BC24-68AD8210E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39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0936" y="2130426"/>
            <a:ext cx="9303941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1872" y="3886200"/>
            <a:ext cx="766206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850C-CE67-4A2D-A27E-77339161626A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F36D-20EB-4A53-83C1-4E19CC5F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00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850C-CE67-4A2D-A27E-77339161626A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F36D-20EB-4A53-83C1-4E19CC5F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737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99674" y="274639"/>
            <a:ext cx="2947388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5610" y="274639"/>
            <a:ext cx="8661635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850C-CE67-4A2D-A27E-77339161626A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F36D-20EB-4A53-83C1-4E19CC5F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074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850C-CE67-4A2D-A27E-77339161626A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F36D-20EB-4A53-83C1-4E19CC5F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9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644" y="4406901"/>
            <a:ext cx="930394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4644" y="2906713"/>
            <a:ext cx="930394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850C-CE67-4A2D-A27E-77339161626A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F36D-20EB-4A53-83C1-4E19CC5F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41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55610" y="1600201"/>
            <a:ext cx="58035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41601" y="1600201"/>
            <a:ext cx="58054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850C-CE67-4A2D-A27E-77339161626A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F36D-20EB-4A53-83C1-4E19CC5F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962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291" y="274638"/>
            <a:ext cx="985123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7290" y="1535113"/>
            <a:ext cx="483630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7290" y="2174875"/>
            <a:ext cx="483630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60322" y="1535113"/>
            <a:ext cx="48382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60322" y="2174875"/>
            <a:ext cx="48382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850C-CE67-4A2D-A27E-77339161626A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F36D-20EB-4A53-83C1-4E19CC5F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506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850C-CE67-4A2D-A27E-77339161626A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F36D-20EB-4A53-83C1-4E19CC5F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020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850C-CE67-4A2D-A27E-77339161626A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F36D-20EB-4A53-83C1-4E19CC5F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1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291" y="273050"/>
            <a:ext cx="360109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9509" y="273051"/>
            <a:ext cx="611901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7291" y="1435101"/>
            <a:ext cx="360109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850C-CE67-4A2D-A27E-77339161626A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F36D-20EB-4A53-83C1-4E19CC5F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97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5456" y="4800600"/>
            <a:ext cx="656748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45456" y="612775"/>
            <a:ext cx="656748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5456" y="5367338"/>
            <a:ext cx="656748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850C-CE67-4A2D-A27E-77339161626A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2F36D-20EB-4A53-83C1-4E19CC5F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623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291" y="274638"/>
            <a:ext cx="98512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7291" y="1600201"/>
            <a:ext cx="985123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7291" y="6356351"/>
            <a:ext cx="2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9850C-CE67-4A2D-A27E-77339161626A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739820" y="6356351"/>
            <a:ext cx="34661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844499" y="6356351"/>
            <a:ext cx="2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2F36D-20EB-4A53-83C1-4E19CC5F1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29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microsoft.com/office/2007/relationships/hdphoto" Target="../media/hdphoto1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E5D54-97BE-4F7F-AD91-40D47D2E3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000" dirty="0"/>
              <a:t>Двадцатое февраля.</a:t>
            </a:r>
            <a:br>
              <a:rPr lang="ru-RU" sz="6000" dirty="0"/>
            </a:br>
            <a:r>
              <a:rPr lang="ru-RU" sz="6000" dirty="0"/>
              <a:t>Классная работа.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9D4850-E6C2-4A37-A8BE-AA6FBAC59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УМК Школа </a:t>
            </a:r>
            <a:r>
              <a:rPr lang="en-US" dirty="0" smtClean="0"/>
              <a:t>XXI </a:t>
            </a:r>
            <a:r>
              <a:rPr lang="ru-RU" dirty="0" smtClean="0"/>
              <a:t>век</a:t>
            </a:r>
          </a:p>
          <a:p>
            <a:r>
              <a:rPr lang="ru-RU" dirty="0" smtClean="0"/>
              <a:t>3 класс</a:t>
            </a:r>
          </a:p>
          <a:p>
            <a:r>
              <a:rPr lang="ru-RU" dirty="0" smtClean="0"/>
              <a:t>Тема «Способы образования имен существительных»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2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F420C-453C-43D9-8A7D-E16E9ED23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C910B35-45F9-4DF7-9692-800849D33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636"/>
          <a:stretch/>
        </p:blipFill>
        <p:spPr>
          <a:xfrm>
            <a:off x="360338" y="274638"/>
            <a:ext cx="10369152" cy="63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8620E-6B89-41E5-A553-3E96368C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8BF4E22-7BD5-4201-B6E6-478EECCF3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272"/>
          <a:stretch/>
        </p:blipFill>
        <p:spPr>
          <a:xfrm>
            <a:off x="432346" y="274638"/>
            <a:ext cx="10081119" cy="61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FE613-49B9-458E-ABB7-B0481F5D2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4049DA3-559E-4C8F-A36A-D4383D1DD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529"/>
          <a:stretch/>
        </p:blipFill>
        <p:spPr>
          <a:xfrm>
            <a:off x="288330" y="116632"/>
            <a:ext cx="10297144" cy="64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4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7F7E1-1BA8-425E-BF3C-29341F75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C42FE85-D975-47A5-81C7-7DF345805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409"/>
          <a:stretch/>
        </p:blipFill>
        <p:spPr>
          <a:xfrm>
            <a:off x="72306" y="0"/>
            <a:ext cx="10873507" cy="7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AC83B-A8AD-4649-9845-5183CBED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6B6BED0-1986-4AF4-AF2A-21AEA1BEC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760" y="1600200"/>
            <a:ext cx="852229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A22EC-9EB4-427F-85F6-D23FAB47E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985" y="274638"/>
            <a:ext cx="4205537" cy="6178698"/>
          </a:xfrm>
        </p:spPr>
        <p:txBody>
          <a:bodyPr>
            <a:normAutofit/>
          </a:bodyPr>
          <a:lstStyle/>
          <a:p>
            <a:r>
              <a:rPr lang="ru-RU" sz="3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ru-RU" sz="30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7D24A-743F-4CA4-A3B0-22F8D717D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/>
              <a:t>Маршрутный лист</a:t>
            </a:r>
          </a:p>
        </p:txBody>
      </p:sp>
    </p:spTree>
    <p:extLst>
      <p:ext uri="{BB962C8B-B14F-4D97-AF65-F5344CB8AC3E}">
        <p14:creationId xmlns:p14="http://schemas.microsoft.com/office/powerpoint/2010/main" val="275406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AD28E-7340-46F7-8C25-6CFDDD95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9F5501C-941C-479F-8419-E7D268CBA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632"/>
            <a:ext cx="10801498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4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26" y="3812307"/>
            <a:ext cx="8857719" cy="29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0"/>
          <p:cNvSpPr txBox="1">
            <a:spLocks/>
          </p:cNvSpPr>
          <p:nvPr/>
        </p:nvSpPr>
        <p:spPr>
          <a:xfrm>
            <a:off x="1704020" y="25243"/>
            <a:ext cx="7419019" cy="1200329"/>
          </a:xfrm>
          <a:prstGeom prst="rect">
            <a:avLst/>
          </a:prstGeom>
          <a:noFill/>
          <a:ln w="38100">
            <a:noFill/>
          </a:ln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Yu Gothic UI" pitchFamily="34" charset="-128"/>
                <a:ea typeface="Yu Gothic UI" pitchFamily="34" charset="-128"/>
              </a:rPr>
              <a:t>Выбери, с помощью чего можно</a:t>
            </a:r>
          </a:p>
          <a:p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Yu Gothic UI" pitchFamily="34" charset="-128"/>
                <a:ea typeface="Yu Gothic UI" pitchFamily="34" charset="-128"/>
              </a:rPr>
              <a:t> образовать новые слова: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2" y="1916832"/>
            <a:ext cx="95726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0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3482CE9-0C8E-48C4-BF76-E58BE4F81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91" y="332656"/>
            <a:ext cx="9851232" cy="6336704"/>
          </a:xfrm>
        </p:spPr>
        <p:txBody>
          <a:bodyPr>
            <a:noAutofit/>
          </a:bodyPr>
          <a:lstStyle/>
          <a:p>
            <a:r>
              <a:rPr lang="ru-RU" sz="3600" dirty="0"/>
              <a:t>Вездеход</a:t>
            </a:r>
          </a:p>
          <a:p>
            <a:r>
              <a:rPr lang="ru-RU" sz="3600" dirty="0"/>
              <a:t>Пароход</a:t>
            </a:r>
          </a:p>
          <a:p>
            <a:r>
              <a:rPr lang="ru-RU" sz="3600" dirty="0"/>
              <a:t>Походка</a:t>
            </a:r>
          </a:p>
          <a:p>
            <a:r>
              <a:rPr lang="ru-RU" sz="3600" dirty="0"/>
              <a:t>Переход</a:t>
            </a:r>
          </a:p>
          <a:p>
            <a:r>
              <a:rPr lang="ru-RU" sz="3600" dirty="0"/>
              <a:t>Выход</a:t>
            </a:r>
          </a:p>
          <a:p>
            <a:r>
              <a:rPr lang="ru-RU" sz="3600" dirty="0"/>
              <a:t>Ходули</a:t>
            </a:r>
          </a:p>
          <a:p>
            <a:r>
              <a:rPr lang="ru-RU" sz="3600" dirty="0"/>
              <a:t>Ходунки</a:t>
            </a:r>
          </a:p>
          <a:p>
            <a:r>
              <a:rPr lang="ru-RU" sz="3600" dirty="0"/>
              <a:t>Ходы </a:t>
            </a:r>
          </a:p>
          <a:p>
            <a:r>
              <a:rPr lang="ru-RU" sz="3600" dirty="0"/>
              <a:t>Ходом</a:t>
            </a:r>
          </a:p>
        </p:txBody>
      </p:sp>
    </p:spTree>
    <p:extLst>
      <p:ext uri="{BB962C8B-B14F-4D97-AF65-F5344CB8AC3E}">
        <p14:creationId xmlns:p14="http://schemas.microsoft.com/office/powerpoint/2010/main" val="74210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291" y="274638"/>
            <a:ext cx="9851232" cy="1570186"/>
          </a:xfrm>
          <a:solidFill>
            <a:srgbClr val="FFFFCC"/>
          </a:solidFill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b="1" dirty="0"/>
              <a:t>С помощью окончания изменяется только форма слова.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04" y="2060848"/>
            <a:ext cx="9116851" cy="417646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38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60277" y="260648"/>
            <a:ext cx="8237985" cy="706090"/>
          </a:xfrm>
          <a:prstGeom prst="rect">
            <a:avLst/>
          </a:prstGeom>
          <a:solidFill>
            <a:srgbClr val="FFFFD5"/>
          </a:solidFill>
          <a:ln w="38100">
            <a:solidFill>
              <a:srgbClr val="DF0322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>
                <a:solidFill>
                  <a:srgbClr val="C00000"/>
                </a:solidFill>
                <a:latin typeface="Constantia" pitchFamily="18" charset="0"/>
              </a:rPr>
              <a:t>Минутка чистописания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345342" y="1894028"/>
            <a:ext cx="4575994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383200" y="2780928"/>
            <a:ext cx="4575994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383200" y="3717032"/>
            <a:ext cx="4575994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345342" y="4623436"/>
            <a:ext cx="4575994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4176762" y="4365104"/>
            <a:ext cx="144016" cy="14401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347E4D-3831-48EF-93F7-B6BBCA23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00324"/>
            <a:ext cx="10945813" cy="499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538" y="2060848"/>
            <a:ext cx="6696745" cy="730173"/>
          </a:xfrm>
          <a:solidFill>
            <a:srgbClr val="FFFF99"/>
          </a:solidFill>
          <a:ln w="28575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dirty="0">
                <a:latin typeface="Gazetnaja" pitchFamily="2" charset="0"/>
              </a:rPr>
              <a:t>Суффиксальный способ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26765" y="427038"/>
            <a:ext cx="8462393" cy="68133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Gazetnaja" pitchFamily="2" charset="0"/>
                <a:ea typeface="Cambria" pitchFamily="18" charset="0"/>
              </a:rPr>
              <a:t>Приставочно-суффиксальный способ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376562" y="3573016"/>
            <a:ext cx="6552728" cy="77640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Gazetnaja" pitchFamily="2" charset="0"/>
              </a:rPr>
              <a:t>Приставочный способ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60538" y="5157192"/>
            <a:ext cx="6768752" cy="782960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Gazetnaja" pitchFamily="2" charset="0"/>
              </a:rPr>
              <a:t>Способ сложения корней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38215" y="1108373"/>
            <a:ext cx="3574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подготовка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09676" y="2649686"/>
            <a:ext cx="26965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носовой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37855" y="4233862"/>
            <a:ext cx="2679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переход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25771" y="5818038"/>
            <a:ext cx="2638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водолаз</a:t>
            </a:r>
          </a:p>
        </p:txBody>
      </p:sp>
    </p:spTree>
    <p:extLst>
      <p:ext uri="{BB962C8B-B14F-4D97-AF65-F5344CB8AC3E}">
        <p14:creationId xmlns:p14="http://schemas.microsoft.com/office/powerpoint/2010/main" val="274054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2BFA7-5C81-4136-BE4B-D8B43F3E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94DFE69-5063-4EFB-8D14-644D633A2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9392"/>
            <a:ext cx="10945813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3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2B8A7-770D-45D3-A7F8-252E293F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0FDD59-3ED1-4BB8-89E1-9F5E60DB4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14" y="116632"/>
            <a:ext cx="10657184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00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5C29C-C6C7-4E37-AF6A-72D29919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91" y="274638"/>
            <a:ext cx="9851232" cy="706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AA7FC0-99E1-42E1-8719-9FCC8B973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0728"/>
            <a:ext cx="10945813" cy="56026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dirty="0"/>
              <a:t>      Недалеко от реки ребята устроили горку. После школы дети весело бегут на снежную горку. Сани стрелой несутся с горки. Хорошо лететь по ледяной дорожке на санках. Целый день на речке слышны звонкие голоса ребят.</a:t>
            </a:r>
          </a:p>
        </p:txBody>
      </p:sp>
    </p:spTree>
    <p:extLst>
      <p:ext uri="{BB962C8B-B14F-4D97-AF65-F5344CB8AC3E}">
        <p14:creationId xmlns:p14="http://schemas.microsoft.com/office/powerpoint/2010/main" val="3879469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F5B69-25C3-4FC1-877A-D8DDDF8F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80B714D-0D98-4344-A5E2-C72782375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322" y="188640"/>
            <a:ext cx="10513168" cy="639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55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1F520B11-B55B-47BE-9BD9-7FF870DF2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2946" y="1412776"/>
            <a:ext cx="4680520" cy="4713387"/>
          </a:xfrm>
        </p:spPr>
        <p:txBody>
          <a:bodyPr>
            <a:normAutofit/>
          </a:bodyPr>
          <a:lstStyle/>
          <a:p>
            <a:r>
              <a:rPr lang="ru-RU" sz="6000" dirty="0"/>
              <a:t>реки –речке</a:t>
            </a:r>
          </a:p>
          <a:p>
            <a:r>
              <a:rPr lang="ru-RU" sz="6000" dirty="0"/>
              <a:t>сани-санках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66F1386C-A522-4AF0-B069-8D371A394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4355" y="1556792"/>
            <a:ext cx="4752527" cy="4569371"/>
          </a:xfrm>
        </p:spPr>
        <p:txBody>
          <a:bodyPr>
            <a:normAutofit/>
          </a:bodyPr>
          <a:lstStyle/>
          <a:p>
            <a:r>
              <a:rPr lang="ru-RU" sz="5400" dirty="0"/>
              <a:t>горку-с горки</a:t>
            </a:r>
          </a:p>
          <a:p>
            <a:r>
              <a:rPr lang="ru-RU" sz="5400" dirty="0"/>
              <a:t>ребята-ребят</a:t>
            </a:r>
          </a:p>
        </p:txBody>
      </p:sp>
    </p:spTree>
    <p:extLst>
      <p:ext uri="{BB962C8B-B14F-4D97-AF65-F5344CB8AC3E}">
        <p14:creationId xmlns:p14="http://schemas.microsoft.com/office/powerpoint/2010/main" val="3123625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768EF41-277D-44A5-A8B9-46CF81728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ТЕСТ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3DC615-4884-4410-BBA1-BECC94506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1601" y="1600201"/>
            <a:ext cx="3943873" cy="452596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DA06E754-8B4F-4FCB-B3ED-DBC2CCA26E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417639"/>
            <a:ext cx="10945813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3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473E3-2582-4FE9-9C72-B32B823AE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3D3786-20DF-4ED9-82E2-115F653DE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91" y="1628800"/>
            <a:ext cx="9851232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4800" dirty="0"/>
              <a:t>В                                1.А</a:t>
            </a:r>
          </a:p>
          <a:p>
            <a:pPr marL="514350" indent="-514350">
              <a:buAutoNum type="arabicPeriod"/>
            </a:pPr>
            <a:r>
              <a:rPr lang="ru-RU" sz="4800" dirty="0"/>
              <a:t>А                                2.Б</a:t>
            </a:r>
          </a:p>
          <a:p>
            <a:pPr marL="0" indent="0">
              <a:buNone/>
            </a:pPr>
            <a:r>
              <a:rPr lang="ru-RU" sz="4800" dirty="0"/>
              <a:t>                                       3.Б</a:t>
            </a:r>
          </a:p>
          <a:p>
            <a:pPr marL="0" indent="0">
              <a:buNone/>
            </a:pPr>
            <a:r>
              <a:rPr lang="ru-RU" sz="4800" dirty="0"/>
              <a:t>                                       4.А</a:t>
            </a:r>
          </a:p>
          <a:p>
            <a:pPr marL="0" indent="0">
              <a:buNone/>
            </a:pPr>
            <a:r>
              <a:rPr lang="ru-RU" sz="4800" dirty="0"/>
              <a:t>                                       5.А</a:t>
            </a:r>
          </a:p>
        </p:txBody>
      </p:sp>
    </p:spTree>
    <p:extLst>
      <p:ext uri="{BB962C8B-B14F-4D97-AF65-F5344CB8AC3E}">
        <p14:creationId xmlns:p14="http://schemas.microsoft.com/office/powerpoint/2010/main" val="1077575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6B895-A02E-481C-9F10-42178617F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8255D4C-F9A3-49D6-9C83-536A92E8E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06" y="0"/>
            <a:ext cx="10585176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02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99B19-6330-41D7-A4BB-C12FDA41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9258448-5948-4859-9489-72F266956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322" y="0"/>
            <a:ext cx="10513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9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BCD21-4237-4EAC-977E-E87258160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5FD0429-00CF-48C4-A48E-52A9BB137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3142"/>
            <a:ext cx="10873507" cy="708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7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CB879-A509-4054-9862-4B5629C9A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B1D7FB8-66D3-468F-BE3B-545190306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13" y="0"/>
            <a:ext cx="108014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74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5DC67-43EC-4DFE-85D3-AB0D73ADF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45615D6-2117-4A7F-AD99-AFB265536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985" y="1268760"/>
            <a:ext cx="8705843" cy="37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61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963" y="290966"/>
            <a:ext cx="5184576" cy="3168352"/>
          </a:xfrm>
          <a:solidFill>
            <a:srgbClr val="DEF3DD"/>
          </a:solidFill>
          <a:ln>
            <a:solidFill>
              <a:srgbClr val="92D050"/>
            </a:solidFill>
          </a:ln>
        </p:spPr>
        <p:txBody>
          <a:bodyPr lIns="270000" tIns="46800" anchor="t">
            <a:normAutofit fontScale="90000"/>
          </a:bodyPr>
          <a:lstStyle/>
          <a:p>
            <a:pPr algn="l"/>
            <a:r>
              <a:rPr lang="ru-RU" sz="3600" dirty="0"/>
              <a:t>1)</a:t>
            </a:r>
            <a:r>
              <a:rPr lang="ru-RU" sz="3600" dirty="0" err="1"/>
              <a:t>под+ход</a:t>
            </a:r>
            <a:r>
              <a:rPr lang="ru-RU" sz="3600" dirty="0"/>
              <a:t>=подход(прист.)</a:t>
            </a:r>
            <a:br>
              <a:rPr lang="ru-RU" sz="3600" dirty="0"/>
            </a:br>
            <a:r>
              <a:rPr lang="ru-RU" sz="3600" dirty="0" err="1"/>
              <a:t>при+лёт</a:t>
            </a:r>
            <a:r>
              <a:rPr lang="ru-RU" sz="3600" dirty="0"/>
              <a:t>=прилёт(прист.)</a:t>
            </a:r>
            <a:br>
              <a:rPr lang="ru-RU" sz="3600" dirty="0"/>
            </a:br>
            <a:r>
              <a:rPr lang="ru-RU" sz="3600" dirty="0" err="1"/>
              <a:t>при+ход</a:t>
            </a:r>
            <a:r>
              <a:rPr lang="ru-RU" sz="3600" dirty="0"/>
              <a:t>=приход(прист.)</a:t>
            </a:r>
            <a:br>
              <a:rPr lang="ru-RU" sz="3600" dirty="0"/>
            </a:br>
            <a:r>
              <a:rPr lang="ru-RU" sz="3600" dirty="0" err="1"/>
              <a:t>пере+лёт</a:t>
            </a:r>
            <a:r>
              <a:rPr lang="ru-RU" sz="3600" dirty="0"/>
              <a:t>=перелёт(прист.)</a:t>
            </a:r>
            <a:br>
              <a:rPr lang="ru-RU" sz="3600" dirty="0"/>
            </a:br>
            <a:r>
              <a:rPr lang="ru-RU" sz="3600" dirty="0" err="1"/>
              <a:t>пере+ход</a:t>
            </a:r>
            <a:r>
              <a:rPr lang="ru-RU" sz="3600" dirty="0"/>
              <a:t>=переход(прист.)</a:t>
            </a:r>
            <a:br>
              <a:rPr lang="ru-RU" sz="3600" dirty="0"/>
            </a:br>
            <a:r>
              <a:rPr lang="ru-RU" sz="3600" dirty="0" err="1"/>
              <a:t>пере+вод</a:t>
            </a:r>
            <a:r>
              <a:rPr lang="ru-RU" sz="3600" dirty="0"/>
              <a:t>=перевод(прист.)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12466" y="3466235"/>
            <a:ext cx="8136904" cy="3304791"/>
          </a:xfrm>
          <a:prstGeom prst="rect">
            <a:avLst/>
          </a:prstGeom>
          <a:solidFill>
            <a:srgbClr val="FFFFCC"/>
          </a:solidFill>
        </p:spPr>
        <p:txBody>
          <a:bodyPr vert="horz" lIns="270000" tIns="45720" rIns="91440" bIns="45720" rtlCol="0" anchor="t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/>
              <a:t>3)</a:t>
            </a:r>
            <a:r>
              <a:rPr lang="ru-RU" sz="3600" dirty="0" err="1"/>
              <a:t>под+корм+к</a:t>
            </a:r>
            <a:r>
              <a:rPr lang="ru-RU" sz="3600" dirty="0"/>
              <a:t>=подкормка(прист.-</a:t>
            </a:r>
            <a:r>
              <a:rPr lang="ru-RU" sz="3600" dirty="0" err="1"/>
              <a:t>суфф</a:t>
            </a:r>
            <a:r>
              <a:rPr lang="ru-RU" sz="3600" dirty="0"/>
              <a:t>.)</a:t>
            </a:r>
          </a:p>
          <a:p>
            <a:pPr algn="l"/>
            <a:r>
              <a:rPr lang="ru-RU" sz="3600" dirty="0" err="1"/>
              <a:t>под+снег</a:t>
            </a:r>
            <a:r>
              <a:rPr lang="ru-RU" sz="3600" dirty="0"/>
              <a:t>/</a:t>
            </a:r>
            <a:r>
              <a:rPr lang="ru-RU" sz="3600" dirty="0" err="1"/>
              <a:t>ж+ник</a:t>
            </a:r>
            <a:r>
              <a:rPr lang="ru-RU" sz="3600" dirty="0"/>
              <a:t>=подснежник(прист.-</a:t>
            </a:r>
            <a:r>
              <a:rPr lang="ru-RU" sz="3600" dirty="0" err="1"/>
              <a:t>суфф</a:t>
            </a:r>
            <a:r>
              <a:rPr lang="ru-RU" sz="3600" dirty="0"/>
              <a:t>.)</a:t>
            </a:r>
          </a:p>
          <a:p>
            <a:pPr algn="l"/>
            <a:r>
              <a:rPr lang="ru-RU" sz="3600" dirty="0" err="1"/>
              <a:t>под+вод+ник</a:t>
            </a:r>
            <a:r>
              <a:rPr lang="ru-RU" sz="3600" dirty="0"/>
              <a:t>=подводник(прист.-</a:t>
            </a:r>
            <a:r>
              <a:rPr lang="ru-RU" sz="3600" dirty="0" err="1"/>
              <a:t>суфф</a:t>
            </a:r>
            <a:r>
              <a:rPr lang="ru-RU" sz="3600" dirty="0"/>
              <a:t>.)</a:t>
            </a:r>
          </a:p>
          <a:p>
            <a:pPr algn="l"/>
            <a:r>
              <a:rPr lang="ru-RU" sz="3600" dirty="0" err="1"/>
              <a:t>под+вод+н</a:t>
            </a:r>
            <a:r>
              <a:rPr lang="ru-RU" sz="3600" dirty="0"/>
              <a:t>=подводный(прист.-</a:t>
            </a:r>
            <a:r>
              <a:rPr lang="ru-RU" sz="3600" dirty="0" err="1"/>
              <a:t>суфф</a:t>
            </a:r>
            <a:r>
              <a:rPr lang="ru-RU" sz="3600" dirty="0"/>
              <a:t>.)</a:t>
            </a:r>
          </a:p>
          <a:p>
            <a:pPr algn="l"/>
            <a:r>
              <a:rPr lang="ru-RU" sz="3600" dirty="0" err="1"/>
              <a:t>при+мор+ск</a:t>
            </a:r>
            <a:r>
              <a:rPr lang="ru-RU" sz="3600" dirty="0"/>
              <a:t>=приморский(прист.-</a:t>
            </a:r>
            <a:r>
              <a:rPr lang="ru-RU" sz="3600" dirty="0" err="1"/>
              <a:t>суфф</a:t>
            </a:r>
            <a:r>
              <a:rPr lang="ru-RU" sz="3600" dirty="0"/>
              <a:t>.)</a:t>
            </a:r>
          </a:p>
          <a:p>
            <a:pPr algn="l"/>
            <a:r>
              <a:rPr lang="ru-RU" sz="3600" dirty="0" err="1"/>
              <a:t>пере+лёт+н</a:t>
            </a:r>
            <a:r>
              <a:rPr lang="ru-RU" sz="3600" dirty="0"/>
              <a:t>=перелётный(прист.-</a:t>
            </a:r>
            <a:r>
              <a:rPr lang="ru-RU" sz="3600" dirty="0" err="1"/>
              <a:t>суфф</a:t>
            </a:r>
            <a:r>
              <a:rPr lang="ru-RU" sz="3600" dirty="0"/>
              <a:t>.)</a:t>
            </a:r>
          </a:p>
          <a:p>
            <a:pPr algn="l"/>
            <a:r>
              <a:rPr lang="ru-RU" sz="3600" dirty="0" err="1"/>
              <a:t>пере+лес+ок</a:t>
            </a:r>
            <a:r>
              <a:rPr lang="ru-RU" sz="3600" dirty="0"/>
              <a:t>=перелесок(прист.-</a:t>
            </a:r>
            <a:r>
              <a:rPr lang="ru-RU" sz="3600" dirty="0" err="1"/>
              <a:t>суфф</a:t>
            </a:r>
            <a:r>
              <a:rPr lang="ru-RU" sz="3600" dirty="0"/>
              <a:t>.)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56882" y="260648"/>
            <a:ext cx="5472608" cy="32694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 vert="horz" lIns="270000" tIns="46800" rIns="91440" bIns="45720" rtlCol="0" anchor="t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/>
              <a:t>2)</a:t>
            </a:r>
            <a:r>
              <a:rPr lang="ru-RU" sz="3600" dirty="0" err="1"/>
              <a:t>лёт+н</a:t>
            </a:r>
            <a:r>
              <a:rPr lang="ru-RU" sz="3600" dirty="0"/>
              <a:t>=лётный(</a:t>
            </a:r>
            <a:r>
              <a:rPr lang="ru-RU" sz="3600" dirty="0" err="1"/>
              <a:t>суфф</a:t>
            </a:r>
            <a:r>
              <a:rPr lang="ru-RU" sz="3600" dirty="0"/>
              <a:t>.)</a:t>
            </a:r>
          </a:p>
          <a:p>
            <a:pPr algn="l"/>
            <a:r>
              <a:rPr lang="ru-RU" sz="3600" dirty="0" err="1"/>
              <a:t>корм+ушк</a:t>
            </a:r>
            <a:r>
              <a:rPr lang="ru-RU" sz="3600" dirty="0"/>
              <a:t>=кормушка(</a:t>
            </a:r>
            <a:r>
              <a:rPr lang="ru-RU" sz="3600" dirty="0" err="1"/>
              <a:t>суфф</a:t>
            </a:r>
            <a:r>
              <a:rPr lang="ru-RU" sz="3600" dirty="0"/>
              <a:t>.)</a:t>
            </a:r>
          </a:p>
          <a:p>
            <a:pPr algn="l"/>
            <a:r>
              <a:rPr lang="ru-RU" sz="3600" dirty="0" err="1"/>
              <a:t>стол+ик</a:t>
            </a:r>
            <a:r>
              <a:rPr lang="ru-RU" sz="3600" dirty="0"/>
              <a:t>=столик(</a:t>
            </a:r>
            <a:r>
              <a:rPr lang="ru-RU" sz="3600" dirty="0" err="1"/>
              <a:t>суфф</a:t>
            </a:r>
            <a:r>
              <a:rPr lang="ru-RU" sz="3600" dirty="0"/>
              <a:t>.)</a:t>
            </a:r>
          </a:p>
          <a:p>
            <a:pPr algn="l"/>
            <a:r>
              <a:rPr lang="ru-RU" sz="3600" dirty="0" err="1"/>
              <a:t>мор+ск</a:t>
            </a:r>
            <a:r>
              <a:rPr lang="ru-RU" sz="3600" dirty="0"/>
              <a:t>=морской(</a:t>
            </a:r>
            <a:r>
              <a:rPr lang="ru-RU" sz="3600" dirty="0" err="1"/>
              <a:t>суфф</a:t>
            </a:r>
            <a:r>
              <a:rPr lang="ru-RU" sz="3600" dirty="0"/>
              <a:t>.)</a:t>
            </a:r>
          </a:p>
          <a:p>
            <a:pPr algn="l"/>
            <a:r>
              <a:rPr lang="ru-RU" sz="3600" dirty="0" err="1"/>
              <a:t>цвет+н</a:t>
            </a:r>
            <a:r>
              <a:rPr lang="ru-RU" sz="3600" dirty="0"/>
              <a:t>=цветной(</a:t>
            </a:r>
            <a:r>
              <a:rPr lang="ru-RU" sz="3600" dirty="0" err="1"/>
              <a:t>суфф</a:t>
            </a:r>
            <a:r>
              <a:rPr lang="ru-RU" sz="3600" dirty="0"/>
              <a:t>.)</a:t>
            </a:r>
          </a:p>
          <a:p>
            <a:pPr algn="l"/>
            <a:r>
              <a:rPr lang="ru-RU" sz="3600" dirty="0" err="1"/>
              <a:t>лес+ок</a:t>
            </a:r>
            <a:r>
              <a:rPr lang="ru-RU" sz="3600" dirty="0"/>
              <a:t>=лесок(</a:t>
            </a:r>
            <a:r>
              <a:rPr lang="ru-RU" sz="3600" dirty="0" err="1"/>
              <a:t>суфф</a:t>
            </a:r>
            <a:r>
              <a:rPr lang="ru-RU" sz="3600" dirty="0"/>
              <a:t>.)</a:t>
            </a:r>
          </a:p>
          <a:p>
            <a:pPr algn="l"/>
            <a:r>
              <a:rPr lang="ru-RU" sz="3600" dirty="0"/>
              <a:t>снег/</a:t>
            </a:r>
            <a:r>
              <a:rPr lang="ru-RU" sz="3600" dirty="0" err="1"/>
              <a:t>ж+ок</a:t>
            </a:r>
            <a:r>
              <a:rPr lang="ru-RU" sz="3600" dirty="0"/>
              <a:t>=снежок(</a:t>
            </a:r>
            <a:r>
              <a:rPr lang="ru-RU" sz="3600" dirty="0" err="1"/>
              <a:t>суфф</a:t>
            </a:r>
            <a:r>
              <a:rPr lang="ru-RU" sz="3600" dirty="0"/>
              <a:t>.) </a:t>
            </a:r>
          </a:p>
          <a:p>
            <a:pPr algn="l"/>
            <a:endParaRPr lang="ru-RU" sz="3600" dirty="0"/>
          </a:p>
          <a:p>
            <a:pPr algn="l"/>
            <a:endParaRPr lang="ru-RU" sz="3600" dirty="0"/>
          </a:p>
          <a:p>
            <a:pPr algn="l"/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7879" l="0" r="100000">
                        <a14:foregroundMark x1="31544" y1="36364" x2="31544" y2="36364"/>
                        <a14:foregroundMark x1="71141" y1="54545" x2="71141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08" y="692696"/>
            <a:ext cx="1080120" cy="2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7879" l="0" r="100000">
                        <a14:foregroundMark x1="31544" y1="36364" x2="31544" y2="36364"/>
                        <a14:foregroundMark x1="71141" y1="54545" x2="71141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90" y="2037651"/>
            <a:ext cx="1080120" cy="2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7879" l="0" r="100000">
                        <a14:foregroundMark x1="31544" y1="36364" x2="31544" y2="36364"/>
                        <a14:foregroundMark x1="71141" y1="54545" x2="71141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08" y="2867994"/>
            <a:ext cx="1232520" cy="27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7879" l="0" r="100000">
                        <a14:foregroundMark x1="31544" y1="36364" x2="31544" y2="36364"/>
                        <a14:foregroundMark x1="71141" y1="54545" x2="71141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42" y="3429000"/>
            <a:ext cx="1080120" cy="2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7879" l="0" r="100000">
                        <a14:foregroundMark x1="31544" y1="36364" x2="31544" y2="36364"/>
                        <a14:foregroundMark x1="71141" y1="54545" x2="71141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114" y="692696"/>
            <a:ext cx="1080120" cy="2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7879" l="0" r="100000">
                        <a14:foregroundMark x1="31544" y1="36364" x2="31544" y2="36364"/>
                        <a14:foregroundMark x1="71141" y1="54545" x2="71141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90" y="1173555"/>
            <a:ext cx="1080120" cy="2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7879" l="0" r="100000">
                        <a14:foregroundMark x1="31544" y1="36364" x2="31544" y2="36364"/>
                        <a14:foregroundMark x1="71141" y1="54545" x2="71141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114" y="2901747"/>
            <a:ext cx="1080120" cy="2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7879" l="0" r="100000">
                        <a14:foregroundMark x1="31544" y1="36364" x2="31544" y2="36364"/>
                        <a14:foregroundMark x1="71141" y1="54545" x2="71141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73" y="3933056"/>
            <a:ext cx="1080120" cy="2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7879" l="0" r="100000">
                        <a14:foregroundMark x1="31544" y1="36364" x2="31544" y2="36364"/>
                        <a14:foregroundMark x1="71141" y1="54545" x2="71141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86" y="3861048"/>
            <a:ext cx="1224136" cy="27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7879" l="0" r="100000">
                        <a14:foregroundMark x1="31544" y1="36364" x2="31544" y2="36364"/>
                        <a14:foregroundMark x1="71141" y1="54545" x2="71141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86" y="3429000"/>
            <a:ext cx="1080120" cy="2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271" y="4736951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78" y="4293096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999" y="5168999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71" y="5601047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71" y="6033095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31" y="5168999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78" y="4725144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31" y="5601047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47" y="4293096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55" y="6033095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55" y="2708920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47" y="2204864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47" y="1700808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71" y="1280567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86" y="764704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47" y="260648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19" y="2420888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050" y="2420888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58" y="1916832"/>
            <a:ext cx="936104" cy="31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7" y="1052736"/>
            <a:ext cx="936687" cy="31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450" y="188640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351" y="188640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58" y="2720727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71" y="2204864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50" y="1700808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34" y="1196752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34" y="764704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87" y="260648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21" y="2754635"/>
            <a:ext cx="9429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6" y="2276872"/>
            <a:ext cx="9429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6" y="1772816"/>
            <a:ext cx="9429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0" y="1314475"/>
            <a:ext cx="9429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0" y="836712"/>
            <a:ext cx="9429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67" y="1759669"/>
            <a:ext cx="9429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022" y="2752215"/>
            <a:ext cx="9429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67" y="2276872"/>
            <a:ext cx="9429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19" y="5634955"/>
            <a:ext cx="9429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19" y="6067003"/>
            <a:ext cx="9429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46" y="6067003"/>
            <a:ext cx="9429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730" y="5622017"/>
            <a:ext cx="9429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2" b="870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23" y="4348000"/>
            <a:ext cx="714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2" b="870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11" y="3470483"/>
            <a:ext cx="714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2" b="870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46" y="3916522"/>
            <a:ext cx="714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2" b="870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07" y="3916522"/>
            <a:ext cx="714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2" b="870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193" y="3454474"/>
            <a:ext cx="714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2" b="870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67" y="4329301"/>
            <a:ext cx="714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2" b="870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40" y="4770212"/>
            <a:ext cx="714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2" b="870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358" y="5221957"/>
            <a:ext cx="714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2" b="870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284" y="4781388"/>
            <a:ext cx="714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2" b="870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18" y="317227"/>
            <a:ext cx="714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2" b="870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00" y="5221956"/>
            <a:ext cx="714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2" b="870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68" y="314980"/>
            <a:ext cx="714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2" b="870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74" y="812306"/>
            <a:ext cx="714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2" b="870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648" y="1314475"/>
            <a:ext cx="714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79" y="1496591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333" y1="55172" x2="33333" y2="5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906" y="1496591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787" y="142665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70" y="148292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25" y="1021465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175" y="1006867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122" y="1468015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130" y="1468015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87" y="1897062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888" y="1929978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16" y="2342975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775" y="2342976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202" y="2780928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839" y="2794915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719" y="3376380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511" y="3334331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72" y="4667994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81" y="4667994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75" y="5112592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150" y="5112592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94" y="5543896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512" y="5543897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601" y="5977515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070" y1="60000" x2="4507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71" y="6004519"/>
            <a:ext cx="676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8193" y1="37143" x2="48193" y2="3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56" y="3793033"/>
            <a:ext cx="7905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8193" y1="37143" x2="48193" y2="3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75" y="3765758"/>
            <a:ext cx="7905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8193" y1="37143" x2="48193" y2="3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723" y="588198"/>
            <a:ext cx="7905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8193" y1="37143" x2="48193" y2="3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06" y="582874"/>
            <a:ext cx="7905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8193" y1="37143" x2="48193" y2="3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898" y="4181312"/>
            <a:ext cx="7905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8193" y1="37143" x2="48193" y2="3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23" y="4211797"/>
            <a:ext cx="7905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818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44" y="1556791"/>
            <a:ext cx="5657974" cy="4833747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1990264" y="116632"/>
            <a:ext cx="6885218" cy="1200329"/>
          </a:xfrm>
          <a:prstGeom prst="rect">
            <a:avLst/>
          </a:prstGeom>
          <a:noFill/>
          <a:ln w="38100">
            <a:noFill/>
          </a:ln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Yu Gothic UI" pitchFamily="34" charset="-128"/>
                <a:ea typeface="Yu Gothic UI" pitchFamily="34" charset="-128"/>
              </a:rPr>
              <a:t>Соедини части сложных слов, </a:t>
            </a:r>
          </a:p>
          <a:p>
            <a:pPr algn="l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Yu Gothic UI" pitchFamily="34" charset="-128"/>
                <a:ea typeface="Yu Gothic UI" pitchFamily="34" charset="-128"/>
              </a:rPr>
              <a:t>Запиши, обозначь корни.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8" b="94545" l="1667" r="95000">
                        <a14:foregroundMark x1="11667" y1="32727" x2="11667" y2="32727"/>
                        <a14:foregroundMark x1="56667" y1="56364" x2="56667" y2="56364"/>
                        <a14:foregroundMark x1="31667" y1="58182" x2="31667" y2="58182"/>
                        <a14:backgroundMark x1="31667" y1="41818" x2="31667" y2="41818"/>
                        <a14:backgroundMark x1="63333" y1="36364" x2="63333" y2="3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66" y="450830"/>
            <a:ext cx="590956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свободно джип, автомобиль, Хаммер прозрачное изображение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0625" y1="46278" x2="30625" y2="46278"/>
                        <a14:foregroundMark x1="18333" y1="46926" x2="18333" y2="46926"/>
                        <a14:foregroundMark x1="20417" y1="42071" x2="20417" y2="42071"/>
                        <a14:foregroundMark x1="37292" y1="44660" x2="37292" y2="44660"/>
                        <a14:foregroundMark x1="14792" y1="39806" x2="14792" y2="39806"/>
                        <a14:foregroundMark x1="16250" y1="44660" x2="16250" y2="44660"/>
                        <a14:foregroundMark x1="33125" y1="39806" x2="33125" y2="39806"/>
                        <a14:foregroundMark x1="38750" y1="43042" x2="38750" y2="43042"/>
                        <a14:foregroundMark x1="13542" y1="44337" x2="13542" y2="44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114" y="3717032"/>
            <a:ext cx="3322426" cy="213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785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0CEFB-619E-4466-A4DA-2744FABF2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993" y="274638"/>
            <a:ext cx="4133529" cy="6394722"/>
          </a:xfrm>
        </p:spPr>
        <p:txBody>
          <a:bodyPr>
            <a:normAutofit/>
          </a:bodyPr>
          <a:lstStyle/>
          <a:p>
            <a:r>
              <a:rPr lang="ru-RU" sz="3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ru-RU" sz="35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B5D13C-9FE6-49B5-84BA-9CE822E19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91" y="1600201"/>
            <a:ext cx="6365775" cy="4525963"/>
          </a:xfrm>
        </p:spPr>
        <p:txBody>
          <a:bodyPr>
            <a:normAutofit/>
          </a:bodyPr>
          <a:lstStyle/>
          <a:p>
            <a:r>
              <a:rPr lang="ru-RU" sz="4800" dirty="0"/>
              <a:t>Маршрутный лист</a:t>
            </a:r>
          </a:p>
        </p:txBody>
      </p:sp>
    </p:spTree>
    <p:extLst>
      <p:ext uri="{BB962C8B-B14F-4D97-AF65-F5344CB8AC3E}">
        <p14:creationId xmlns:p14="http://schemas.microsoft.com/office/powerpoint/2010/main" val="3131585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732"/>
          <a:stretch/>
        </p:blipFill>
        <p:spPr bwMode="auto">
          <a:xfrm>
            <a:off x="216322" y="232237"/>
            <a:ext cx="10417231" cy="644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8" b="94545" l="1667" r="95000">
                        <a14:foregroundMark x1="11667" y1="32727" x2="11667" y2="32727"/>
                        <a14:foregroundMark x1="56667" y1="56364" x2="56667" y2="56364"/>
                        <a14:foregroundMark x1="31667" y1="58182" x2="31667" y2="58182"/>
                        <a14:backgroundMark x1="31667" y1="41818" x2="31667" y2="41818"/>
                        <a14:backgroundMark x1="63333" y1="36364" x2="63333" y2="3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10" y="205343"/>
            <a:ext cx="590956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979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1"/>
            <a:ext cx="109537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507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781E1-B274-46CB-8C7F-36B29C404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9472535-790E-43E7-905F-17F831691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14" y="274638"/>
            <a:ext cx="10513168" cy="63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73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726" y="117999"/>
            <a:ext cx="10762701" cy="67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291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21F332-100B-494B-AE7B-DC0F1CDFA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02"/>
          <a:stretch/>
        </p:blipFill>
        <p:spPr>
          <a:xfrm>
            <a:off x="1152426" y="3284984"/>
            <a:ext cx="8640960" cy="329837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A4F34501-82EB-47A4-9B0F-055A1D172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 с.78№3 </a:t>
            </a:r>
          </a:p>
          <a:p>
            <a:r>
              <a:rPr lang="ru-RU" dirty="0"/>
              <a:t>2)записать  по 3 слова на каждый случай словообразования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815C0A-A7CC-4670-B2D7-4B0FDB388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412" y="-517793"/>
            <a:ext cx="8272989" cy="265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91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63D78-EC94-48C5-9317-74F55FD8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99794C-DB98-4AA5-A466-7FEE8DCAF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800" dirty="0"/>
              <a:t>ХОД</a:t>
            </a:r>
          </a:p>
          <a:p>
            <a:pPr marL="0" indent="0">
              <a:buNone/>
            </a:pPr>
            <a:r>
              <a:rPr lang="ru-RU" sz="4800" dirty="0"/>
              <a:t>ВХОД</a:t>
            </a:r>
          </a:p>
          <a:p>
            <a:pPr marL="0" indent="0">
              <a:buNone/>
            </a:pPr>
            <a:r>
              <a:rPr lang="ru-RU" sz="4800" dirty="0"/>
              <a:t>ВЫХОД</a:t>
            </a:r>
          </a:p>
          <a:p>
            <a:pPr marL="0" indent="0">
              <a:buNone/>
            </a:pPr>
            <a:r>
              <a:rPr lang="ru-RU" sz="4800" dirty="0"/>
              <a:t>ХОДИКИ</a:t>
            </a:r>
            <a:br>
              <a:rPr lang="ru-RU" sz="4800" dirty="0"/>
            </a:br>
            <a:r>
              <a:rPr lang="ru-RU" sz="4800" dirty="0"/>
              <a:t>ПОХОДЕ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94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587" y="1268760"/>
            <a:ext cx="9851232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10402510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291" y="274638"/>
            <a:ext cx="9851232" cy="3298378"/>
          </a:xfrm>
        </p:spPr>
        <p:txBody>
          <a:bodyPr>
            <a:normAutofit/>
          </a:bodyPr>
          <a:lstStyle/>
          <a:p>
            <a:r>
              <a:rPr lang="ru-RU" dirty="0" smtClean="0"/>
              <a:t>Раздаточный материал</a:t>
            </a:r>
            <a:br>
              <a:rPr lang="ru-RU" dirty="0" smtClean="0"/>
            </a:br>
            <a:r>
              <a:rPr lang="ru-RU" dirty="0" smtClean="0"/>
              <a:t>и дифференцированные задания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418" y="2780928"/>
            <a:ext cx="8644877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55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09738"/>
            <a:ext cx="820102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936401" y="416858"/>
            <a:ext cx="9513695" cy="707886"/>
          </a:xfrm>
          <a:prstGeom prst="rect">
            <a:avLst/>
          </a:prstGeom>
          <a:solidFill>
            <a:srgbClr val="FFFFD5"/>
          </a:solidFill>
          <a:ln w="38100">
            <a:solidFill>
              <a:srgbClr val="DF0322"/>
            </a:solidFill>
          </a:ln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onstantia" pitchFamily="18" charset="0"/>
              </a:rPr>
              <a:t>Почему выделенные слова лишние?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345114" y="2420888"/>
            <a:ext cx="2088232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481018" y="3068960"/>
            <a:ext cx="310472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584474" y="3717032"/>
            <a:ext cx="259228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392786" y="4437112"/>
            <a:ext cx="2088232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841058" y="5085184"/>
            <a:ext cx="2088232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приветик!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62" y="5085184"/>
            <a:ext cx="2618656" cy="170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723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235" y="980728"/>
            <a:ext cx="9851232" cy="595242"/>
          </a:xfrm>
        </p:spPr>
        <p:txBody>
          <a:bodyPr>
            <a:normAutofit fontScale="90000"/>
          </a:bodyPr>
          <a:lstStyle/>
          <a:p>
            <a:r>
              <a:rPr lang="ru-RU" sz="3500" b="1" dirty="0">
                <a:solidFill>
                  <a:schemeClr val="tx2">
                    <a:lumMod val="75000"/>
                  </a:schemeClr>
                </a:solidFill>
                <a:latin typeface="Yu Gothic UI" pitchFamily="34" charset="-128"/>
                <a:ea typeface="Yu Gothic UI" pitchFamily="34" charset="-128"/>
              </a:rPr>
              <a:t>Напиши значения слов по образцу.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634505"/>
            <a:ext cx="9610725" cy="142875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21305" y="1628800"/>
            <a:ext cx="206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предмет, который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80618" y="2195572"/>
            <a:ext cx="260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человек, занимающийся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312666" y="6237312"/>
            <a:ext cx="37715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Заголовок 10"/>
          <p:cNvSpPr txBox="1">
            <a:spLocks/>
          </p:cNvSpPr>
          <p:nvPr/>
        </p:nvSpPr>
        <p:spPr>
          <a:xfrm>
            <a:off x="1404293" y="170524"/>
            <a:ext cx="4202479" cy="707886"/>
          </a:xfrm>
          <a:prstGeom prst="rect">
            <a:avLst/>
          </a:prstGeom>
          <a:solidFill>
            <a:srgbClr val="FFFFD5"/>
          </a:solidFill>
          <a:ln w="38100">
            <a:solidFill>
              <a:srgbClr val="DF0322"/>
            </a:solidFill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onstantia" pitchFamily="18" charset="0"/>
              </a:rPr>
              <a:t> Упр.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Roomy [Rus by me]" pitchFamily="2" charset="0"/>
              </a:rPr>
              <a:t>1</a:t>
            </a:r>
            <a:r>
              <a:rPr lang="ru-RU" sz="4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onstantia" pitchFamily="18" charset="0"/>
              </a:rPr>
              <a:t>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90911" y="170524"/>
            <a:ext cx="10679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0" b="1" dirty="0">
                <a:latin typeface="NewStandardOld" pitchFamily="2" charset="-52"/>
              </a:rPr>
              <a:t>с.34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410" r="100000">
                        <a14:backgroundMark x1="81928" y1="80000" x2="81928" y2="80000"/>
                        <a14:backgroundMark x1="66265" y1="95000" x2="66265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40" y="-17758"/>
            <a:ext cx="1289669" cy="96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24434" y="2970818"/>
            <a:ext cx="66978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>
                <a:ln w="11430"/>
                <a:solidFill>
                  <a:srgbClr val="0C03B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школьник, домик, </a:t>
            </a:r>
          </a:p>
          <a:p>
            <a:pPr algn="ctr"/>
            <a:r>
              <a:rPr lang="ru-RU" sz="4800" b="1" cap="none" spc="0" dirty="0">
                <a:ln w="11430"/>
                <a:solidFill>
                  <a:srgbClr val="0C03B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горошина, сахарница </a:t>
            </a:r>
          </a:p>
        </p:txBody>
      </p:sp>
      <p:sp>
        <p:nvSpPr>
          <p:cNvPr id="3" name="AutoShape 2" descr="Re: Ticker Change Gif Celebration (week of Oct 22) 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Re: Ticker Change Gif Celebration (week of Oct 22) 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178" y="375564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330" y="4739660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Yu Gothic UI" pitchFamily="34" charset="-128"/>
                <a:ea typeface="Yu Gothic UI" pitchFamily="34" charset="-128"/>
                <a:cs typeface="+mj-cs"/>
              </a:rPr>
              <a:t>В слове школьник суффикс имеет такое же значение, как в слове подоконник, или такое же , как в слове охотник?</a:t>
            </a:r>
          </a:p>
        </p:txBody>
      </p:sp>
    </p:spTree>
    <p:extLst>
      <p:ext uri="{BB962C8B-B14F-4D97-AF65-F5344CB8AC3E}">
        <p14:creationId xmlns:p14="http://schemas.microsoft.com/office/powerpoint/2010/main" val="152444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42" y="404664"/>
            <a:ext cx="10344150" cy="471487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В этой категории Вы найдёте потрясающие изображения &amp;quot;Сахар&amp;quot; и ани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0" l="601" r="100000">
                        <a14:foregroundMark x1="20721" y1="12188" x2="20721" y2="12188"/>
                        <a14:foregroundMark x1="30030" y1="7187" x2="30030" y2="7187"/>
                        <a14:foregroundMark x1="32132" y1="12812" x2="32132" y2="12812"/>
                        <a14:foregroundMark x1="21622" y1="19688" x2="21622" y2="19688"/>
                        <a14:foregroundMark x1="37838" y1="24375" x2="37838" y2="24375"/>
                        <a14:foregroundMark x1="41141" y1="8125" x2="41141" y2="8125"/>
                        <a14:foregroundMark x1="52853" y1="18125" x2="52853" y2="18125"/>
                        <a14:foregroundMark x1="43844" y1="7813" x2="43844" y2="7813"/>
                        <a14:foregroundMark x1="66066" y1="19375" x2="68168" y2="20313"/>
                        <a14:foregroundMark x1="78378" y1="93125" x2="78378" y2="93125"/>
                        <a14:foregroundMark x1="77778" y1="89688" x2="77778" y2="89688"/>
                        <a14:foregroundMark x1="83784" y1="93750" x2="83784" y2="93750"/>
                        <a14:foregroundMark x1="86486" y1="89063" x2="86486" y2="89063"/>
                        <a14:foregroundMark x1="86486" y1="84375" x2="86486" y2="8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020" y="4653135"/>
            <a:ext cx="2244390" cy="215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908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322" y="1052736"/>
            <a:ext cx="2513349" cy="4608512"/>
          </a:xfrm>
        </p:spPr>
        <p:txBody>
          <a:bodyPr>
            <a:normAutofit fontScale="90000"/>
          </a:bodyPr>
          <a:lstStyle/>
          <a:p>
            <a:pPr algn="l"/>
            <a:r>
              <a:rPr lang="ru-RU" sz="3300" b="1" dirty="0">
                <a:solidFill>
                  <a:schemeClr val="tx2">
                    <a:lumMod val="75000"/>
                  </a:schemeClr>
                </a:solidFill>
                <a:latin typeface="Yu Gothic UI" pitchFamily="34" charset="-128"/>
                <a:ea typeface="Yu Gothic UI" pitchFamily="34" charset="-128"/>
              </a:rPr>
              <a:t>Найди ошибки в объяснении значений слов. </a:t>
            </a:r>
            <a:br>
              <a:rPr lang="ru-RU" sz="3300" b="1" dirty="0">
                <a:solidFill>
                  <a:schemeClr val="tx2">
                    <a:lumMod val="75000"/>
                  </a:schemeClr>
                </a:solidFill>
                <a:latin typeface="Yu Gothic UI" pitchFamily="34" charset="-128"/>
                <a:ea typeface="Yu Gothic UI" pitchFamily="34" charset="-128"/>
              </a:rPr>
            </a:br>
            <a:r>
              <a:rPr lang="ru-RU" sz="3300" b="1" dirty="0">
                <a:solidFill>
                  <a:schemeClr val="tx2">
                    <a:lumMod val="75000"/>
                  </a:schemeClr>
                </a:solidFill>
                <a:latin typeface="Yu Gothic UI" pitchFamily="34" charset="-128"/>
                <a:ea typeface="Yu Gothic UI" pitchFamily="34" charset="-128"/>
              </a:rPr>
              <a:t/>
            </a:r>
            <a:br>
              <a:rPr lang="ru-RU" sz="3300" b="1" dirty="0">
                <a:solidFill>
                  <a:schemeClr val="tx2">
                    <a:lumMod val="75000"/>
                  </a:schemeClr>
                </a:solidFill>
                <a:latin typeface="Yu Gothic UI" pitchFamily="34" charset="-128"/>
                <a:ea typeface="Yu Gothic UI" pitchFamily="34" charset="-128"/>
              </a:rPr>
            </a:br>
            <a:r>
              <a:rPr lang="ru-RU" sz="3300" b="1" dirty="0">
                <a:solidFill>
                  <a:schemeClr val="tx2">
                    <a:lumMod val="75000"/>
                  </a:schemeClr>
                </a:solidFill>
                <a:latin typeface="Yu Gothic UI" pitchFamily="34" charset="-128"/>
                <a:ea typeface="Yu Gothic UI" pitchFamily="34" charset="-128"/>
              </a:rPr>
              <a:t>Напиши правильно эти толкования.</a:t>
            </a:r>
          </a:p>
        </p:txBody>
      </p:sp>
      <p:sp>
        <p:nvSpPr>
          <p:cNvPr id="5" name="Заголовок 10"/>
          <p:cNvSpPr txBox="1">
            <a:spLocks/>
          </p:cNvSpPr>
          <p:nvPr/>
        </p:nvSpPr>
        <p:spPr>
          <a:xfrm>
            <a:off x="1404293" y="170524"/>
            <a:ext cx="4202479" cy="707886"/>
          </a:xfrm>
          <a:prstGeom prst="rect">
            <a:avLst/>
          </a:prstGeom>
          <a:solidFill>
            <a:srgbClr val="FFFFD5"/>
          </a:solidFill>
          <a:ln w="38100">
            <a:solidFill>
              <a:srgbClr val="DF0322"/>
            </a:solidFill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onstantia" pitchFamily="18" charset="0"/>
              </a:rPr>
              <a:t> Упр.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Roomy [Rus by me]" pitchFamily="2" charset="0"/>
              </a:rPr>
              <a:t>2</a:t>
            </a:r>
            <a:r>
              <a:rPr lang="ru-RU" sz="4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onstantia" pitchFamily="18" charset="0"/>
              </a:rPr>
              <a:t>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911" y="170524"/>
            <a:ext cx="10679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800" b="1" dirty="0">
                <a:latin typeface="NewStandardOld" pitchFamily="2" charset="-52"/>
              </a:rPr>
              <a:t>с.34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410" r="100000">
                        <a14:backgroundMark x1="81928" y1="80000" x2="81928" y2="80000"/>
                        <a14:backgroundMark x1="66265" y1="95000" x2="66265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40" y="-17758"/>
            <a:ext cx="1289669" cy="96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07" y="1124744"/>
            <a:ext cx="7953375" cy="505777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64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404664"/>
            <a:ext cx="8839200" cy="406717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gardener clipart - Clip Art Library 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8125" y1="30000" x2="28125" y2="30000"/>
                        <a14:foregroundMark x1="21875" y1="35625" x2="23438" y2="36875"/>
                        <a14:foregroundMark x1="55313" y1="67813" x2="60000" y2="70938"/>
                        <a14:foregroundMark x1="29375" y1="88750" x2="29375" y2="88750"/>
                        <a14:foregroundMark x1="10938" y1="82500" x2="10938" y2="82500"/>
                        <a14:foregroundMark x1="8438" y1="73750" x2="8438" y2="73750"/>
                        <a14:foregroundMark x1="59375" y1="84688" x2="59375" y2="84688"/>
                        <a14:foregroundMark x1="87500" y1="88125" x2="87500" y2="88125"/>
                        <a14:foregroundMark x1="90313" y1="80000" x2="90313" y2="80000"/>
                        <a14:foregroundMark x1="92813" y1="79375" x2="92813" y2="79375"/>
                        <a14:foregroundMark x1="82813" y1="91563" x2="82813" y2="91563"/>
                        <a14:foregroundMark x1="73750" y1="92813" x2="73750" y2="92813"/>
                        <a14:foregroundMark x1="94063" y1="89375" x2="94063" y2="89375"/>
                        <a14:foregroundMark x1="88125" y1="95625" x2="88125" y2="95625"/>
                        <a14:foregroundMark x1="49063" y1="92813" x2="49063" y2="92813"/>
                        <a14:foregroundMark x1="64375" y1="92813" x2="64375" y2="92813"/>
                        <a14:foregroundMark x1="33438" y1="93438" x2="37500" y2="93438"/>
                        <a14:foregroundMark x1="19375" y1="90938" x2="19375" y2="90938"/>
                        <a14:foregroundMark x1="10313" y1="91563" x2="10313" y2="91563"/>
                        <a14:foregroundMark x1="29375" y1="82500" x2="29375" y2="82500"/>
                        <a14:foregroundMark x1="26563" y1="45000" x2="25938" y2="47188"/>
                        <a14:foregroundMark x1="20625" y1="81875" x2="20625" y2="8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122" y="4005064"/>
            <a:ext cx="2615952" cy="26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482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5FA1BC-EE26-4A6A-AE88-014BB55A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F9953EF-0711-45BC-BB8D-A2ECF3FA9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13" y="116632"/>
            <a:ext cx="10801499" cy="674136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D1E402-C2D8-495D-AF07-F587798C2F61}"/>
              </a:ext>
            </a:extLst>
          </p:cNvPr>
          <p:cNvSpPr/>
          <p:nvPr/>
        </p:nvSpPr>
        <p:spPr>
          <a:xfrm>
            <a:off x="9793386" y="3212976"/>
            <a:ext cx="50405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732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00045B4-7639-4F81-8DEC-9C2F28D48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F36419-25A3-4D9A-B351-C2C69139B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491473D-3A98-47CE-A9B5-130784F0CB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-476406" y="881367"/>
            <a:ext cx="6552731" cy="5167271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277EA526-1623-4FE8-87FD-11DD1E59B0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FF9F7594-A772-47DF-B9D9-647D0137D26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7C839F-B11F-4930-96CE-179413C4F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906" y="187600"/>
            <a:ext cx="5169856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27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A6792-08E0-4CE2-A734-D0283E38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92A017B-5942-40BB-8995-F457C54CF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705"/>
          <a:stretch/>
        </p:blipFill>
        <p:spPr>
          <a:xfrm>
            <a:off x="-1" y="1"/>
            <a:ext cx="109458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5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30741C-3D4C-48DA-B359-08ADE59A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30" y="620688"/>
            <a:ext cx="9851232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3A27B5D-FE5D-4490-B8AE-9BC878CF8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14" y="0"/>
            <a:ext cx="1080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4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2DF9E-7DD1-4ED6-A996-252042D39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663D0DA-3A6A-4E73-AE88-77876B03E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60" b="15045"/>
          <a:stretch/>
        </p:blipFill>
        <p:spPr>
          <a:xfrm>
            <a:off x="0" y="0"/>
            <a:ext cx="10945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DE677-ABF1-49F4-B12E-6B32C252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45D66AE-8BD7-4AE0-B2CC-01E0693D4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57" r="10623" b="27773"/>
          <a:stretch/>
        </p:blipFill>
        <p:spPr>
          <a:xfrm>
            <a:off x="648371" y="274638"/>
            <a:ext cx="9217024" cy="64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CC22D-A6B9-4029-A95D-697F5A1C0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6AAAEFA-D9F4-4A6B-93E4-148A52476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4820"/>
          <a:stretch/>
        </p:blipFill>
        <p:spPr>
          <a:xfrm>
            <a:off x="547290" y="274638"/>
            <a:ext cx="9851232" cy="610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9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258</Words>
  <Application>Microsoft Office PowerPoint</Application>
  <PresentationFormat>Произвольный</PresentationFormat>
  <Paragraphs>78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7" baseType="lpstr">
      <vt:lpstr>Yu Gothic UI</vt:lpstr>
      <vt:lpstr>Arial</vt:lpstr>
      <vt:lpstr>Calibri</vt:lpstr>
      <vt:lpstr>Cambria</vt:lpstr>
      <vt:lpstr>Constantia</vt:lpstr>
      <vt:lpstr>Gazetnaja</vt:lpstr>
      <vt:lpstr>NewStandardOld</vt:lpstr>
      <vt:lpstr>Roomy [Rus by me]</vt:lpstr>
      <vt:lpstr>Тема Office</vt:lpstr>
      <vt:lpstr>Двадцатое февраля. Классная работа.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?</vt:lpstr>
      <vt:lpstr>Презентация PowerPoint</vt:lpstr>
      <vt:lpstr>Презентация PowerPoint</vt:lpstr>
      <vt:lpstr>Презентация PowerPoint</vt:lpstr>
      <vt:lpstr>С помощью окончания изменяется только форма слова.</vt:lpstr>
      <vt:lpstr>Суффиксальный способ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1)под+ход=подход(прист.) при+лёт=прилёт(прист.) при+ход=приход(прист.) пере+лёт=перелёт(прист.) пере+ход=переход(прист.) пере+вод=перевод(прист.)</vt:lpstr>
      <vt:lpstr>Презентация PowerPoint</vt:lpstr>
      <vt:lpstr>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  <vt:lpstr>Раздаточный материал и дифференцированные задания</vt:lpstr>
      <vt:lpstr>Презентация PowerPoint</vt:lpstr>
      <vt:lpstr>Напиши значения слов по образцу.</vt:lpstr>
      <vt:lpstr>Презентация PowerPoint</vt:lpstr>
      <vt:lpstr>Найди ошибки в объяснении значений слов.   Напиши правильно эти толкования.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user</cp:lastModifiedBy>
  <cp:revision>105</cp:revision>
  <cp:lastPrinted>2024-02-20T07:49:27Z</cp:lastPrinted>
  <dcterms:created xsi:type="dcterms:W3CDTF">2022-06-18T05:34:04Z</dcterms:created>
  <dcterms:modified xsi:type="dcterms:W3CDTF">2024-06-04T06:28:51Z</dcterms:modified>
</cp:coreProperties>
</file>