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  <a:srgbClr val="FFFF00"/>
    <a:srgbClr val="CC0066"/>
    <a:srgbClr val="996633"/>
    <a:srgbClr val="FF7C8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2" autoAdjust="0"/>
    <p:restoredTop sz="94576" autoAdjust="0"/>
  </p:normalViewPr>
  <p:slideViewPr>
    <p:cSldViewPr>
      <p:cViewPr varScale="1">
        <p:scale>
          <a:sx n="83" d="100"/>
          <a:sy n="83" d="100"/>
        </p:scale>
        <p:origin x="-9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EC27-FC3B-4C12-A3C4-23F3E9C8B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403D-10F3-4C8E-847E-1048BCAC8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43CE-9048-402A-A543-6D33AAB1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1448-9427-41B3-B70C-BADD47A3C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E2EC-9269-415D-B779-F62353680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6FEF-D0B6-457E-8CE6-540B17CE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E754-07C4-438D-B31B-821E44E7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9AEF-9A9D-4726-80DA-0DBF12D6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5D5E-425E-4C19-B948-47CC5844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A211-384D-48BE-B2C1-1433C45A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22AE-7DBB-409E-B2DB-3BAB80DFC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6A98-D669-4507-97CE-1741C8EC6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D237-6179-4AF5-B825-5089B435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9540BE-9850-48F4-B766-C06D1EA0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12" Type="http://schemas.openxmlformats.org/officeDocument/2006/relationships/slide" Target="slide9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slide" Target="slide11.xml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slide" Target="slide12.xml"/><Relationship Id="rId7" Type="http://schemas.openxmlformats.org/officeDocument/2006/relationships/image" Target="../media/image5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slide" Target="slide9.xml"/><Relationship Id="rId9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slide" Target="slide14.xml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12" Type="http://schemas.openxmlformats.org/officeDocument/2006/relationships/slide" Target="slide13.xml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70.wmf"/><Relationship Id="rId5" Type="http://schemas.openxmlformats.org/officeDocument/2006/relationships/image" Target="../media/image65.emf"/><Relationship Id="rId15" Type="http://schemas.openxmlformats.org/officeDocument/2006/relationships/image" Target="../media/image71.emf"/><Relationship Id="rId10" Type="http://schemas.openxmlformats.org/officeDocument/2006/relationships/image" Target="../media/image69.emf"/><Relationship Id="rId4" Type="http://schemas.openxmlformats.org/officeDocument/2006/relationships/image" Target="../media/image64.emf"/><Relationship Id="rId9" Type="http://schemas.openxmlformats.org/officeDocument/2006/relationships/image" Target="../media/image68.emf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emf"/><Relationship Id="rId3" Type="http://schemas.openxmlformats.org/officeDocument/2006/relationships/slide" Target="slide12.xml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slide" Target="slide12.xml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slide" Target="slide8.xml"/><Relationship Id="rId5" Type="http://schemas.openxmlformats.org/officeDocument/2006/relationships/image" Target="../media/image5.emf"/><Relationship Id="rId10" Type="http://schemas.openxmlformats.org/officeDocument/2006/relationships/slide" Target="slide7.xml"/><Relationship Id="rId4" Type="http://schemas.openxmlformats.org/officeDocument/2006/relationships/image" Target="../media/image4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6.xml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slide" Target="slide4.xml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w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2.emf"/><Relationship Id="rId4" Type="http://schemas.openxmlformats.org/officeDocument/2006/relationships/image" Target="../media/image18.emf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slide" Target="slide4.xml"/><Relationship Id="rId2" Type="http://schemas.openxmlformats.org/officeDocument/2006/relationships/image" Target="../media/image24.jpeg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slide" Target="slide4.xml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9200"/>
            <a:ext cx="9144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Book Antiqua"/>
            </a:endParaRP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ПРЕЗЕНТАЦИЯ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к уроку по учебному предмету 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«Литературное чтение»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в 4 классе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по теме 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«Образы русских богатырей»</a:t>
            </a: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Book Antiqua"/>
            </a:endParaRP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Автор презентации: </a:t>
            </a: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Бровкина Елена Владимировна, </a:t>
            </a: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учитель начальных классов </a:t>
            </a: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МБОУ «Лицей №21» г. Курска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762000"/>
            <a:ext cx="4114800" cy="5410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3300"/>
                </a:solidFill>
                <a:latin typeface="Book Antiqua" pitchFamily="18" charset="0"/>
              </a:rPr>
              <a:t>Смысл жизни</a:t>
            </a:r>
            <a:r>
              <a:rPr lang="ru-RU" b="1" smtClean="0">
                <a:solidFill>
                  <a:schemeClr val="hlink"/>
                </a:solidFill>
                <a:latin typeface="Book Antiqua" pitchFamily="18" charset="0"/>
              </a:rPr>
              <a:t> богатыря – служение Родине, ее защита от внутренних и внешних врагов. Он – воплощение мощи русского народа, народных представлений об идеальном герое.</a:t>
            </a:r>
            <a:r>
              <a:rPr lang="ru-RU" sz="2400" smtClean="0">
                <a:latin typeface="Book Antiqua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3556" name="Picture 4" descr="Схватка"/>
          <p:cNvPicPr>
            <a:picLocks noChangeAspect="1" noChangeArrowheads="1"/>
          </p:cNvPicPr>
          <p:nvPr/>
        </p:nvPicPr>
        <p:blipFill>
          <a:blip r:embed="rId2"/>
          <a:srcRect l="12842" b="19112"/>
          <a:stretch>
            <a:fillRect/>
          </a:stretch>
        </p:blipFill>
        <p:spPr bwMode="auto">
          <a:xfrm>
            <a:off x="381000" y="990600"/>
            <a:ext cx="3962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990600"/>
            <a:ext cx="39624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Picture 6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9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6019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19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019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J00991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J00991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304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J00991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04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J00991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304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086600" y="57912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WordArt 15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62800" y="6096000"/>
            <a:ext cx="12382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Book Antiqua"/>
              </a:rPr>
              <a:t>далее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 rot="10800000">
            <a:off x="5334000" y="57912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WordArt 17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62600" y="6096000"/>
            <a:ext cx="12382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Book Antiqua"/>
              </a:rPr>
              <a:t>возврат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524000"/>
            <a:ext cx="65532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Book Antiqua" pitchFamily="18" charset="0"/>
              </a:rPr>
              <a:t>А знаешь ли ты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Book Antiqua" pitchFamily="18" charset="0"/>
              </a:rPr>
              <a:t>имена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Book Antiqua" pitchFamily="18" charset="0"/>
              </a:rPr>
              <a:t>трех </a:t>
            </a:r>
            <a:r>
              <a:rPr lang="ru-RU" sz="4400" b="1" smtClean="0">
                <a:solidFill>
                  <a:schemeClr val="hlink"/>
                </a:solidFill>
                <a:latin typeface="Book Antiqua" pitchFamily="18" charset="0"/>
              </a:rPr>
              <a:t>самых известных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Book Antiqua" pitchFamily="18" charset="0"/>
              </a:rPr>
              <a:t>русских богатырей?</a:t>
            </a:r>
          </a:p>
        </p:txBody>
      </p:sp>
      <p:pic>
        <p:nvPicPr>
          <p:cNvPr id="24582" name="Picture 6" descr="J0107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91318" y="8485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5105400"/>
            <a:ext cx="1752600" cy="12192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609600"/>
            <a:ext cx="1371600" cy="685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92" name="Picture 16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91318" y="29821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91318" y="510936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04882" y="9247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04882" y="29821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J0107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304882" y="51157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3914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9600" b="1" smtClean="0">
                <a:solidFill>
                  <a:schemeClr val="hlink"/>
                </a:solidFill>
                <a:latin typeface="Book Antiqua" pitchFamily="18" charset="0"/>
              </a:rPr>
              <a:t>Надо знать!</a:t>
            </a:r>
          </a:p>
        </p:txBody>
      </p:sp>
      <p:pic>
        <p:nvPicPr>
          <p:cNvPr id="25604" name="Picture 4" descr="J0107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J0107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810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810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91000" y="381000"/>
            <a:ext cx="9144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12" name="Picture 12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5626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55626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J0107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55626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J01077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562600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NA02125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3124200"/>
            <a:ext cx="2286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NA02125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124200"/>
            <a:ext cx="2286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WordArt 22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76400" y="4419600"/>
            <a:ext cx="533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1</a:t>
            </a:r>
          </a:p>
        </p:txBody>
      </p:sp>
      <p:pic>
        <p:nvPicPr>
          <p:cNvPr id="25623" name="Picture 23" descr="NA02125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3124200"/>
            <a:ext cx="2286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WordArt 24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95800" y="4419600"/>
            <a:ext cx="533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2</a:t>
            </a:r>
          </a:p>
        </p:txBody>
      </p:sp>
      <p:sp>
        <p:nvSpPr>
          <p:cNvPr id="25625" name="WordArt 25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39000" y="4419600"/>
            <a:ext cx="533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/>
              </a:rPr>
              <a:t>3</a:t>
            </a:r>
          </a:p>
        </p:txBody>
      </p:sp>
      <p:pic>
        <p:nvPicPr>
          <p:cNvPr id="25626" name="Picture 26" descr="AN04235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91000" y="5715000"/>
            <a:ext cx="914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7813"/>
            <a:ext cx="60960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hlink"/>
                </a:solidFill>
                <a:latin typeface="Book Antiqua" pitchFamily="18" charset="0"/>
              </a:rPr>
              <a:t>Илья Муромец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962400" cy="502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  <a:latin typeface="Book Antiqua" pitchFamily="18" charset="0"/>
              </a:rPr>
              <a:t>Самый старший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  <a:latin typeface="Book Antiqua" pitchFamily="18" charset="0"/>
              </a:rPr>
              <a:t>по возрасту, самый любимый народом, воспетый не в одной былине богатырь.</a:t>
            </a:r>
            <a:r>
              <a:rPr lang="ru-RU" sz="2800" b="1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b="1" smtClean="0">
                <a:solidFill>
                  <a:schemeClr val="tx2"/>
                </a:solidFill>
                <a:latin typeface="Book Antiqua" pitchFamily="18" charset="0"/>
              </a:rPr>
              <a:t>победил и Соловья-разбойника, и Калина царя. </a:t>
            </a:r>
          </a:p>
        </p:txBody>
      </p:sp>
      <p:pic>
        <p:nvPicPr>
          <p:cNvPr id="26628" name="Picture 4" descr="Илья Муромец(2)"/>
          <p:cNvPicPr>
            <a:picLocks noChangeAspect="1" noChangeArrowheads="1"/>
          </p:cNvPicPr>
          <p:nvPr/>
        </p:nvPicPr>
        <p:blipFill>
          <a:blip r:embed="rId2"/>
          <a:srcRect t="15384"/>
          <a:stretch>
            <a:fillRect/>
          </a:stretch>
        </p:blipFill>
        <p:spPr bwMode="auto">
          <a:xfrm>
            <a:off x="4876800" y="1524000"/>
            <a:ext cx="3516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876800" y="1524000"/>
            <a:ext cx="3505200" cy="44958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486400"/>
            <a:ext cx="8382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3" name="Picture 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527050" y="5480050"/>
            <a:ext cx="1920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J00991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641350" y="27749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J0099171"/>
          <p:cNvPicPr>
            <a:picLocks noChangeAspect="1" noChangeArrowheads="1"/>
          </p:cNvPicPr>
          <p:nvPr/>
        </p:nvPicPr>
        <p:blipFill>
          <a:blip r:embed="rId8"/>
          <a:srcRect r="3967"/>
          <a:stretch>
            <a:fillRect/>
          </a:stretch>
        </p:blipFill>
        <p:spPr bwMode="auto">
          <a:xfrm rot="-5400000">
            <a:off x="-488950" y="1022350"/>
            <a:ext cx="1844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J0099171"/>
          <p:cNvPicPr>
            <a:picLocks noChangeAspect="1" noChangeArrowheads="1"/>
          </p:cNvPicPr>
          <p:nvPr/>
        </p:nvPicPr>
        <p:blipFill>
          <a:blip r:embed="rId9"/>
          <a:srcRect r="44463" b="6976"/>
          <a:stretch>
            <a:fillRect/>
          </a:stretch>
        </p:blipFill>
        <p:spPr bwMode="auto">
          <a:xfrm>
            <a:off x="304800" y="304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J00991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3048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J009917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J00991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J009917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7588250" y="52133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J009917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7588250" y="30797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1" descr="J009917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7588250" y="12509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  <a:latin typeface="Book Antiqua" pitchFamily="18" charset="0"/>
              </a:rPr>
              <a:t>Добрыня Никитич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828800"/>
            <a:ext cx="3276600" cy="4114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hlink"/>
                </a:solidFill>
                <a:latin typeface="Book Antiqua" pitchFamily="18" charset="0"/>
              </a:rPr>
              <a:t>Единственный среди русских богатырей </a:t>
            </a:r>
            <a:r>
              <a:rPr lang="ru-RU" b="1" smtClean="0">
                <a:solidFill>
                  <a:srgbClr val="FF0000"/>
                </a:solidFill>
                <a:latin typeface="Book Antiqua" pitchFamily="18" charset="0"/>
              </a:rPr>
              <a:t>змееборец</a:t>
            </a:r>
            <a:r>
              <a:rPr lang="ru-RU" b="1" smtClean="0">
                <a:solidFill>
                  <a:schemeClr val="hlink"/>
                </a:solidFill>
                <a:latin typeface="Book Antiqua" pitchFamily="18" charset="0"/>
              </a:rPr>
              <a:t>: он победил коварного и подлого Змея Горыныча.</a:t>
            </a:r>
          </a:p>
        </p:txBody>
      </p:sp>
      <p:pic>
        <p:nvPicPr>
          <p:cNvPr id="27652" name="Picture 4" descr="В Киеве"/>
          <p:cNvPicPr>
            <a:picLocks noChangeAspect="1" noChangeArrowheads="1"/>
          </p:cNvPicPr>
          <p:nvPr/>
        </p:nvPicPr>
        <p:blipFill>
          <a:blip r:embed="rId2"/>
          <a:srcRect l="4561" t="3159" r="60771" b="5232"/>
          <a:stretch>
            <a:fillRect/>
          </a:stretch>
        </p:blipFill>
        <p:spPr bwMode="auto">
          <a:xfrm>
            <a:off x="1524000" y="1600200"/>
            <a:ext cx="259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J0107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1943" y="997743"/>
            <a:ext cx="2133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62718" y="29821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11943" y="4960143"/>
            <a:ext cx="2133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08057" y="997743"/>
            <a:ext cx="2133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457282" y="29821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08057" y="4960143"/>
            <a:ext cx="2133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524000" y="1600200"/>
            <a:ext cx="2590800" cy="4419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5943600"/>
            <a:ext cx="8382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FF3300"/>
                </a:solidFill>
                <a:latin typeface="Book Antiqua" pitchFamily="18" charset="0"/>
              </a:rPr>
              <a:t>Алёша Попович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295400"/>
            <a:ext cx="4038600" cy="5064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Алёша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Попович – самый молодой из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трёх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богатырей. Он тоже храбр и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силён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. А где не взять силой,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Алёша берёт 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ловкостью, хитростью и находчивостью.</a:t>
            </a:r>
          </a:p>
        </p:txBody>
      </p:sp>
      <p:pic>
        <p:nvPicPr>
          <p:cNvPr id="28676" name="Picture 4" descr="8"/>
          <p:cNvPicPr>
            <a:picLocks noChangeAspect="1" noChangeArrowheads="1"/>
          </p:cNvPicPr>
          <p:nvPr/>
        </p:nvPicPr>
        <p:blipFill>
          <a:blip r:embed="rId2"/>
          <a:srcRect l="5745" t="1628" r="52898" b="12112"/>
          <a:stretch>
            <a:fillRect/>
          </a:stretch>
        </p:blipFill>
        <p:spPr bwMode="auto">
          <a:xfrm>
            <a:off x="838200" y="1600200"/>
            <a:ext cx="297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J00991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641350" y="52133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J00991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641350" y="30797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J00991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-641350" y="11747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J00991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7588250" y="52895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J009917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7588250" y="31559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J00991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7588250" y="12509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38200" y="1600200"/>
            <a:ext cx="2971800" cy="43434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AutoShape 16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9600"/>
            <a:ext cx="7620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AutoShape 1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8382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ook Antiqua"/>
              </a:rPr>
              <a:t>Хочешь знать больше?</a:t>
            </a:r>
          </a:p>
        </p:txBody>
      </p:sp>
      <p:sp>
        <p:nvSpPr>
          <p:cNvPr id="29714" name="WordArt 18"/>
          <p:cNvSpPr>
            <a:spLocks noChangeArrowheads="1" noChangeShapeType="1" noTextEdit="1"/>
          </p:cNvSpPr>
          <p:nvPr/>
        </p:nvSpPr>
        <p:spPr bwMode="auto">
          <a:xfrm>
            <a:off x="762000" y="49530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ook Antiqua"/>
              </a:rPr>
              <a:t>Читай былины!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16" name="Picture 20" descr="4"/>
          <p:cNvPicPr>
            <a:picLocks noChangeAspect="1" noChangeArrowheads="1"/>
          </p:cNvPicPr>
          <p:nvPr/>
        </p:nvPicPr>
        <p:blipFill>
          <a:blip r:embed="rId2"/>
          <a:srcRect l="25923" t="21638" r="28404" b="22342"/>
          <a:stretch>
            <a:fillRect/>
          </a:stretch>
        </p:blipFill>
        <p:spPr bwMode="auto">
          <a:xfrm>
            <a:off x="2895600" y="19812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2895600" y="1981200"/>
            <a:ext cx="2971800" cy="28194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858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Богатыри,</a:t>
            </a:r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685800" y="3276600"/>
            <a:ext cx="7848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или</a:t>
            </a:r>
          </a:p>
          <a:p>
            <a:pPr algn="ctr"/>
            <a:r>
              <a:rPr lang="ru-RU" sz="9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Слово о защитниках</a:t>
            </a:r>
          </a:p>
          <a:p>
            <a:pPr algn="ctr"/>
            <a:r>
              <a:rPr lang="ru-RU" sz="9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 Antiqua"/>
              </a:rPr>
              <a:t>земли русской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8800" b="1" smtClean="0">
                <a:solidFill>
                  <a:schemeClr val="tx2"/>
                </a:solidFill>
                <a:latin typeface="Book Antiqua" pitchFamily="18" charset="0"/>
              </a:rPr>
              <a:t>А знаешь </a:t>
            </a:r>
          </a:p>
          <a:p>
            <a:pPr marL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8800" b="1" smtClean="0">
                <a:solidFill>
                  <a:schemeClr val="tx2"/>
                </a:solidFill>
                <a:latin typeface="Book Antiqua" pitchFamily="18" charset="0"/>
              </a:rPr>
              <a:t>ли ты, </a:t>
            </a:r>
          </a:p>
          <a:p>
            <a:pPr marL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8800" b="1" smtClean="0">
                <a:solidFill>
                  <a:schemeClr val="tx2"/>
                </a:solidFill>
                <a:latin typeface="Book Antiqua" pitchFamily="18" charset="0"/>
              </a:rPr>
              <a:t>кто такой </a:t>
            </a:r>
            <a:r>
              <a:rPr lang="ru-RU" sz="8800" b="1" smtClean="0">
                <a:solidFill>
                  <a:schemeClr val="tx2"/>
                </a:solidFill>
                <a:latin typeface="Book Antiqua" pitchFamily="18" charset="0"/>
                <a:hlinkClick r:id="rId2" action="ppaction://hlinksldjump"/>
              </a:rPr>
              <a:t>богатырь</a:t>
            </a:r>
            <a:r>
              <a:rPr lang="ru-RU" sz="8800" b="1" smtClean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Илья Муром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000" r="-1852" b="44499"/>
          <a:stretch>
            <a:fillRect/>
          </a:stretch>
        </p:blipFill>
        <p:spPr>
          <a:xfrm>
            <a:off x="2514600" y="990600"/>
            <a:ext cx="4267200" cy="3352800"/>
          </a:xfrm>
          <a:noFill/>
        </p:spPr>
      </p:pic>
      <p:pic>
        <p:nvPicPr>
          <p:cNvPr id="11274" name="Picture 10" descr="J0107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82" y="13819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82" y="32107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514600" y="990600"/>
            <a:ext cx="4191000" cy="33528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9" name="Picture 15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23882" y="13819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923882" y="32107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WordArt 1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51816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ook Antiqua"/>
              </a:rPr>
              <a:t>1</a:t>
            </a:r>
          </a:p>
        </p:txBody>
      </p:sp>
      <p:pic>
        <p:nvPicPr>
          <p:cNvPr id="11283" name="Picture 19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46882" y="50395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J0107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6923882" y="50395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WordArt 2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51816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ook Antiqua"/>
              </a:rPr>
              <a:t>2</a:t>
            </a:r>
          </a:p>
        </p:txBody>
      </p:sp>
      <p:sp>
        <p:nvSpPr>
          <p:cNvPr id="11286" name="WordArt 22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91200" y="51816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ook Antiqua"/>
              </a:rPr>
              <a:t>3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7162800" y="5105400"/>
            <a:ext cx="1524000" cy="990600"/>
          </a:xfrm>
          <a:prstGeom prst="rightArrow">
            <a:avLst>
              <a:gd name="adj1" fmla="val 50000"/>
              <a:gd name="adj2" fmla="val 38462"/>
            </a:avLst>
          </a:pr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WordArt 25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39000" y="5486400"/>
            <a:ext cx="12382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Book Antiqua"/>
              </a:rPr>
              <a:t>далее</a:t>
            </a: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533400" y="5105400"/>
            <a:ext cx="1524000" cy="990600"/>
          </a:xfrm>
          <a:prstGeom prst="rightArrow">
            <a:avLst>
              <a:gd name="adj1" fmla="val 50000"/>
              <a:gd name="adj2" fmla="val 38462"/>
            </a:avLst>
          </a:pr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609600" y="5410200"/>
            <a:ext cx="1238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Book Antiqua"/>
              </a:rPr>
              <a:t>узнай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Гусля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3429" t="17143" r="-2856"/>
          <a:stretch>
            <a:fillRect/>
          </a:stretch>
        </p:blipFill>
        <p:spPr>
          <a:xfrm>
            <a:off x="3352800" y="2057400"/>
            <a:ext cx="2895600" cy="2708275"/>
          </a:xfrm>
          <a:noFill/>
        </p:spPr>
      </p:pic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05400"/>
            <a:ext cx="8001000" cy="1447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chemeClr val="tx2"/>
                </a:solidFill>
                <a:latin typeface="Book Antiqua" pitchFamily="18" charset="0"/>
                <a:hlinkClick r:id="rId3" action="ppaction://hlinksldjump"/>
              </a:rPr>
              <a:t>Былины</a:t>
            </a:r>
            <a:r>
              <a:rPr lang="ru-RU" sz="2800" b="1" smtClean="0">
                <a:solidFill>
                  <a:schemeClr val="tx2"/>
                </a:solidFill>
                <a:latin typeface="Book Antiqua" pitchFamily="18" charset="0"/>
              </a:rPr>
              <a:t> – произведения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chemeClr val="tx2"/>
                </a:solidFill>
                <a:latin typeface="Book Antiqua" pitchFamily="18" charset="0"/>
              </a:rPr>
              <a:t>устного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chemeClr val="tx2"/>
                </a:solidFill>
                <a:latin typeface="Book Antiqua" pitchFamily="18" charset="0"/>
              </a:rPr>
              <a:t>народного творчества.</a:t>
            </a:r>
            <a:r>
              <a:rPr lang="ru-RU" sz="280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09600" y="533400"/>
            <a:ext cx="7543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indent="360363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Богатырь – герой </a:t>
            </a:r>
          </a:p>
          <a:p>
            <a:pPr indent="360363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русских народных былин.</a:t>
            </a: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429000" y="2057400"/>
            <a:ext cx="2743200" cy="2743200"/>
          </a:xfrm>
          <a:prstGeom prst="rect">
            <a:avLst/>
          </a:prstGeom>
          <a:solidFill>
            <a:srgbClr val="800000">
              <a:alpha val="0"/>
            </a:srgb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8" name="Picture 12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6518" y="10009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86518" y="29821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86518" y="50395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228682" y="10009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228682" y="29821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107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228682" y="5039518"/>
            <a:ext cx="1987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2" name="AutoShape 2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638800"/>
            <a:ext cx="914400" cy="838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52400"/>
            <a:ext cx="6400800" cy="5334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Book Antiqua" pitchFamily="18" charset="0"/>
              </a:rPr>
              <a:t>Что такое былины?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chemeClr val="hlink"/>
                </a:solidFill>
                <a:latin typeface="Book Antiqua" pitchFamily="18" charset="0"/>
              </a:rPr>
              <a:t>Мало кто сможет правильно ответить на этот вопрос.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Book Antiqua" pitchFamily="18" charset="0"/>
              </a:rPr>
              <a:t>Былины</a:t>
            </a:r>
            <a:r>
              <a:rPr lang="ru-RU" sz="2800" b="1" smtClean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ru-RU" sz="2800" b="1" smtClean="0">
                <a:solidFill>
                  <a:srgbClr val="663300"/>
                </a:solidFill>
                <a:latin typeface="Book Antiqua" pitchFamily="18" charset="0"/>
              </a:rPr>
              <a:t>– русские народные эпические песни героического содержания,  большие по объёму, имеющие повествовательный характер.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663300"/>
                </a:solidFill>
                <a:latin typeface="Book Antiqua" pitchFamily="18" charset="0"/>
              </a:rPr>
              <a:t>Былины – память народа о своём прошлом, сосредоточившемся в художественно-эпическом времени Киевской Руси.</a:t>
            </a:r>
          </a:p>
        </p:txBody>
      </p:sp>
      <p:pic>
        <p:nvPicPr>
          <p:cNvPr id="16409" name="Picture 25" descr="J0107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04882" y="31345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 descr="J0107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1000"/>
            <a:ext cx="17922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193757" y="5074443"/>
            <a:ext cx="2057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9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62718" y="3058318"/>
            <a:ext cx="1835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0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273843" y="4998243"/>
            <a:ext cx="2057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1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15118" y="1077118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AutoShape 3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715000"/>
            <a:ext cx="1042988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7" name="AutoShape 3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5715000"/>
            <a:ext cx="10668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19" name="Picture 35" descr="J01077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7150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Untitled-Scanned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4000500" cy="4530725"/>
          </a:xfrm>
          <a:noFill/>
        </p:spPr>
      </p:pic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685800"/>
            <a:ext cx="4038600" cy="5064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tx2"/>
                </a:solidFill>
                <a:latin typeface="Book Antiqua" pitchFamily="18" charset="0"/>
              </a:rPr>
              <a:t>Богатырь вольнолюбив, безудержен в стремлениях, склонен к насмешке, добр, справедлив, умен и находчив.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1219200"/>
            <a:ext cx="4038600" cy="4572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8674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Добры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1026" r="10257"/>
          <a:stretch>
            <a:fillRect/>
          </a:stretch>
        </p:blipFill>
        <p:spPr>
          <a:xfrm>
            <a:off x="4876800" y="1066800"/>
            <a:ext cx="3276600" cy="472440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3810000" cy="3352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chemeClr val="hlink"/>
                </a:solidFill>
                <a:latin typeface="Book Antiqua" pitchFamily="18" charset="0"/>
              </a:rPr>
              <a:t>Богатырь отличается необыкновенными силой и ловкостью, мужеством и смелостью, нередко огромным ростом.</a:t>
            </a:r>
          </a:p>
        </p:txBody>
      </p:sp>
      <p:pic>
        <p:nvPicPr>
          <p:cNvPr id="20486" name="Picture 6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641350" y="11747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641350" y="33083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641350" y="53657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J00991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52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J00991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52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J00991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J00991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J009917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152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J00991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J009917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6248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J009917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7588250" y="10985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J009917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7588250" y="32321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 descr="J009917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5400000">
            <a:off x="7588250" y="528955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876800" y="1066800"/>
            <a:ext cx="3276600" cy="47244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AutoShape 2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029200"/>
            <a:ext cx="762000" cy="762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667000" y="5029200"/>
            <a:ext cx="7620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162800" cy="41148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hlink"/>
                </a:solidFill>
                <a:latin typeface="Book Antiqua" pitchFamily="18" charset="0"/>
              </a:rPr>
              <a:t>«Жить – Родине служить».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tx2"/>
                </a:solidFill>
                <a:latin typeface="Book Antiqua" pitchFamily="18" charset="0"/>
              </a:rPr>
              <a:t>Эту пословицу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tx2"/>
                </a:solidFill>
                <a:latin typeface="Book Antiqua" pitchFamily="18" charset="0"/>
              </a:rPr>
              <a:t>можно смело назвать девизом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tx2"/>
                </a:solidFill>
                <a:latin typeface="Book Antiqua" pitchFamily="18" charset="0"/>
              </a:rPr>
              <a:t>русского богатыря.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tx2"/>
                </a:solidFill>
                <a:latin typeface="Book Antiqua" pitchFamily="18" charset="0"/>
                <a:hlinkClick r:id="rId2" action="ppaction://hlinksldjump"/>
              </a:rPr>
              <a:t>Хочешь узнать почему?</a:t>
            </a:r>
            <a:endParaRPr lang="ru-RU" sz="4000" b="1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22538" name="Picture 10" descr="J0107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J0107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1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J0107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J0107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J010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715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J01077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715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J0107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715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J01077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5715000"/>
            <a:ext cx="21399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400000">
            <a:off x="7772400" y="5181600"/>
            <a:ext cx="990600" cy="838200"/>
          </a:xfrm>
          <a:custGeom>
            <a:avLst/>
            <a:gdLst>
              <a:gd name="T0" fmla="*/ 1459007617 w 21600"/>
              <a:gd name="T1" fmla="*/ 0 h 21600"/>
              <a:gd name="T2" fmla="*/ 1459007617 w 21600"/>
              <a:gd name="T3" fmla="*/ 710466445 h 21600"/>
              <a:gd name="T4" fmla="*/ 312230311 w 21600"/>
              <a:gd name="T5" fmla="*/ 1262220398 h 21600"/>
              <a:gd name="T6" fmla="*/ 2083469524 w 21600"/>
              <a:gd name="T7" fmla="*/ 3552332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3" name="AutoShape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5400000">
            <a:off x="304800" y="914400"/>
            <a:ext cx="990600" cy="838200"/>
          </a:xfrm>
          <a:custGeom>
            <a:avLst/>
            <a:gdLst>
              <a:gd name="T0" fmla="*/ 1459007617 w 21600"/>
              <a:gd name="T1" fmla="*/ 0 h 21600"/>
              <a:gd name="T2" fmla="*/ 1459007617 w 21600"/>
              <a:gd name="T3" fmla="*/ 710466445 h 21600"/>
              <a:gd name="T4" fmla="*/ 312230311 w 21600"/>
              <a:gd name="T5" fmla="*/ 1262220398 h 21600"/>
              <a:gd name="T6" fmla="*/ 2083469524 w 21600"/>
              <a:gd name="T7" fmla="*/ 3552332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300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Илья Муромец</vt:lpstr>
      <vt:lpstr>Добрыня Никитич</vt:lpstr>
      <vt:lpstr>Алёша Попович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cp:lastPrinted>1601-01-01T00:00:00Z</cp:lastPrinted>
  <dcterms:created xsi:type="dcterms:W3CDTF">1601-01-01T00:00:00Z</dcterms:created>
  <dcterms:modified xsi:type="dcterms:W3CDTF">2024-06-17T15:33:23Z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