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78" r:id="rId3"/>
    <p:sldId id="279" r:id="rId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2" d="100"/>
          <a:sy n="72" d="100"/>
        </p:scale>
        <p:origin x="660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2874A1-A54B-46BF-A077-855F031D727A}" type="datetimeFigureOut">
              <a:rPr lang="ru-RU" smtClean="0"/>
              <a:t>08.09.2024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11C4B2-E73F-4F5C-9408-9199CC4B2BF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8649778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2874A1-A54B-46BF-A077-855F031D727A}" type="datetimeFigureOut">
              <a:rPr lang="ru-RU" smtClean="0"/>
              <a:t>08.09.2024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11C4B2-E73F-4F5C-9408-9199CC4B2BF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980147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2874A1-A54B-46BF-A077-855F031D727A}" type="datetimeFigureOut">
              <a:rPr lang="ru-RU" smtClean="0"/>
              <a:t>08.09.2024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11C4B2-E73F-4F5C-9408-9199CC4B2BF4}" type="slidenum">
              <a:rPr lang="ru-RU" smtClean="0"/>
              <a:t>‹#›</a:t>
            </a:fld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00491092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2874A1-A54B-46BF-A077-855F031D727A}" type="datetimeFigureOut">
              <a:rPr lang="ru-RU" smtClean="0"/>
              <a:t>08.09.2024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11C4B2-E73F-4F5C-9408-9199CC4B2BF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425919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2874A1-A54B-46BF-A077-855F031D727A}" type="datetimeFigureOut">
              <a:rPr lang="ru-RU" smtClean="0"/>
              <a:t>08.09.2024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11C4B2-E73F-4F5C-9408-9199CC4B2BF4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35569861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2874A1-A54B-46BF-A077-855F031D727A}" type="datetimeFigureOut">
              <a:rPr lang="ru-RU" smtClean="0"/>
              <a:t>08.09.2024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11C4B2-E73F-4F5C-9408-9199CC4B2BF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0662477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2874A1-A54B-46BF-A077-855F031D727A}" type="datetimeFigureOut">
              <a:rPr lang="ru-RU" smtClean="0"/>
              <a:t>08.09.2024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11C4B2-E73F-4F5C-9408-9199CC4B2BF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7555691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2874A1-A54B-46BF-A077-855F031D727A}" type="datetimeFigureOut">
              <a:rPr lang="ru-RU" smtClean="0"/>
              <a:t>08.09.2024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11C4B2-E73F-4F5C-9408-9199CC4B2BF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438202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2874A1-A54B-46BF-A077-855F031D727A}" type="datetimeFigureOut">
              <a:rPr lang="ru-RU" smtClean="0"/>
              <a:t>08.09.2024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11C4B2-E73F-4F5C-9408-9199CC4B2BF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636124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2874A1-A54B-46BF-A077-855F031D727A}" type="datetimeFigureOut">
              <a:rPr lang="ru-RU" smtClean="0"/>
              <a:t>08.09.2024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11C4B2-E73F-4F5C-9408-9199CC4B2BF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702432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2874A1-A54B-46BF-A077-855F031D727A}" type="datetimeFigureOut">
              <a:rPr lang="ru-RU" smtClean="0"/>
              <a:t>08.09.2024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11C4B2-E73F-4F5C-9408-9199CC4B2BF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551039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2874A1-A54B-46BF-A077-855F031D727A}" type="datetimeFigureOut">
              <a:rPr lang="ru-RU" smtClean="0"/>
              <a:t>08.09.2024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11C4B2-E73F-4F5C-9408-9199CC4B2BF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718132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2874A1-A54B-46BF-A077-855F031D727A}" type="datetimeFigureOut">
              <a:rPr lang="ru-RU" smtClean="0"/>
              <a:t>08.09.2024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11C4B2-E73F-4F5C-9408-9199CC4B2BF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745617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2874A1-A54B-46BF-A077-855F031D727A}" type="datetimeFigureOut">
              <a:rPr lang="ru-RU" smtClean="0"/>
              <a:t>08.09.2024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11C4B2-E73F-4F5C-9408-9199CC4B2BF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21180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2874A1-A54B-46BF-A077-855F031D727A}" type="datetimeFigureOut">
              <a:rPr lang="ru-RU" smtClean="0"/>
              <a:t>08.09.2024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11C4B2-E73F-4F5C-9408-9199CC4B2BF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232360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2874A1-A54B-46BF-A077-855F031D727A}" type="datetimeFigureOut">
              <a:rPr lang="ru-RU" smtClean="0"/>
              <a:t>08.09.2024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11C4B2-E73F-4F5C-9408-9199CC4B2BF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833004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12874A1-A54B-46BF-A077-855F031D727A}" type="datetimeFigureOut">
              <a:rPr lang="ru-RU" smtClean="0"/>
              <a:t>08.09.2024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E911C4B2-E73F-4F5C-9408-9199CC4B2BF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35916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12" Type="http://schemas.openxmlformats.org/officeDocument/2006/relationships/image" Target="../media/image1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eg"/><Relationship Id="rId11" Type="http://schemas.openxmlformats.org/officeDocument/2006/relationships/image" Target="../media/image10.jpeg"/><Relationship Id="rId5" Type="http://schemas.openxmlformats.org/officeDocument/2006/relationships/image" Target="../media/image4.jpg"/><Relationship Id="rId10" Type="http://schemas.openxmlformats.org/officeDocument/2006/relationships/image" Target="../media/image9.jpeg"/><Relationship Id="rId4" Type="http://schemas.openxmlformats.org/officeDocument/2006/relationships/image" Target="../media/image3.jpg"/><Relationship Id="rId9" Type="http://schemas.openxmlformats.org/officeDocument/2006/relationships/image" Target="../media/image8.jp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eg"/><Relationship Id="rId13" Type="http://schemas.openxmlformats.org/officeDocument/2006/relationships/image" Target="../media/image11.jpeg"/><Relationship Id="rId3" Type="http://schemas.openxmlformats.org/officeDocument/2006/relationships/image" Target="../media/image13.jpeg"/><Relationship Id="rId7" Type="http://schemas.openxmlformats.org/officeDocument/2006/relationships/image" Target="../media/image17.jpeg"/><Relationship Id="rId12" Type="http://schemas.openxmlformats.org/officeDocument/2006/relationships/image" Target="../media/image22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11" Type="http://schemas.openxmlformats.org/officeDocument/2006/relationships/image" Target="../media/image21.jpeg"/><Relationship Id="rId5" Type="http://schemas.openxmlformats.org/officeDocument/2006/relationships/image" Target="../media/image15.jpeg"/><Relationship Id="rId10" Type="http://schemas.openxmlformats.org/officeDocument/2006/relationships/image" Target="../media/image20.jpeg"/><Relationship Id="rId4" Type="http://schemas.openxmlformats.org/officeDocument/2006/relationships/image" Target="../media/image14.jpeg"/><Relationship Id="rId9" Type="http://schemas.openxmlformats.org/officeDocument/2006/relationships/image" Target="../media/image1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62747" y="1620592"/>
            <a:ext cx="5742584" cy="1470025"/>
          </a:xfrm>
        </p:spPr>
        <p:txBody>
          <a:bodyPr>
            <a:noAutofit/>
          </a:bodyPr>
          <a:lstStyle/>
          <a:p>
            <a:r>
              <a:rPr lang="ru-RU" sz="5400" b="1" dirty="0">
                <a:solidFill>
                  <a:srgbClr val="006600"/>
                </a:solidFill>
                <a:latin typeface="Monotype Corsiva" panose="03010101010201010101" pitchFamily="66" charset="0"/>
              </a:rPr>
              <a:t>Прием «образ буквы»</a:t>
            </a:r>
            <a:endParaRPr lang="ru-RU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3952EC1-B725-4C3F-A153-46D6D368FC17}"/>
              </a:ext>
            </a:extLst>
          </p:cNvPr>
          <p:cNvSpPr txBox="1"/>
          <p:nvPr/>
        </p:nvSpPr>
        <p:spPr>
          <a:xfrm>
            <a:off x="2371060" y="382772"/>
            <a:ext cx="702812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rgbClr val="006600"/>
                </a:solidFill>
                <a:latin typeface="Monotype Corsiva" panose="03010101010201010101" pitchFamily="66" charset="0"/>
              </a:rPr>
              <a:t>Презентация к уроку русского языка</a:t>
            </a:r>
          </a:p>
          <a:p>
            <a:pPr algn="ctr"/>
            <a:r>
              <a:rPr lang="ru-RU" sz="2800" b="1" dirty="0">
                <a:solidFill>
                  <a:srgbClr val="006600"/>
                </a:solidFill>
                <a:latin typeface="Monotype Corsiva" panose="03010101010201010101" pitchFamily="66" charset="0"/>
              </a:rPr>
              <a:t>УМК «Школа России»</a:t>
            </a:r>
          </a:p>
          <a:p>
            <a:pPr algn="ctr"/>
            <a:r>
              <a:rPr lang="ru-RU" sz="2800" b="1" dirty="0">
                <a:solidFill>
                  <a:srgbClr val="006600"/>
                </a:solidFill>
                <a:latin typeface="Monotype Corsiva" panose="03010101010201010101" pitchFamily="66" charset="0"/>
              </a:rPr>
              <a:t>1 класс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0145EE8-E60B-4630-B471-2F766D7C2F3B}"/>
              </a:ext>
            </a:extLst>
          </p:cNvPr>
          <p:cNvSpPr txBox="1"/>
          <p:nvPr/>
        </p:nvSpPr>
        <p:spPr>
          <a:xfrm>
            <a:off x="138223" y="5777697"/>
            <a:ext cx="1165682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rgbClr val="006600"/>
                </a:solidFill>
                <a:latin typeface="Monotype Corsiva" panose="03010101010201010101" pitchFamily="66" charset="0"/>
              </a:rPr>
              <a:t>Автор: Максимова Альбина Леонидовна,</a:t>
            </a:r>
          </a:p>
          <a:p>
            <a:pPr algn="ctr"/>
            <a:r>
              <a:rPr lang="ru-RU" sz="2400" b="1" dirty="0">
                <a:solidFill>
                  <a:srgbClr val="006600"/>
                </a:solidFill>
                <a:latin typeface="Monotype Corsiva" panose="03010101010201010101" pitchFamily="66" charset="0"/>
              </a:rPr>
              <a:t>учитель начальных классов  МБОУ СОШ №13 </a:t>
            </a:r>
            <a:r>
              <a:rPr lang="ru-RU" sz="2400" b="1" dirty="0" err="1">
                <a:solidFill>
                  <a:srgbClr val="006600"/>
                </a:solidFill>
                <a:latin typeface="Monotype Corsiva" panose="03010101010201010101" pitchFamily="66" charset="0"/>
              </a:rPr>
              <a:t>г.Бугульма</a:t>
            </a:r>
            <a:endParaRPr lang="ru-RU" sz="2400" b="1" dirty="0">
              <a:solidFill>
                <a:srgbClr val="006600"/>
              </a:solidFill>
              <a:latin typeface="Monotype Corsiva" panose="03010101010201010101" pitchFamily="66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D7AF381-2826-49E4-98AC-83D5D846EBFD}"/>
              </a:ext>
            </a:extLst>
          </p:cNvPr>
          <p:cNvSpPr txBox="1"/>
          <p:nvPr/>
        </p:nvSpPr>
        <p:spPr>
          <a:xfrm>
            <a:off x="2246244" y="3247647"/>
            <a:ext cx="6639338" cy="22159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3800" b="1" dirty="0">
                <a:solidFill>
                  <a:srgbClr val="006600"/>
                </a:solidFill>
                <a:latin typeface="Monotype Corsiva" panose="03010101010201010101" pitchFamily="66" charset="0"/>
              </a:rPr>
              <a:t>Буква </a:t>
            </a:r>
            <a:r>
              <a:rPr lang="ru-RU" sz="13800" b="1" dirty="0" err="1">
                <a:solidFill>
                  <a:srgbClr val="006600"/>
                </a:solidFill>
                <a:latin typeface="Monotype Corsiva" panose="03010101010201010101" pitchFamily="66" charset="0"/>
              </a:rPr>
              <a:t>Вв</a:t>
            </a:r>
            <a:endParaRPr lang="ru-RU" sz="13800" b="1" dirty="0">
              <a:solidFill>
                <a:srgbClr val="006600"/>
              </a:solidFill>
              <a:latin typeface="Monotype Corsiva" panose="03010101010201010101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0139328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31409" y="4702323"/>
            <a:ext cx="2483859" cy="186041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73407" y="5091727"/>
            <a:ext cx="2207889" cy="147100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3835" y="4542752"/>
            <a:ext cx="2304256" cy="217955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44118" y="2408652"/>
            <a:ext cx="2623690" cy="200107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7739" y="2420888"/>
            <a:ext cx="2651787" cy="198884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52184" y="3466895"/>
            <a:ext cx="2160241" cy="144016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7719" y="174698"/>
            <a:ext cx="1700871" cy="144016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576" b="15512"/>
          <a:stretch/>
        </p:blipFill>
        <p:spPr>
          <a:xfrm>
            <a:off x="1922420" y="338598"/>
            <a:ext cx="2708989" cy="154258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2026" y="243491"/>
            <a:ext cx="2474104" cy="185316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6155" y="1683652"/>
            <a:ext cx="2244868" cy="168365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37417" y="338597"/>
            <a:ext cx="1150014" cy="1170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37338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5250743" y="188640"/>
            <a:ext cx="2177938" cy="576064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800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66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В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5269582" y="2474590"/>
            <a:ext cx="1152128" cy="576064"/>
          </a:xfrm>
          <a:prstGeom prst="rect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9365961" y="2474590"/>
            <a:ext cx="1152128" cy="576064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5269582" y="3770734"/>
            <a:ext cx="1152128" cy="792088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6618895" y="3771676"/>
            <a:ext cx="1152128" cy="768324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16"/>
          <p:cNvSpPr/>
          <p:nvPr/>
        </p:nvSpPr>
        <p:spPr>
          <a:xfrm>
            <a:off x="8011862" y="3770734"/>
            <a:ext cx="1152128" cy="769267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рямоугольник 17"/>
          <p:cNvSpPr/>
          <p:nvPr/>
        </p:nvSpPr>
        <p:spPr>
          <a:xfrm>
            <a:off x="9336866" y="3770734"/>
            <a:ext cx="1152128" cy="792088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6711463" y="1331113"/>
            <a:ext cx="2248201" cy="584775"/>
          </a:xfrm>
          <a:prstGeom prst="rect">
            <a:avLst/>
          </a:prstGeom>
          <a:solidFill>
            <a:srgbClr val="0070C0"/>
          </a:solid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3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Согласный</a:t>
            </a:r>
          </a:p>
        </p:txBody>
      </p:sp>
      <p:sp>
        <p:nvSpPr>
          <p:cNvPr id="21" name="Прямоугольник 20"/>
          <p:cNvSpPr/>
          <p:nvPr/>
        </p:nvSpPr>
        <p:spPr>
          <a:xfrm>
            <a:off x="6618895" y="2474590"/>
            <a:ext cx="1152128" cy="576064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рямоугольник 21"/>
          <p:cNvSpPr/>
          <p:nvPr/>
        </p:nvSpPr>
        <p:spPr>
          <a:xfrm>
            <a:off x="8011862" y="2474590"/>
            <a:ext cx="1152128" cy="576064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6" name="Рисунок 25" descr="Рисунок1.png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8304782" y="2459140"/>
            <a:ext cx="654883" cy="591514"/>
          </a:xfrm>
          <a:prstGeom prst="rect">
            <a:avLst/>
          </a:prstGeom>
        </p:spPr>
      </p:pic>
      <p:pic>
        <p:nvPicPr>
          <p:cNvPr id="29" name="Рисунок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35302" y="3856435"/>
            <a:ext cx="620687" cy="620687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60182" y="3793555"/>
            <a:ext cx="683567" cy="683567"/>
          </a:xfrm>
          <a:prstGeom prst="rect">
            <a:avLst/>
          </a:prstGeom>
        </p:spPr>
      </p:pic>
      <p:pic>
        <p:nvPicPr>
          <p:cNvPr id="31" name="Рисунок 3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27425" y="3895253"/>
            <a:ext cx="809594" cy="520227"/>
          </a:xfrm>
          <a:prstGeom prst="rect">
            <a:avLst/>
          </a:prstGeom>
        </p:spPr>
      </p:pic>
      <p:pic>
        <p:nvPicPr>
          <p:cNvPr id="32" name="Рисунок 3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27477" y="3928442"/>
            <a:ext cx="476672" cy="476672"/>
          </a:xfrm>
          <a:prstGeom prst="rect">
            <a:avLst/>
          </a:prstGeom>
        </p:spPr>
      </p:pic>
      <p:pic>
        <p:nvPicPr>
          <p:cNvPr id="33" name="Рисунок 3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60237" y="2474590"/>
            <a:ext cx="883455" cy="520660"/>
          </a:xfrm>
          <a:prstGeom prst="rect">
            <a:avLst/>
          </a:prstGeom>
        </p:spPr>
      </p:pic>
      <p:cxnSp>
        <p:nvCxnSpPr>
          <p:cNvPr id="37" name="Прямая соединительная линия 36"/>
          <p:cNvCxnSpPr/>
          <p:nvPr/>
        </p:nvCxnSpPr>
        <p:spPr>
          <a:xfrm>
            <a:off x="7147624" y="829155"/>
            <a:ext cx="513050" cy="428898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40" name="Прямая соединительная линия 39"/>
          <p:cNvCxnSpPr/>
          <p:nvPr/>
        </p:nvCxnSpPr>
        <p:spPr>
          <a:xfrm flipH="1">
            <a:off x="6084553" y="2024905"/>
            <a:ext cx="510318" cy="347034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42" name="Прямая соединительная линия 41"/>
          <p:cNvCxnSpPr/>
          <p:nvPr/>
        </p:nvCxnSpPr>
        <p:spPr>
          <a:xfrm>
            <a:off x="6711464" y="2024905"/>
            <a:ext cx="436161" cy="347034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49" name="Прямая соединительная линия 48"/>
          <p:cNvCxnSpPr/>
          <p:nvPr/>
        </p:nvCxnSpPr>
        <p:spPr>
          <a:xfrm flipH="1">
            <a:off x="8489656" y="2024905"/>
            <a:ext cx="510318" cy="347034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50" name="Прямая соединительная линия 49"/>
          <p:cNvCxnSpPr/>
          <p:nvPr/>
        </p:nvCxnSpPr>
        <p:spPr>
          <a:xfrm>
            <a:off x="9116567" y="2024905"/>
            <a:ext cx="436161" cy="347034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51" name="Прямая соединительная линия 50"/>
          <p:cNvCxnSpPr/>
          <p:nvPr/>
        </p:nvCxnSpPr>
        <p:spPr>
          <a:xfrm flipH="1">
            <a:off x="5610783" y="3119595"/>
            <a:ext cx="478018" cy="569562"/>
          </a:xfrm>
          <a:prstGeom prst="line">
            <a:avLst/>
          </a:prstGeom>
          <a:ln>
            <a:solidFill>
              <a:srgbClr val="FFFF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52" name="Прямая соединительная линия 51"/>
          <p:cNvCxnSpPr/>
          <p:nvPr/>
        </p:nvCxnSpPr>
        <p:spPr>
          <a:xfrm>
            <a:off x="6205392" y="3119595"/>
            <a:ext cx="557521" cy="569562"/>
          </a:xfrm>
          <a:prstGeom prst="line">
            <a:avLst/>
          </a:prstGeom>
          <a:ln>
            <a:solidFill>
              <a:srgbClr val="FFFF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67" name="Прямая соединительная линия 66"/>
          <p:cNvCxnSpPr/>
          <p:nvPr/>
        </p:nvCxnSpPr>
        <p:spPr>
          <a:xfrm flipH="1">
            <a:off x="6284894" y="3116743"/>
            <a:ext cx="478018" cy="569562"/>
          </a:xfrm>
          <a:prstGeom prst="line">
            <a:avLst/>
          </a:prstGeom>
          <a:ln>
            <a:solidFill>
              <a:srgbClr val="00B0F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68" name="Прямая соединительная линия 67"/>
          <p:cNvCxnSpPr/>
          <p:nvPr/>
        </p:nvCxnSpPr>
        <p:spPr>
          <a:xfrm>
            <a:off x="6871161" y="3124637"/>
            <a:ext cx="557521" cy="569562"/>
          </a:xfrm>
          <a:prstGeom prst="line">
            <a:avLst/>
          </a:prstGeom>
          <a:ln>
            <a:solidFill>
              <a:srgbClr val="00B0F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71" name="Прямая соединительная линия 70"/>
          <p:cNvCxnSpPr/>
          <p:nvPr/>
        </p:nvCxnSpPr>
        <p:spPr>
          <a:xfrm flipH="1">
            <a:off x="8481646" y="3146588"/>
            <a:ext cx="478018" cy="569562"/>
          </a:xfrm>
          <a:prstGeom prst="line">
            <a:avLst/>
          </a:prstGeom>
          <a:ln>
            <a:solidFill>
              <a:srgbClr val="7030A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72" name="Прямая соединительная линия 71"/>
          <p:cNvCxnSpPr/>
          <p:nvPr/>
        </p:nvCxnSpPr>
        <p:spPr>
          <a:xfrm>
            <a:off x="9076255" y="3146588"/>
            <a:ext cx="557521" cy="569562"/>
          </a:xfrm>
          <a:prstGeom prst="line">
            <a:avLst/>
          </a:prstGeom>
          <a:ln>
            <a:solidFill>
              <a:srgbClr val="7030A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73" name="Прямая соединительная линия 72"/>
          <p:cNvCxnSpPr/>
          <p:nvPr/>
        </p:nvCxnSpPr>
        <p:spPr>
          <a:xfrm flipH="1">
            <a:off x="9155757" y="3146588"/>
            <a:ext cx="478018" cy="569562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74" name="Прямая соединительная линия 73"/>
          <p:cNvCxnSpPr/>
          <p:nvPr/>
        </p:nvCxnSpPr>
        <p:spPr>
          <a:xfrm>
            <a:off x="9750366" y="3146588"/>
            <a:ext cx="557521" cy="569562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pic>
        <p:nvPicPr>
          <p:cNvPr id="75" name="Рисунок 74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6921" y="5529231"/>
            <a:ext cx="964314" cy="814310"/>
          </a:xfrm>
          <a:prstGeom prst="rect">
            <a:avLst/>
          </a:prstGeom>
        </p:spPr>
      </p:pic>
      <p:pic>
        <p:nvPicPr>
          <p:cNvPr id="76" name="Рисунок 75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8811" y="5133942"/>
            <a:ext cx="1668781" cy="1287066"/>
          </a:xfrm>
          <a:prstGeom prst="rect">
            <a:avLst/>
          </a:prstGeom>
        </p:spPr>
      </p:pic>
      <p:pic>
        <p:nvPicPr>
          <p:cNvPr id="77" name="Рисунок 76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04976" y="5541205"/>
            <a:ext cx="964314" cy="814310"/>
          </a:xfrm>
          <a:prstGeom prst="rect">
            <a:avLst/>
          </a:prstGeom>
        </p:spPr>
      </p:pic>
      <p:pic>
        <p:nvPicPr>
          <p:cNvPr id="78" name="Рисунок 77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5320" y="5473771"/>
            <a:ext cx="964314" cy="902928"/>
          </a:xfrm>
          <a:prstGeom prst="rect">
            <a:avLst/>
          </a:prstGeom>
        </p:spPr>
      </p:pic>
      <p:pic>
        <p:nvPicPr>
          <p:cNvPr id="79" name="Рисунок 78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1912" y="5541205"/>
            <a:ext cx="964314" cy="814310"/>
          </a:xfrm>
          <a:prstGeom prst="rect">
            <a:avLst/>
          </a:prstGeom>
        </p:spPr>
      </p:pic>
      <p:pic>
        <p:nvPicPr>
          <p:cNvPr id="58" name="Рисунок 57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59485" y="5544312"/>
            <a:ext cx="964314" cy="814310"/>
          </a:xfrm>
          <a:prstGeom prst="rect">
            <a:avLst/>
          </a:prstGeom>
        </p:spPr>
      </p:pic>
      <p:sp>
        <p:nvSpPr>
          <p:cNvPr id="59" name="TextBox 58"/>
          <p:cNvSpPr txBox="1"/>
          <p:nvPr/>
        </p:nvSpPr>
        <p:spPr>
          <a:xfrm>
            <a:off x="3959498" y="5064829"/>
            <a:ext cx="1282846" cy="369332"/>
          </a:xfrm>
          <a:prstGeom prst="rect">
            <a:avLst/>
          </a:prstGeom>
          <a:solidFill>
            <a:srgbClr val="0070C0"/>
          </a:solid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Согласный</a:t>
            </a:r>
          </a:p>
        </p:txBody>
      </p:sp>
      <p:sp>
        <p:nvSpPr>
          <p:cNvPr id="60" name="Прямоугольный треугольник 59"/>
          <p:cNvSpPr/>
          <p:nvPr/>
        </p:nvSpPr>
        <p:spPr>
          <a:xfrm rot="10800000">
            <a:off x="5505491" y="4938736"/>
            <a:ext cx="688602" cy="473944"/>
          </a:xfrm>
          <a:prstGeom prst="rtTriangl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1" name="Прямоугольный треугольник 60"/>
          <p:cNvSpPr/>
          <p:nvPr/>
        </p:nvSpPr>
        <p:spPr>
          <a:xfrm>
            <a:off x="5516789" y="4963374"/>
            <a:ext cx="688602" cy="473944"/>
          </a:xfrm>
          <a:prstGeom prst="rtTriangl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2" name="Рисунок 6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38847" y="4852922"/>
            <a:ext cx="620687" cy="620687"/>
          </a:xfrm>
          <a:prstGeom prst="rect">
            <a:avLst/>
          </a:prstGeom>
        </p:spPr>
      </p:pic>
      <p:sp>
        <p:nvSpPr>
          <p:cNvPr id="65" name="Прямоугольник 64"/>
          <p:cNvSpPr/>
          <p:nvPr/>
        </p:nvSpPr>
        <p:spPr>
          <a:xfrm>
            <a:off x="2010700" y="2174279"/>
            <a:ext cx="1152128" cy="576064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solidFill>
                  <a:schemeClr val="tx1"/>
                </a:solidFill>
              </a:rPr>
              <a:t>/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66" name="Прямоугольник 65"/>
          <p:cNvSpPr/>
          <p:nvPr/>
        </p:nvSpPr>
        <p:spPr>
          <a:xfrm>
            <a:off x="3397158" y="2174279"/>
            <a:ext cx="1152128" cy="576064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solidFill>
                  <a:schemeClr val="tx1"/>
                </a:solidFill>
              </a:rPr>
              <a:t>/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2217624" y="1020212"/>
            <a:ext cx="1908187" cy="584775"/>
          </a:xfrm>
          <a:prstGeom prst="rect">
            <a:avLst/>
          </a:prstGeom>
          <a:solidFill>
            <a:srgbClr val="FF0000"/>
          </a:solid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3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Гласный </a:t>
            </a:r>
          </a:p>
        </p:txBody>
      </p:sp>
      <p:sp>
        <p:nvSpPr>
          <p:cNvPr id="70" name="TextBox 69"/>
          <p:cNvSpPr txBox="1"/>
          <p:nvPr/>
        </p:nvSpPr>
        <p:spPr>
          <a:xfrm>
            <a:off x="3782864" y="2108546"/>
            <a:ext cx="66811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rgbClr val="FF0000"/>
                </a:solidFill>
              </a:rPr>
              <a:t>\</a:t>
            </a:r>
            <a:endParaRPr lang="ru-RU" sz="4000" dirty="0">
              <a:solidFill>
                <a:srgbClr val="FF0000"/>
              </a:solidFill>
            </a:endParaRPr>
          </a:p>
        </p:txBody>
      </p:sp>
      <p:cxnSp>
        <p:nvCxnSpPr>
          <p:cNvPr id="82" name="Прямая соединительная линия 81"/>
          <p:cNvCxnSpPr/>
          <p:nvPr/>
        </p:nvCxnSpPr>
        <p:spPr>
          <a:xfrm flipH="1">
            <a:off x="4165282" y="762764"/>
            <a:ext cx="951025" cy="561561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83" name="Прямая соединительная линия 82"/>
          <p:cNvCxnSpPr/>
          <p:nvPr/>
        </p:nvCxnSpPr>
        <p:spPr>
          <a:xfrm flipH="1">
            <a:off x="2707957" y="1735332"/>
            <a:ext cx="510318" cy="347034"/>
          </a:xfrm>
          <a:prstGeom prst="line">
            <a:avLst/>
          </a:prstGeom>
          <a:ln>
            <a:solidFill>
              <a:srgbClr val="7030A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84" name="Прямая соединительная линия 83"/>
          <p:cNvCxnSpPr/>
          <p:nvPr/>
        </p:nvCxnSpPr>
        <p:spPr>
          <a:xfrm>
            <a:off x="3334868" y="1735332"/>
            <a:ext cx="436161" cy="347034"/>
          </a:xfrm>
          <a:prstGeom prst="line">
            <a:avLst/>
          </a:prstGeom>
          <a:ln>
            <a:solidFill>
              <a:srgbClr val="7030A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85" name="Прямоугольник 84"/>
          <p:cNvSpPr/>
          <p:nvPr/>
        </p:nvSpPr>
        <p:spPr>
          <a:xfrm>
            <a:off x="2010700" y="4021709"/>
            <a:ext cx="1152128" cy="576064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6" name="Прямоугольник 85"/>
          <p:cNvSpPr/>
          <p:nvPr/>
        </p:nvSpPr>
        <p:spPr>
          <a:xfrm>
            <a:off x="3442549" y="4021709"/>
            <a:ext cx="1152128" cy="576064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87" name="Прямая соединительная линия 86"/>
          <p:cNvCxnSpPr/>
          <p:nvPr/>
        </p:nvCxnSpPr>
        <p:spPr>
          <a:xfrm flipH="1">
            <a:off x="2745892" y="3650232"/>
            <a:ext cx="510318" cy="347034"/>
          </a:xfrm>
          <a:prstGeom prst="line">
            <a:avLst/>
          </a:prstGeom>
          <a:ln>
            <a:solidFill>
              <a:srgbClr val="7030A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88" name="Прямая соединительная линия 87"/>
          <p:cNvCxnSpPr/>
          <p:nvPr/>
        </p:nvCxnSpPr>
        <p:spPr>
          <a:xfrm>
            <a:off x="3372803" y="3650232"/>
            <a:ext cx="436161" cy="347034"/>
          </a:xfrm>
          <a:prstGeom prst="line">
            <a:avLst/>
          </a:prstGeom>
          <a:ln>
            <a:solidFill>
              <a:srgbClr val="7030A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89" name="Прямоугольный треугольник 88"/>
          <p:cNvSpPr/>
          <p:nvPr/>
        </p:nvSpPr>
        <p:spPr>
          <a:xfrm>
            <a:off x="2680146" y="2933133"/>
            <a:ext cx="1152128" cy="661984"/>
          </a:xfrm>
          <a:prstGeom prst="rtTriangl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0" name="Прямоугольный треугольник 89"/>
          <p:cNvSpPr/>
          <p:nvPr/>
        </p:nvSpPr>
        <p:spPr>
          <a:xfrm rot="10800000">
            <a:off x="2680146" y="2927579"/>
            <a:ext cx="1152128" cy="661984"/>
          </a:xfrm>
          <a:prstGeom prst="rtTriangl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1" name="Рисунок 90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2333" y="4103565"/>
            <a:ext cx="448862" cy="448862"/>
          </a:xfrm>
          <a:prstGeom prst="rect">
            <a:avLst/>
          </a:prstGeom>
        </p:spPr>
      </p:pic>
      <p:pic>
        <p:nvPicPr>
          <p:cNvPr id="92" name="Рисунок 91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5893" y="3219415"/>
            <a:ext cx="328851" cy="328851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385891" y="248072"/>
            <a:ext cx="607013" cy="457201"/>
          </a:xfrm>
          <a:prstGeom prst="rect">
            <a:avLst/>
          </a:prstGeom>
        </p:spPr>
      </p:pic>
      <p:pic>
        <p:nvPicPr>
          <p:cNvPr id="81" name="Рисунок 8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36845" y="4989382"/>
            <a:ext cx="809594" cy="520227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9512274" y="1712614"/>
            <a:ext cx="779381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5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Ф</a:t>
            </a:r>
          </a:p>
        </p:txBody>
      </p:sp>
      <p:pic>
        <p:nvPicPr>
          <p:cNvPr id="63" name="Рисунок 62" descr="Рисунок1.png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771024" y="4882094"/>
            <a:ext cx="654883" cy="591514"/>
          </a:xfrm>
          <a:prstGeom prst="rect">
            <a:avLst/>
          </a:prstGeom>
        </p:spPr>
      </p:pic>
      <p:pic>
        <p:nvPicPr>
          <p:cNvPr id="64" name="Рисунок 63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75266" y="125072"/>
            <a:ext cx="1384027" cy="1408167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8A46D16D-026B-4B23-BE3A-C04A555AE37A}"/>
              </a:ext>
            </a:extLst>
          </p:cNvPr>
          <p:cNvSpPr txBox="1"/>
          <p:nvPr/>
        </p:nvSpPr>
        <p:spPr>
          <a:xfrm>
            <a:off x="5198106" y="1735333"/>
            <a:ext cx="77938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err="1">
                <a:solidFill>
                  <a:srgbClr val="0070C0"/>
                </a:solidFill>
              </a:rPr>
              <a:t>в</a:t>
            </a:r>
            <a:r>
              <a:rPr lang="ru-RU" sz="3600" dirty="0" err="1">
                <a:solidFill>
                  <a:srgbClr val="FF0000"/>
                </a:solidFill>
              </a:rPr>
              <a:t>а</a:t>
            </a:r>
            <a:endParaRPr lang="ru-RU" sz="3600" dirty="0">
              <a:solidFill>
                <a:srgbClr val="FF0000"/>
              </a:solidFill>
            </a:endParaRPr>
          </a:p>
        </p:txBody>
      </p:sp>
      <p:sp>
        <p:nvSpPr>
          <p:cNvPr id="80" name="TextBox 79">
            <a:extLst>
              <a:ext uri="{FF2B5EF4-FFF2-40B4-BE49-F238E27FC236}">
                <a16:creationId xmlns:a16="http://schemas.microsoft.com/office/drawing/2014/main" id="{DBC67700-CCA0-4B6C-8377-CA7F174E96A5}"/>
              </a:ext>
            </a:extLst>
          </p:cNvPr>
          <p:cNvSpPr txBox="1"/>
          <p:nvPr/>
        </p:nvSpPr>
        <p:spPr>
          <a:xfrm>
            <a:off x="7235618" y="1790915"/>
            <a:ext cx="77938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err="1">
                <a:solidFill>
                  <a:srgbClr val="00B050"/>
                </a:solidFill>
              </a:rPr>
              <a:t>в</a:t>
            </a:r>
            <a:r>
              <a:rPr lang="ru-RU" sz="3600" dirty="0" err="1">
                <a:solidFill>
                  <a:srgbClr val="FF0000"/>
                </a:solidFill>
              </a:rPr>
              <a:t>и</a:t>
            </a:r>
            <a:endParaRPr lang="ru-RU" sz="36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20525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4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6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" dur="500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53" presetClass="exit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" dur="500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53" presetClass="exit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8" dur="500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53" presetClass="exit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3" dur="500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8" dur="500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3" dur="500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8" dur="500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53" presetClass="exit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3" dur="500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5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53" presetClass="exit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8" dur="500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0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3" dur="500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5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8" dur="500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0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53" presetClass="exit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3" dur="500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5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53" presetClass="exit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8" dur="500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0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3" dur="500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5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4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88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3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8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23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34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36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3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47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8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49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4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6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67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8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69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0" fill="hold">
                      <p:stCondLst>
                        <p:cond delay="indefinite"/>
                      </p:stCondLst>
                      <p:childTnLst>
                        <p:par>
                          <p:cTn id="171" fill="hold">
                            <p:stCondLst>
                              <p:cond delay="0"/>
                            </p:stCondLst>
                            <p:childTnLst>
                              <p:par>
                                <p:cTn id="17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4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6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5" grpId="0" animBg="1"/>
      <p:bldP spid="17" grpId="0" animBg="1"/>
      <p:bldP spid="20" grpId="0" animBg="1"/>
      <p:bldP spid="21" grpId="0" animBg="1"/>
      <p:bldP spid="22" grpId="0" animBg="1"/>
      <p:bldP spid="59" grpId="0" animBg="1"/>
      <p:bldP spid="60" grpId="0" animBg="1"/>
      <p:bldP spid="61" grpId="0" animBg="1"/>
      <p:bldP spid="65" grpId="0" animBg="1"/>
      <p:bldP spid="66" grpId="0" animBg="1"/>
      <p:bldP spid="69" grpId="0" animBg="1"/>
      <p:bldP spid="70" grpId="0"/>
      <p:bldP spid="85" grpId="0" animBg="1"/>
      <p:bldP spid="86" grpId="0" animBg="1"/>
      <p:bldP spid="89" grpId="0" animBg="1"/>
      <p:bldP spid="90" grpId="0" animBg="1"/>
      <p:bldP spid="2" grpId="0"/>
      <p:bldP spid="4" grpId="0"/>
      <p:bldP spid="80" grpId="0"/>
    </p:bldLst>
  </p:timing>
</p:sld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Аспект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52</TotalTime>
  <Words>46</Words>
  <Application>Microsoft Office PowerPoint</Application>
  <PresentationFormat>Широкоэкранный</PresentationFormat>
  <Paragraphs>17</Paragraphs>
  <Slides>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</vt:i4>
      </vt:variant>
    </vt:vector>
  </HeadingPairs>
  <TitlesOfParts>
    <vt:vector size="9" baseType="lpstr">
      <vt:lpstr>Arial</vt:lpstr>
      <vt:lpstr>Monotype Corsiva</vt:lpstr>
      <vt:lpstr>Times New Roman</vt:lpstr>
      <vt:lpstr>Trebuchet MS</vt:lpstr>
      <vt:lpstr>Wingdings 3</vt:lpstr>
      <vt:lpstr>Аспект</vt:lpstr>
      <vt:lpstr>Прием «образ буквы»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Приём «Образ буквы»</dc:title>
  <dc:creator>Professional</dc:creator>
  <cp:lastModifiedBy>Professional</cp:lastModifiedBy>
  <cp:revision>4</cp:revision>
  <dcterms:created xsi:type="dcterms:W3CDTF">2024-09-01T17:51:44Z</dcterms:created>
  <dcterms:modified xsi:type="dcterms:W3CDTF">2024-09-08T14:14:55Z</dcterms:modified>
</cp:coreProperties>
</file>