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0" r:id="rId3"/>
    <p:sldId id="258" r:id="rId4"/>
    <p:sldId id="257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79" r:id="rId21"/>
    <p:sldId id="277" r:id="rId22"/>
    <p:sldId id="281" r:id="rId23"/>
    <p:sldId id="283" r:id="rId24"/>
    <p:sldId id="282" r:id="rId25"/>
    <p:sldId id="285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8A935-1448-496A-AF69-193029D40292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C7BE9-B225-4044-B23B-6B1DF91ED8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97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C7BE9-B225-4044-B23B-6B1DF91ED88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6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C7BE9-B225-4044-B23B-6B1DF91ED88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320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C7BE9-B225-4044-B23B-6B1DF91ED88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912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AAFD0-44DD-1CFD-662C-0F1493CD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2FF7FC-E493-7C91-4DDC-1516E7411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3CD08B-13C0-07AF-E539-2DE4C52B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5257-4E55-40E1-93F3-92D26EEC524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E61047-E1AE-ED1F-F4E2-D7A8D4C7D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7F0865-9D20-F81D-3A30-5831F723B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918E-5160-4FB9-8C10-6059979A7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318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81976-6BBD-D5DB-771D-352692E90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A96EA0-1294-8235-45CB-8343980AD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2D5A10-2EF3-521A-1B10-76604D4A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5257-4E55-40E1-93F3-92D26EEC524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763257-7E79-31F8-637F-CCB9888DD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110661-E053-ECFB-B0CF-39F3E0A42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918E-5160-4FB9-8C10-6059979A7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516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174327E-350A-68BA-579B-5AE7DFEB2D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00E936-5D9E-0140-9EC5-FB7343389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E19C4D-3351-435B-971B-37AC53B51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5257-4E55-40E1-93F3-92D26EEC524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B815E1-A1CB-103C-B3CD-06B3E051C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59DB39-347C-360B-AB7E-403FBF73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918E-5160-4FB9-8C10-6059979A7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52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97EC6-7728-92EE-59F2-BD12086E3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A29F6-C42B-7992-E22C-9464E658C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6921CB-980C-22F6-344E-CEE3F1507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5257-4E55-40E1-93F3-92D26EEC524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529EC-87BF-3349-1510-4146B751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0BF21-6F74-BA30-052C-BFCED3BC9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918E-5160-4FB9-8C10-6059979A7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96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6F33B-04EC-D751-1BC0-F27D5A09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CAE190-340F-2406-9070-657CB2375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EB803C-7D59-9922-7034-EB736D6E9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5257-4E55-40E1-93F3-92D26EEC524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1D67B-45FD-6F7D-AA14-9D5263C86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8FD7F8-21A3-31E6-8F74-FFEFE2B6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918E-5160-4FB9-8C10-6059979A7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764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69F1C-0F6A-D708-8892-CB8998BE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291AD-CB67-AF6C-0465-62779BB9B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DA79A0-11F2-1320-5396-1F87FB4AA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63154-8073-8752-C9CE-5CCBD2FB0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5257-4E55-40E1-93F3-92D26EEC524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B9F54D-723D-C514-8F21-1EC94A21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B91999-2F02-11FA-0B7A-75F8BB89F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918E-5160-4FB9-8C10-6059979A7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26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DF5A2-5199-3AA4-9A6A-9234FC083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E5694F-8B4F-22BF-3F7E-C7713DBF9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A034EC-4A1E-1842-D32E-921089BEF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EABC67-3543-A09D-1EF9-B85FA2FBD1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46F5F0A-7814-7D09-C323-D4B67D4EEB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8BEA847-AB91-4C02-8C9D-E12411BEB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5257-4E55-40E1-93F3-92D26EEC524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95C19F5-923B-555D-079D-5C02D764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866694-B4AC-69C4-BEFA-5069984B9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918E-5160-4FB9-8C10-6059979A7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825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6EF0D-CD49-44A9-C1C2-80035737D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E8F455-5899-BD69-6191-4AC081A5C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5257-4E55-40E1-93F3-92D26EEC524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4609BC-BBC3-4318-0BB1-10BF4F054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B8FAC8-9819-E455-4930-4972E3D4B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918E-5160-4FB9-8C10-6059979A7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310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554609-AD18-4C65-2CEB-88B90DA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5257-4E55-40E1-93F3-92D26EEC524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F1DEE3-0985-F35A-A41F-557869A7E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F035F7-7A1D-23AC-CA2B-C82D63121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918E-5160-4FB9-8C10-6059979A7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214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AAB92-7573-4F7B-75B2-DC1D89B4C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5CD688-02A9-D4C7-C6ED-585492D52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FB5A99-8523-3897-19AB-9344057EE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20B8A9-6DAF-C5C1-77F5-FBF178657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5257-4E55-40E1-93F3-92D26EEC524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3A1806-5677-A325-53B8-435AA8B39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0B241-D277-81DB-D271-584A08DF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918E-5160-4FB9-8C10-6059979A7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657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7C687B-14DC-DFB3-6E36-1D6DB291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5F47DE2-9190-47EF-7710-8FE0C0FA4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200C13-96F3-7A1D-8F56-8D8FD36C4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F6BB86-1F80-5046-EBE4-106DC79D1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5257-4E55-40E1-93F3-92D26EEC524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E89753-AD00-7004-5FBB-F023D119E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7097DA-04CA-380D-C3F5-6507836A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C918E-5160-4FB9-8C10-6059979A7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13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DB005-6D96-A471-5D3A-A345FC80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99B42A-70ED-A65A-CE8D-2C30A7550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222DE1-2B5C-175A-85AD-62607743AD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D5257-4E55-40E1-93F3-92D26EEC524F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D4E803-B32E-4173-73AD-8DF1A98FA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8A4DA5-7D34-C500-1237-2FBE234D5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C918E-5160-4FB9-8C10-6059979A7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43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.png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088E3-A8C1-4CA7-F3CA-F8E94C5F6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3588" y="2593817"/>
            <a:ext cx="9144000" cy="5796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7231A2-8BBB-D5ED-6374-14EA2695FA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E2143A-B9F1-2873-F115-6A82ACAFA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07DA5A-483E-B1BF-E4AB-F4B1502C4A7C}"/>
              </a:ext>
            </a:extLst>
          </p:cNvPr>
          <p:cNvSpPr txBox="1"/>
          <p:nvPr/>
        </p:nvSpPr>
        <p:spPr>
          <a:xfrm>
            <a:off x="3140607" y="162620"/>
            <a:ext cx="5910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уроку окружающего мира </a:t>
            </a:r>
          </a:p>
          <a:p>
            <a:pPr algn="ctr"/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 УМК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3D81D9-E055-278D-0CD8-43B1763F2F87}"/>
              </a:ext>
            </a:extLst>
          </p:cNvPr>
          <p:cNvSpPr txBox="1"/>
          <p:nvPr/>
        </p:nvSpPr>
        <p:spPr>
          <a:xfrm>
            <a:off x="2953151" y="1565119"/>
            <a:ext cx="62856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2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«В гости к зиме»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4245" y="5651163"/>
            <a:ext cx="3482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Мосейчева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Владимировна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начальных классов</a:t>
            </a:r>
          </a:p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№1575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62647" y="5642401"/>
            <a:ext cx="2715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Пичугина Елена Евгеньевна</a:t>
            </a: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начальных классов</a:t>
            </a:r>
          </a:p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№1575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23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9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32067" y="573434"/>
            <a:ext cx="4935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признаки зимы.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696" y="2761259"/>
            <a:ext cx="3246072" cy="1263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20469">
            <a:off x="3052626" y="1267094"/>
            <a:ext cx="2131400" cy="2200092"/>
          </a:xfrm>
          <a:prstGeom prst="rect">
            <a:avLst/>
          </a:prstGeom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0057">
            <a:off x="3355782" y="1720710"/>
            <a:ext cx="1398013" cy="12182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33020">
            <a:off x="3229439" y="3501544"/>
            <a:ext cx="2131400" cy="22000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1312">
            <a:off x="6433764" y="1233348"/>
            <a:ext cx="2079976" cy="21470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33020">
            <a:off x="4950154" y="3477945"/>
            <a:ext cx="2131400" cy="22000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47826">
            <a:off x="6520370" y="3139569"/>
            <a:ext cx="2505673" cy="2560542"/>
          </a:xfrm>
          <a:prstGeom prst="rect">
            <a:avLst/>
          </a:prstGeom>
        </p:spPr>
      </p:pic>
      <p:pic>
        <p:nvPicPr>
          <p:cNvPr id="16" name="Picture 8" descr="Picture background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86299" y="3889282"/>
            <a:ext cx="1478972" cy="12803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Picture background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69" y="3777511"/>
            <a:ext cx="1272140" cy="12485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icture background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28954" flipV="1">
            <a:off x="6827548" y="1705790"/>
            <a:ext cx="1351252" cy="12182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icture background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6"/>
          <a:stretch/>
        </p:blipFill>
        <p:spPr bwMode="auto">
          <a:xfrm flipH="1">
            <a:off x="5306251" y="3939130"/>
            <a:ext cx="1386017" cy="12770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03126">
            <a:off x="4719921" y="1059797"/>
            <a:ext cx="2131400" cy="2200092"/>
          </a:xfrm>
          <a:prstGeom prst="rect">
            <a:avLst/>
          </a:prstGeom>
        </p:spPr>
      </p:pic>
      <p:pic>
        <p:nvPicPr>
          <p:cNvPr id="20" name="Picture 2" descr="Picture background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131597" y="1482994"/>
            <a:ext cx="1336088" cy="13748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50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14699" y="650631"/>
            <a:ext cx="47214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явления происходят в неживой  природе зимой?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421" y="1701453"/>
            <a:ext cx="4298521" cy="3222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113896" y="4497187"/>
            <a:ext cx="1560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Снегопад</a:t>
            </a:r>
            <a:endParaRPr lang="ru-RU" sz="3200" b="1" i="1" dirty="0">
              <a:solidFill>
                <a:srgbClr val="C00000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21" y="1650086"/>
            <a:ext cx="4298521" cy="343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4252" y="4338917"/>
            <a:ext cx="140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Метель</a:t>
            </a:r>
            <a:endParaRPr lang="ru-RU" sz="32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21" y="1701453"/>
            <a:ext cx="4231087" cy="3267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96172" y="4418051"/>
            <a:ext cx="1705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Изморозь</a:t>
            </a:r>
            <a:endParaRPr lang="ru-RU" sz="32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" name="Picture 6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87" y="1724125"/>
            <a:ext cx="4298521" cy="3301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21128" y="4452062"/>
            <a:ext cx="1750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О</a:t>
            </a:r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ттепель</a:t>
            </a:r>
            <a:endParaRPr lang="ru-RU" sz="32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" name="Picture 8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7986" y="1724124"/>
            <a:ext cx="4298515" cy="3301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54960" y="3885257"/>
            <a:ext cx="2077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Гололедица</a:t>
            </a:r>
            <a:endParaRPr lang="ru-RU" sz="32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44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4499663" y="510092"/>
            <a:ext cx="20730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Снегопад</a:t>
            </a:r>
            <a:endParaRPr lang="ru-RU" sz="4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92">
            <a:off x="4123332" y="1051488"/>
            <a:ext cx="3371934" cy="1264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 rot="21445590">
            <a:off x="3720914" y="2201647"/>
            <a:ext cx="41767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Снегопад — это атмосферные осадки, выпадающие из облаков в виде снега и мелких кристаллов льда.</a:t>
            </a:r>
          </a:p>
        </p:txBody>
      </p:sp>
      <p:sp>
        <p:nvSpPr>
          <p:cNvPr id="8" name="Прямоугольник 7"/>
          <p:cNvSpPr/>
          <p:nvPr/>
        </p:nvSpPr>
        <p:spPr>
          <a:xfrm rot="21419379">
            <a:off x="3754721" y="3149288"/>
            <a:ext cx="48309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 различают три типа снегопада по количеству выпавших осадков:</a:t>
            </a:r>
          </a:p>
          <a:p>
            <a:endParaRPr lang="ru-RU" sz="1600" b="1" i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слабый </a:t>
            </a:r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 </a:t>
            </a:r>
            <a:r>
              <a:rPr lang="ru-RU" sz="16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менее 1 см за 12 часов</a:t>
            </a:r>
          </a:p>
          <a:p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снегопад</a:t>
            </a:r>
            <a:r>
              <a:rPr lang="ru-RU" sz="16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2–5 см снега за 12 часов</a:t>
            </a:r>
          </a:p>
          <a:p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сильный снегопад </a:t>
            </a:r>
            <a:r>
              <a:rPr lang="ru-RU" sz="16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6–19 см снега за 12 часов</a:t>
            </a:r>
          </a:p>
          <a:p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сильный снегопад </a:t>
            </a:r>
            <a:r>
              <a:rPr lang="ru-RU" sz="16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20 и более см снега за 12 часов</a:t>
            </a:r>
            <a:endParaRPr lang="ru-RU" sz="1600" b="1" i="1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29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4792285" y="466131"/>
            <a:ext cx="1863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Метель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082" y="1073534"/>
            <a:ext cx="3411415" cy="1256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83663" y="2123890"/>
            <a:ext cx="4882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Метель</a:t>
            </a:r>
            <a:r>
              <a:rPr lang="ru-RU" b="1" i="1" dirty="0" smtClean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это перенос </a:t>
            </a:r>
            <a:r>
              <a:rPr lang="ru-RU" b="1" i="1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ветром </a:t>
            </a:r>
            <a:r>
              <a:rPr lang="ru-RU" b="1" i="1" dirty="0" smtClean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снега, поднятого </a:t>
            </a:r>
            <a:r>
              <a:rPr lang="ru-RU" b="1" i="1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поверхности </a:t>
            </a:r>
            <a:r>
              <a:rPr lang="ru-RU" b="1" i="1" dirty="0" smtClean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земли.</a:t>
            </a: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83663" y="2885165"/>
            <a:ext cx="42818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Метели опасны для населения заносами дорог, населенных пунктов и отдельных зданий. </a:t>
            </a:r>
            <a:endParaRPr lang="ru-RU" b="1" i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</a:t>
            </a:r>
            <a:r>
              <a:rPr lang="ru-RU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заноса может быть более 1м, а в горных районах до 5-6 м. </a:t>
            </a:r>
            <a:endParaRPr lang="ru-RU" b="1" i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</a:t>
            </a:r>
            <a:r>
              <a:rPr lang="ru-RU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автотранспорта во время снегопада и метели затрудняется – ухудшается видимость, образуются снежные </a:t>
            </a:r>
            <a:r>
              <a:rPr lang="ru-RU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заносы.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6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3" name="Picture 4" descr="Picture backgroun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836" y="1235572"/>
            <a:ext cx="3446584" cy="143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4792285" y="466131"/>
            <a:ext cx="22733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Изморозь</a:t>
            </a:r>
            <a:endParaRPr lang="ru-RU" sz="4400" b="1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86039" y="2951891"/>
            <a:ext cx="4618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390525" algn="l"/>
                <a:tab pos="847725" algn="l"/>
              </a:tabLst>
            </a:pP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Изморозь</a:t>
            </a:r>
            <a:r>
              <a:rPr lang="ru-RU" b="1" i="1" dirty="0" smtClean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это отложения </a:t>
            </a:r>
            <a:r>
              <a:rPr lang="ru-RU" b="1" i="1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льда на тонких и длинных предметах (ветвях деревьев, проводах) при влажной морозной </a:t>
            </a:r>
            <a:r>
              <a:rPr lang="ru-RU" b="1" i="1" dirty="0" smtClean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погоде.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9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4499663" y="510092"/>
            <a:ext cx="23358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Оттепель</a:t>
            </a:r>
            <a:endParaRPr lang="ru-RU" sz="4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6" descr="Picture backgroun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919" y="1121272"/>
            <a:ext cx="2989384" cy="121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05782" y="2345435"/>
            <a:ext cx="4733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Оттепель</a:t>
            </a:r>
            <a:r>
              <a:rPr lang="ru-RU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наступление тёплой погоды с положительными температурами воздуха на фоне установившихся устойчивых отрицательных </a:t>
            </a:r>
            <a:r>
              <a:rPr lang="ru-RU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95257" y="3624968"/>
            <a:ext cx="4600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снег после оттепели?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1729" y="4187431"/>
            <a:ext cx="1457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НАСТ</a:t>
            </a:r>
            <a:endParaRPr lang="ru-RU" sz="3600" b="1" i="1" dirty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28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4361462" y="448546"/>
            <a:ext cx="26035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Гололедица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98101" y="2475258"/>
            <a:ext cx="47947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Гололедица</a:t>
            </a:r>
            <a:r>
              <a:rPr lang="ru-RU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это слой льда или обледеневшего уплотнённого снега на дорогах. </a:t>
            </a:r>
            <a:endParaRPr lang="ru-RU" b="1" i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</a:t>
            </a:r>
            <a:r>
              <a:rPr lang="ru-RU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образуется при замерзании жидких осадков из-за похолодания, а также уплотнения снега в результате движения по нему машин.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Picture backgroun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54831" y="1130401"/>
            <a:ext cx="2416859" cy="1344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89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14699" y="650631"/>
            <a:ext cx="47214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164E49-E968-6845-2362-C14D8FBDFA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29" t="31575" r="5811" b="8031"/>
          <a:stretch/>
        </p:blipFill>
        <p:spPr>
          <a:xfrm flipH="1">
            <a:off x="852854" y="3132678"/>
            <a:ext cx="2813538" cy="3725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666392" y="2114532"/>
            <a:ext cx="47214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правила безопасного поведения на улице зимой.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4112284" y="488714"/>
            <a:ext cx="30315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Физминутка</a:t>
            </a:r>
            <a:endParaRPr lang="ru-RU" sz="4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Физминутка для глаз Зимняя сказ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405920">
            <a:off x="3461838" y="1154350"/>
            <a:ext cx="5007993" cy="4025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75545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13629" y="1265446"/>
            <a:ext cx="47214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зимуют растения?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05782" y="2345435"/>
            <a:ext cx="47331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период покоя в жизни растений.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Лиственные деревья сбрасывают листву, а хвойные - стоят зелёные.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984">
            <a:off x="3520196" y="1799824"/>
            <a:ext cx="4983907" cy="3555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3766629" y="548481"/>
            <a:ext cx="3815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Жизнь растений зимой</a:t>
            </a:r>
            <a:endParaRPr lang="ru-RU" sz="32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18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D3349A-3992-C37A-B0AE-5C4E059B3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64E49-E968-6845-2362-C14D8FBDF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5" r="5811" b="8031"/>
          <a:stretch/>
        </p:blipFill>
        <p:spPr>
          <a:xfrm flipH="1">
            <a:off x="1964601" y="1702052"/>
            <a:ext cx="6822041" cy="4332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787D7C-0C8C-228C-F7C3-FBD00545196C}"/>
              </a:ext>
            </a:extLst>
          </p:cNvPr>
          <p:cNvSpPr txBox="1"/>
          <p:nvPr/>
        </p:nvSpPr>
        <p:spPr>
          <a:xfrm>
            <a:off x="3730028" y="2154726"/>
            <a:ext cx="39362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rgbClr val="0A04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Начинаем ровно в срок</a:t>
            </a:r>
          </a:p>
          <a:p>
            <a:r>
              <a:rPr lang="ru-RU" sz="2400" b="1" i="1" dirty="0">
                <a:solidFill>
                  <a:srgbClr val="0A04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познавательный урок.</a:t>
            </a:r>
          </a:p>
          <a:p>
            <a:r>
              <a:rPr lang="ru-RU" sz="2400" b="1" i="1" dirty="0">
                <a:solidFill>
                  <a:srgbClr val="0A04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за руки возьмёмся</a:t>
            </a:r>
          </a:p>
          <a:p>
            <a:r>
              <a:rPr lang="ru-RU" sz="2400" b="1" i="1" dirty="0">
                <a:solidFill>
                  <a:srgbClr val="0A04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 другу улыбнёмся.</a:t>
            </a:r>
          </a:p>
          <a:p>
            <a:r>
              <a:rPr lang="ru-RU" sz="2400" b="1" i="1" dirty="0">
                <a:solidFill>
                  <a:srgbClr val="0A04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сегодня для нас всех</a:t>
            </a:r>
          </a:p>
          <a:p>
            <a:r>
              <a:rPr lang="ru-RU" sz="2400" b="1" i="1" dirty="0">
                <a:solidFill>
                  <a:srgbClr val="0A04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 урок придёт успех!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ADCF27-D7FD-6BAE-B0BE-138C2C43C2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9348">
            <a:off x="7687753" y="1567990"/>
            <a:ext cx="1336088" cy="166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14699" y="650631"/>
            <a:ext cx="47214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значение имеет снеговой покров для растений?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70612" y="1713181"/>
            <a:ext cx="47331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Снеговой покров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растениям пережить зиму.</a:t>
            </a:r>
          </a:p>
          <a:p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 для 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это теплое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пуховое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одеяло.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 укрывает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корни растений и не дает им замерзнуть.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снега, тем легче растениям перенести зимние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морозы.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75525" y="3994501"/>
            <a:ext cx="4651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Ученые измерили температуру воздуха под снегом и выяснили, что под снегом температура выше на 17-20 градусов.</a:t>
            </a:r>
            <a:endParaRPr lang="ru-RU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4937575" y="3573052"/>
            <a:ext cx="2305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Это интересно!</a:t>
            </a:r>
            <a:endParaRPr lang="ru-RU" sz="28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6" name="Picture 2" descr="Picture backgroun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762">
            <a:off x="3541530" y="1461141"/>
            <a:ext cx="5009243" cy="3775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57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70737" y="553916"/>
            <a:ext cx="47214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зима отразилась на жизни растений?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27938" y="1721137"/>
            <a:ext cx="44835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Лиственные деревья и кустарники зимой кажутся </a:t>
            </a:r>
            <a:r>
              <a:rPr lang="ru-RU" b="1" i="1" dirty="0" smtClean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спящими крепким сном. </a:t>
            </a:r>
            <a:r>
              <a:rPr lang="ru-RU" b="1" i="1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 это не </a:t>
            </a:r>
            <a:r>
              <a:rPr lang="ru-RU" b="1" i="1" dirty="0" smtClean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так! Рассмотрите внимательно почку растения. Вы увидите, что снаружи </a:t>
            </a:r>
            <a:r>
              <a:rPr lang="ru-RU" b="1" i="1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она покрыта плотными чешуйками. Раздвиньте </a:t>
            </a:r>
            <a:r>
              <a:rPr lang="ru-RU" b="1" i="1" dirty="0" smtClean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их!  Перед вами маленькие зеленые листочки</a:t>
            </a:r>
            <a:r>
              <a:rPr lang="ru-RU" b="1" i="1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Чешуйки защищают их от мороза и высыхания. Листочек сидит на крошечном стебельке, который  так же спрятан в чешуйке. </a:t>
            </a:r>
            <a:r>
              <a:rPr lang="ru-RU" b="1" i="1" dirty="0" smtClean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ru-RU" b="1" i="1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весной из почек вырастут молодые стебли с листьями.</a:t>
            </a:r>
            <a:endParaRPr lang="ru-RU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6504" b="31290"/>
          <a:stretch/>
        </p:blipFill>
        <p:spPr>
          <a:xfrm rot="5906507">
            <a:off x="7415470" y="2504782"/>
            <a:ext cx="1016998" cy="60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Picture background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9" t="7724" r="35940" b="48204"/>
          <a:stretch/>
        </p:blipFill>
        <p:spPr bwMode="auto">
          <a:xfrm>
            <a:off x="7762571" y="3567129"/>
            <a:ext cx="885738" cy="1106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6337">
            <a:off x="3547109" y="1366677"/>
            <a:ext cx="4900071" cy="3974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37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169"/>
            <a:ext cx="12193057" cy="68585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3312337" y="520471"/>
            <a:ext cx="4645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называются эти растения?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вы о них знаете?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1065889">
            <a:off x="3526697" y="1487350"/>
            <a:ext cx="5010744" cy="3823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20993299">
            <a:off x="5056511" y="4358632"/>
            <a:ext cx="2077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Земляника</a:t>
            </a:r>
            <a:endParaRPr lang="ru-RU" sz="32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996786">
            <a:off x="3541512" y="1466018"/>
            <a:ext cx="4962222" cy="3866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rot="20988619">
            <a:off x="4755282" y="4342014"/>
            <a:ext cx="2636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Озимая рожь</a:t>
            </a:r>
            <a:endParaRPr lang="ru-RU" sz="32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6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090">
            <a:off x="3549206" y="1477488"/>
            <a:ext cx="4965727" cy="3925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rot="20988619">
            <a:off x="5057688" y="4592558"/>
            <a:ext cx="2636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Копытень</a:t>
            </a:r>
            <a:endParaRPr lang="ru-RU" sz="36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t="24309"/>
          <a:stretch/>
        </p:blipFill>
        <p:spPr>
          <a:xfrm rot="21047549">
            <a:off x="3477531" y="1386514"/>
            <a:ext cx="5090183" cy="4107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 rot="21353921">
            <a:off x="3487268" y="2754406"/>
            <a:ext cx="52164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травянистые растения уходят под снег зелёными. Снег защищает их от мороза. Чем больше снега, тем легче растениям перенести зимние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морозы.</a:t>
            </a:r>
            <a:endParaRPr lang="ru-RU" sz="24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8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3166042" y="874223"/>
            <a:ext cx="4954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животные готовятся к зиме?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39908" y="1479693"/>
            <a:ext cx="4847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Зимой в жизни насекомых, пресмыкающихся, земноводных и рыб наступает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затишье.</a:t>
            </a:r>
          </a:p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вот птицы и звери продолжают вести </a:t>
            </a:r>
            <a:endParaRPr lang="ru-RU" b="1" i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активный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 жизни</a:t>
            </a:r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3746643" y="2967632"/>
            <a:ext cx="3970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 рассказ по схеме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8" y="35214"/>
            <a:ext cx="12063046" cy="682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8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" y="-594"/>
            <a:ext cx="12193057" cy="6858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3986822" y="516056"/>
            <a:ext cx="3182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Жизнь птиц зимой</a:t>
            </a:r>
            <a:endParaRPr lang="ru-RU" sz="32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3426635" y="994751"/>
            <a:ext cx="4302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птицы остаются зимовать?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их называют?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44864" y="1696086"/>
            <a:ext cx="2083777" cy="5415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зимующие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3535076" y="2248392"/>
            <a:ext cx="4397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какие группы делятся зимующие 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птицы?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49882" y="2962236"/>
            <a:ext cx="2083777" cy="5415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оседлые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127214" y="2922534"/>
            <a:ext cx="2083777" cy="5415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кочующие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Picture backgroun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47" y="3694616"/>
            <a:ext cx="1988215" cy="1491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icture backgroun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27" y="3666399"/>
            <a:ext cx="1989432" cy="1492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ictur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59" y="3666519"/>
            <a:ext cx="1961700" cy="1664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Picture background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3"/>
          <a:stretch/>
        </p:blipFill>
        <p:spPr bwMode="auto">
          <a:xfrm>
            <a:off x="6267202" y="3642811"/>
            <a:ext cx="1860154" cy="1433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Picture background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7"/>
          <a:stretch/>
        </p:blipFill>
        <p:spPr bwMode="auto">
          <a:xfrm>
            <a:off x="6234968" y="3582970"/>
            <a:ext cx="1976023" cy="1594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" y="338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5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4655038" y="463302"/>
            <a:ext cx="1981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Итог урока</a:t>
            </a:r>
            <a:endParaRPr lang="ru-RU" sz="32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3426635" y="994751"/>
            <a:ext cx="417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нового и полезного вы узнали?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3426635" y="1394861"/>
            <a:ext cx="4422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задания вам были интересны?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4655038" y="1849367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Рефлексия</a:t>
            </a:r>
            <a:endParaRPr lang="ru-RU" sz="32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A20EFC-A2F2-4205-2E03-E7CB876FD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7" r="50542"/>
          <a:stretch/>
        </p:blipFill>
        <p:spPr>
          <a:xfrm>
            <a:off x="3629750" y="2552144"/>
            <a:ext cx="801573" cy="790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4431323" y="2575221"/>
            <a:ext cx="3736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понравился. Всё было понятно и интересно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C6A21F-5EA0-0F04-EAA7-C7549DD96F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42" r="67664"/>
          <a:stretch/>
        </p:blipFill>
        <p:spPr>
          <a:xfrm>
            <a:off x="3755095" y="3514784"/>
            <a:ext cx="793206" cy="803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4548301" y="3498782"/>
            <a:ext cx="3887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Остались вопросы. У меня не всё получилось.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57A3DF-E4F3-A569-2271-229642DB6C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57" r="-701"/>
          <a:stretch/>
        </p:blipFill>
        <p:spPr>
          <a:xfrm>
            <a:off x="3860603" y="4547802"/>
            <a:ext cx="936037" cy="8769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4858186" y="4555089"/>
            <a:ext cx="3887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 было скучно и не интересно.</a:t>
            </a:r>
          </a:p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для себя не узнал ничего нового.</a:t>
            </a:r>
          </a:p>
        </p:txBody>
      </p:sp>
    </p:spTree>
    <p:extLst>
      <p:ext uri="{BB962C8B-B14F-4D97-AF65-F5344CB8AC3E}">
        <p14:creationId xmlns:p14="http://schemas.microsoft.com/office/powerpoint/2010/main" val="98616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2BFBA0-2BF3-C1C1-6305-055F8DA6B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57E5FE-8B76-3751-D00A-0D2A83E63597}"/>
              </a:ext>
            </a:extLst>
          </p:cNvPr>
          <p:cNvSpPr txBox="1"/>
          <p:nvPr/>
        </p:nvSpPr>
        <p:spPr>
          <a:xfrm>
            <a:off x="2066435" y="1148282"/>
            <a:ext cx="7555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Моё эмоциональное настроение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C6A21F-5EA0-0F04-EAA7-C7549DD96F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42" r="67664"/>
          <a:stretch/>
        </p:blipFill>
        <p:spPr>
          <a:xfrm>
            <a:off x="580016" y="3823882"/>
            <a:ext cx="1221623" cy="12376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57A3DF-E4F3-A569-2271-229642DB6C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57" r="-701"/>
          <a:stretch/>
        </p:blipFill>
        <p:spPr>
          <a:xfrm>
            <a:off x="451349" y="5231820"/>
            <a:ext cx="1464906" cy="13724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A20EFC-A2F2-4205-2E03-E7CB876FD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7" r="49525"/>
          <a:stretch/>
        </p:blipFill>
        <p:spPr>
          <a:xfrm>
            <a:off x="580016" y="2418736"/>
            <a:ext cx="1336239" cy="12348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76A6EA-6C42-4711-9472-6BC9DB14AB4D}"/>
              </a:ext>
            </a:extLst>
          </p:cNvPr>
          <p:cNvSpPr txBox="1"/>
          <p:nvPr/>
        </p:nvSpPr>
        <p:spPr>
          <a:xfrm>
            <a:off x="2227793" y="2721113"/>
            <a:ext cx="77364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Я полон энергии, настроение отличное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815829-DB73-E7AB-47E8-69E35078FB04}"/>
              </a:ext>
            </a:extLst>
          </p:cNvPr>
          <p:cNvSpPr txBox="1"/>
          <p:nvPr/>
        </p:nvSpPr>
        <p:spPr>
          <a:xfrm>
            <a:off x="2245032" y="4081669"/>
            <a:ext cx="5373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Я  спокоен, к работе готов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0FCA37-76B4-2C30-1D61-213FBF6583C4}"/>
              </a:ext>
            </a:extLst>
          </p:cNvPr>
          <p:cNvSpPr txBox="1"/>
          <p:nvPr/>
        </p:nvSpPr>
        <p:spPr>
          <a:xfrm>
            <a:off x="2245032" y="5469834"/>
            <a:ext cx="8552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Я  испытываю чувство тревоги и волнения </a:t>
            </a:r>
          </a:p>
        </p:txBody>
      </p:sp>
    </p:spTree>
    <p:extLst>
      <p:ext uri="{BB962C8B-B14F-4D97-AF65-F5344CB8AC3E}">
        <p14:creationId xmlns:p14="http://schemas.microsoft.com/office/powerpoint/2010/main" val="233218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6913CE-EA97-C886-2AAB-0E1C9E74C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3427151" y="611832"/>
            <a:ext cx="35044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Эпиграф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6D9AA-41C5-249C-D587-4C3915DD2ECF}"/>
              </a:ext>
            </a:extLst>
          </p:cNvPr>
          <p:cNvSpPr txBox="1"/>
          <p:nvPr/>
        </p:nvSpPr>
        <p:spPr>
          <a:xfrm>
            <a:off x="3072749" y="2324477"/>
            <a:ext cx="576311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И стало вдруг белым-бело.</a:t>
            </a:r>
          </a:p>
          <a:p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Земля притихла и смирилась.</a:t>
            </a:r>
          </a:p>
          <a:p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Очарование прошло.</a:t>
            </a:r>
          </a:p>
          <a:p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Снег выпал. Чудо совершилось.</a:t>
            </a:r>
          </a:p>
          <a:p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И. Кравченко</a:t>
            </a:r>
          </a:p>
        </p:txBody>
      </p:sp>
    </p:spTree>
    <p:extLst>
      <p:ext uri="{BB962C8B-B14F-4D97-AF65-F5344CB8AC3E}">
        <p14:creationId xmlns:p14="http://schemas.microsoft.com/office/powerpoint/2010/main" val="218651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91303" y="562735"/>
            <a:ext cx="43873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Прослушайте </a:t>
            </a:r>
            <a:r>
              <a:rPr lang="ru-RU" sz="20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произведения великого композитора </a:t>
            </a:r>
            <a:r>
              <a:rPr lang="ru-RU" sz="20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Петра Ильича Чайковского. </a:t>
            </a:r>
          </a:p>
          <a:p>
            <a:endParaRPr lang="ru-RU" sz="2000" b="1" i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Подумайте, </a:t>
            </a:r>
            <a:r>
              <a:rPr lang="ru-RU" sz="20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какому времени года </a:t>
            </a:r>
            <a:r>
              <a:rPr lang="ru-RU" sz="20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оно относится?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П.И.ЧАЙКОВСКИЙ ЗИМ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166" end="2499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30" y="0"/>
            <a:ext cx="11948747" cy="6761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5943" y="5486414"/>
            <a:ext cx="12192000" cy="1406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053254" y="18024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3821" y="3046497"/>
            <a:ext cx="4560203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1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80152" y="527539"/>
            <a:ext cx="4935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три месяца встречают нас в зимнем царстве?</a:t>
            </a:r>
            <a:r>
              <a:rPr lang="ru-RU" dirty="0">
                <a:solidFill>
                  <a:srgbClr val="333333"/>
                </a:solidFill>
                <a:latin typeface="Helvetica Neue"/>
              </a:rPr>
              <a:t> 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3578184" y="1426840"/>
            <a:ext cx="26100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Декабрь</a:t>
            </a:r>
            <a:endParaRPr lang="ru-RU" sz="6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4589014" y="2476357"/>
            <a:ext cx="2209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Январь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5762600" y="3617661"/>
            <a:ext cx="26340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Февраль</a:t>
            </a:r>
            <a:endParaRPr lang="ru-RU" sz="6000" b="1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4510169" y="547610"/>
            <a:ext cx="26100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Декабрь</a:t>
            </a:r>
            <a:endParaRPr lang="ru-RU" sz="6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5445" y="1626459"/>
            <a:ext cx="4459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в старину называли «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ветроизм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полночь года, месяц долгих ночей и морозных узоров на окнах.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у него и второе название – «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снежень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что значит – снежный.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8859" y="3428703"/>
            <a:ext cx="4753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Декабрь год кончает, а зиму начинает.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A20EFC-A2F2-4205-2E03-E7CB876FD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7" r="49525"/>
          <a:stretch/>
        </p:blipFill>
        <p:spPr>
          <a:xfrm>
            <a:off x="5427351" y="3970176"/>
            <a:ext cx="1336239" cy="123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4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4571430" y="453119"/>
            <a:ext cx="2209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Январь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3638" y="1319313"/>
            <a:ext cx="46423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старину январь называли «студень», самый холодный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ветреный месяц в году.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сияет ярче на ясном синем небе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оттого зовут январь -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просинец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Стоит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декабрем и февралем,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делит зиму пополам,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это его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сечень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34574" y="4026877"/>
            <a:ext cx="4421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Январь – году начало, зиме середина.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C6A21F-5EA0-0F04-EAA7-C7549DD96F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42" r="67664"/>
          <a:stretch/>
        </p:blipFill>
        <p:spPr>
          <a:xfrm>
            <a:off x="5323995" y="4435625"/>
            <a:ext cx="1221623" cy="12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9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F9864E-A88E-C2B0-BC7C-49AC54F7A0D9}"/>
              </a:ext>
            </a:extLst>
          </p:cNvPr>
          <p:cNvSpPr txBox="1"/>
          <p:nvPr/>
        </p:nvSpPr>
        <p:spPr>
          <a:xfrm>
            <a:off x="4311008" y="282963"/>
            <a:ext cx="26340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Февраль</a:t>
            </a:r>
            <a:endParaRPr lang="ru-RU" sz="6000" b="1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2261" y="1204890"/>
            <a:ext cx="46831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- «лютый», «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бокогрей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снегопадов, злых вьюг и первого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тёплого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солнца, поэтому еще его зовут «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крутень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стоит на рубеже – перед первым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весенним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месяцем мартом, между весной и зимой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поэтому одно из народных названий февраля – «межа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то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рубеж, граница.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08506" y="3964130"/>
            <a:ext cx="4976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Вьюги да метели под февраль прилетели.</a:t>
            </a:r>
            <a:endParaRPr lang="ru-RU" sz="2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57A3DF-E4F3-A569-2271-229642DB6C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57" r="-701"/>
          <a:stretch/>
        </p:blipFill>
        <p:spPr>
          <a:xfrm>
            <a:off x="5513113" y="4355456"/>
            <a:ext cx="1166829" cy="109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9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764</Words>
  <Application>Microsoft Office PowerPoint</Application>
  <PresentationFormat>Широкоэкранный</PresentationFormat>
  <Paragraphs>128</Paragraphs>
  <Slides>25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Helvetica Neue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Класс 10Г</dc:creator>
  <cp:lastModifiedBy>Teacher_208</cp:lastModifiedBy>
  <cp:revision>69</cp:revision>
  <dcterms:created xsi:type="dcterms:W3CDTF">2024-06-07T07:49:49Z</dcterms:created>
  <dcterms:modified xsi:type="dcterms:W3CDTF">2024-06-14T09:53:34Z</dcterms:modified>
</cp:coreProperties>
</file>