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6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SELF-ASSESSMENT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TEAM 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4000"/>
                    <a:satMod val="105000"/>
                    <a:lumMod val="102000"/>
                  </a:schemeClr>
                </a:gs>
                <a:gs pos="100000">
                  <a:schemeClr val="accent6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strRef>
              <c:f>Лист1!$A$2:$A$6</c:f>
              <c:strCache>
                <c:ptCount val="5"/>
                <c:pt idx="0">
                  <c:v>We learnt about future food / Мы знаем о еде будущего</c:v>
                </c:pt>
                <c:pt idx="1">
                  <c:v>We know how to use future tenses / Мы знаем, как использовать грамматические времена группы Future</c:v>
                </c:pt>
                <c:pt idx="2">
                  <c:v>We know how to use chat GPT / Мы знаем, как использовать chat-GPT</c:v>
                </c:pt>
                <c:pt idx="3">
                  <c:v>We learnt how to write listicles / Мы знаем правила написания листикла</c:v>
                </c:pt>
                <c:pt idx="4">
                  <c:v>We had pleasure working in our team / Нам понравилось работать в нашей команде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</c:v>
                </c:pt>
                <c:pt idx="1">
                  <c:v>40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TEAM 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4000"/>
                    <a:satMod val="105000"/>
                    <a:lumMod val="102000"/>
                  </a:schemeClr>
                </a:gs>
                <a:gs pos="100000">
                  <a:schemeClr val="accent5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strRef>
              <c:f>Лист1!$A$2:$A$6</c:f>
              <c:strCache>
                <c:ptCount val="5"/>
                <c:pt idx="0">
                  <c:v>We learnt about future food / Мы знаем о еде будущего</c:v>
                </c:pt>
                <c:pt idx="1">
                  <c:v>We know how to use future tenses / Мы знаем, как использовать грамматические времена группы Future</c:v>
                </c:pt>
                <c:pt idx="2">
                  <c:v>We know how to use chat GPT / Мы знаем, как использовать chat-GPT</c:v>
                </c:pt>
                <c:pt idx="3">
                  <c:v>We learnt how to write listicles / Мы знаем правила написания листикла</c:v>
                </c:pt>
                <c:pt idx="4">
                  <c:v>We had pleasure working in our team / Нам понравилось работать в нашей команде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</c:v>
                </c:pt>
                <c:pt idx="1">
                  <c:v>37</c:v>
                </c:pt>
                <c:pt idx="2">
                  <c:v>26</c:v>
                </c:pt>
                <c:pt idx="3">
                  <c:v>17</c:v>
                </c:pt>
                <c:pt idx="4">
                  <c:v>36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TEAM 3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94000"/>
                    <a:satMod val="105000"/>
                    <a:lumMod val="102000"/>
                  </a:schemeClr>
                </a:gs>
                <a:gs pos="100000">
                  <a:schemeClr val="accent4"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 w="25400"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strRef>
              <c:f>Лист1!$A$2:$A$6</c:f>
              <c:strCache>
                <c:ptCount val="5"/>
                <c:pt idx="0">
                  <c:v>We learnt about future food / Мы знаем о еде будущего</c:v>
                </c:pt>
                <c:pt idx="1">
                  <c:v>We know how to use future tenses / Мы знаем, как использовать грамматические времена группы Future</c:v>
                </c:pt>
                <c:pt idx="2">
                  <c:v>We know how to use chat GPT / Мы знаем, как использовать chat-GPT</c:v>
                </c:pt>
                <c:pt idx="3">
                  <c:v>We learnt how to write listicles / Мы знаем правила написания листикла</c:v>
                </c:pt>
                <c:pt idx="4">
                  <c:v>We had pleasure working in our team / Нам понравилось работать в нашей команде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15</c:v>
                </c:pt>
                <c:pt idx="1">
                  <c:v>19</c:v>
                </c:pt>
                <c:pt idx="2">
                  <c:v>29</c:v>
                </c:pt>
                <c:pt idx="3">
                  <c:v>35</c:v>
                </c:pt>
                <c:pt idx="4">
                  <c:v>50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TEAM 4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94000"/>
                    <a:satMod val="105000"/>
                    <a:lumMod val="102000"/>
                  </a:schemeClr>
                </a:gs>
                <a:gs pos="100000">
                  <a:schemeClr val="accent6">
                    <a:lumMod val="60000"/>
                    <a:shade val="74000"/>
                    <a:satMod val="128000"/>
                    <a:lumMod val="100000"/>
                  </a:schemeClr>
                </a:gs>
              </a:gsLst>
              <a:lin ang="5400000" scaled="0"/>
            </a:gradFill>
            <a:ln w="25400"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strRef>
              <c:f>Лист1!$A$2:$A$6</c:f>
              <c:strCache>
                <c:ptCount val="5"/>
                <c:pt idx="0">
                  <c:v>We learnt about future food / Мы знаем о еде будущего</c:v>
                </c:pt>
                <c:pt idx="1">
                  <c:v>We know how to use future tenses / Мы знаем, как использовать грамматические времена группы Future</c:v>
                </c:pt>
                <c:pt idx="2">
                  <c:v>We know how to use chat GPT / Мы знаем, как использовать chat-GPT</c:v>
                </c:pt>
                <c:pt idx="3">
                  <c:v>We learnt how to write listicles / Мы знаем правила написания листикла</c:v>
                </c:pt>
                <c:pt idx="4">
                  <c:v>We had pleasure working in our team / Нам понравилось работать в нашей команде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20</c:v>
                </c:pt>
                <c:pt idx="1">
                  <c:v>37</c:v>
                </c:pt>
                <c:pt idx="2">
                  <c:v>22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4560576"/>
        <c:axId val="394561752"/>
      </c:radarChart>
      <c:catAx>
        <c:axId val="39456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4561752"/>
        <c:crosses val="autoZero"/>
        <c:auto val="1"/>
        <c:lblAlgn val="ctr"/>
        <c:lblOffset val="100"/>
        <c:noMultiLvlLbl val="0"/>
      </c:catAx>
      <c:valAx>
        <c:axId val="394561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456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cloud.online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9755943" cy="2387600"/>
          </a:xfrm>
        </p:spPr>
        <p:txBody>
          <a:bodyPr>
            <a:normAutofit/>
          </a:bodyPr>
          <a:lstStyle/>
          <a:p>
            <a:r>
              <a:rPr lang="ru-RU" sz="3600" dirty="0"/>
              <a:t>Презентация к уроку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по </a:t>
            </a:r>
            <a:r>
              <a:rPr lang="ru-RU" sz="3600" dirty="0"/>
              <a:t>учебному предмету «Английский язык» в </a:t>
            </a:r>
            <a:r>
              <a:rPr lang="ru-RU" sz="3600" dirty="0" smtClean="0"/>
              <a:t>8-ом </a:t>
            </a:r>
            <a:r>
              <a:rPr lang="ru-RU" sz="3600" dirty="0"/>
              <a:t>классе на тему </a:t>
            </a:r>
            <a:r>
              <a:rPr lang="ru-RU" sz="3600" b="1" dirty="0"/>
              <a:t>«Еда будущего»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2094224"/>
          </a:xfrm>
        </p:spPr>
        <p:txBody>
          <a:bodyPr>
            <a:normAutofit fontScale="92500" lnSpcReduction="10000"/>
          </a:bodyPr>
          <a:lstStyle/>
          <a:p>
            <a:endParaRPr lang="ru-RU" cap="none" dirty="0" smtClean="0"/>
          </a:p>
          <a:p>
            <a:r>
              <a:rPr lang="ru-RU" b="1" cap="none" dirty="0" smtClean="0"/>
              <a:t>Васильева Анна </a:t>
            </a:r>
            <a:r>
              <a:rPr lang="ru-RU" b="1" cap="none" dirty="0"/>
              <a:t>И</a:t>
            </a:r>
            <a:r>
              <a:rPr lang="ru-RU" b="1" cap="none" dirty="0" smtClean="0"/>
              <a:t>горевна</a:t>
            </a:r>
            <a:r>
              <a:rPr lang="ru-RU" dirty="0" smtClean="0"/>
              <a:t>, </a:t>
            </a:r>
          </a:p>
          <a:p>
            <a:r>
              <a:rPr lang="ru-RU" cap="none" dirty="0" smtClean="0"/>
              <a:t>методист, </a:t>
            </a:r>
          </a:p>
          <a:p>
            <a:r>
              <a:rPr lang="ru-RU" cap="none" dirty="0" smtClean="0"/>
              <a:t>Государственное бюджетное общеобразовательное учреждение средняя общеобразовательная школа № 638 Пушкинского района Санкт-Петербурга</a:t>
            </a:r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492542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7393" y="201969"/>
            <a:ext cx="3025254" cy="312558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Who will be making our food in the future? / </a:t>
            </a:r>
            <a:r>
              <a:rPr lang="ru-RU" sz="2000" dirty="0" smtClean="0">
                <a:solidFill>
                  <a:schemeClr val="bg1"/>
                </a:solidFill>
              </a:rPr>
              <a:t>Кто будет готовить нашу еду в будущем?</a:t>
            </a:r>
          </a:p>
        </p:txBody>
      </p:sp>
      <p:pic>
        <p:nvPicPr>
          <p:cNvPr id="6146" name="Picture 2" descr="https://lh7-us.googleusercontent.com/slidesz/AGV_vUeaYbnCQ-gBkXOXSb008od9-UuIhI09byQrjaS35nz73cTv4QaYsg0uqhBe6416EekraCoRV_gZneUcDONd86zEbr9rOHh99n6aHu-7R0d3ZXmguE-Z-YMjgvfF8hWZP3xDw34upxQCkhLrBeI_cvrwDuS-9iu0=s2048?key=3V7Z_H71Z8-pbEOjNEt2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57" y="201969"/>
            <a:ext cx="6147008" cy="24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wnIt4_video_3.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957" y="280920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7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7393" y="201969"/>
            <a:ext cx="3025254" cy="312558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Fill in the gaps in the sentences about the vlog you have watched. / </a:t>
            </a:r>
            <a:r>
              <a:rPr lang="ru-RU" sz="2000" dirty="0" smtClean="0">
                <a:solidFill>
                  <a:schemeClr val="bg1"/>
                </a:solidFill>
              </a:rPr>
              <a:t>Заполните пропуски в предложениях о </a:t>
            </a:r>
            <a:r>
              <a:rPr lang="ru-RU" sz="2000" dirty="0" err="1" smtClean="0">
                <a:solidFill>
                  <a:schemeClr val="bg1"/>
                </a:solidFill>
              </a:rPr>
              <a:t>влоге</a:t>
            </a:r>
            <a:r>
              <a:rPr lang="ru-RU" sz="2000" dirty="0" smtClean="0">
                <a:solidFill>
                  <a:schemeClr val="bg1"/>
                </a:solidFill>
              </a:rPr>
              <a:t>, который вы посмотрели.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s://lh7-us.googleusercontent.com/slidesz/AGV_vUeaYbnCQ-gBkXOXSb008od9-UuIhI09byQrjaS35nz73cTv4QaYsg0uqhBe6416EekraCoRV_gZneUcDONd86zEbr9rOHh99n6aHu-7R0d3ZXmguE-Z-YMjgvfF8hWZP3xDw34upxQCkhLrBeI_cvrwDuS-9iu0=s2048?key=3V7Z_H71Z8-pbEOjNEt2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57" y="201969"/>
            <a:ext cx="6147008" cy="24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57" y="2770298"/>
            <a:ext cx="6126424" cy="32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8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7392" y="201969"/>
            <a:ext cx="3527531" cy="623746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Watch the Grammar part of the video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/ </a:t>
            </a:r>
            <a:r>
              <a:rPr lang="ru-RU" sz="2000" dirty="0" smtClean="0">
                <a:solidFill>
                  <a:schemeClr val="bg1"/>
                </a:solidFill>
              </a:rPr>
              <a:t>Посмотрите </a:t>
            </a:r>
            <a:r>
              <a:rPr lang="ru-RU" sz="2000" dirty="0">
                <a:solidFill>
                  <a:schemeClr val="bg1"/>
                </a:solidFill>
              </a:rPr>
              <a:t>грамматическую часть видео. </a:t>
            </a:r>
            <a:endParaRPr lang="en-US" sz="2000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</a:rPr>
              <a:t>What grammar constructions and tenses does the vlogger use to talk about her ideas? / </a:t>
            </a:r>
            <a:r>
              <a:rPr lang="ru-RU" sz="2000" dirty="0" smtClean="0">
                <a:solidFill>
                  <a:schemeClr val="bg1"/>
                </a:solidFill>
              </a:rPr>
              <a:t>Какие грамматические конструкции использует </a:t>
            </a:r>
            <a:r>
              <a:rPr lang="ru-RU" sz="2000" dirty="0" err="1" smtClean="0">
                <a:solidFill>
                  <a:schemeClr val="bg1"/>
                </a:solidFill>
              </a:rPr>
              <a:t>влогер</a:t>
            </a:r>
            <a:r>
              <a:rPr lang="ru-RU" sz="2000" dirty="0" smtClean="0">
                <a:solidFill>
                  <a:schemeClr val="bg1"/>
                </a:solidFill>
              </a:rPr>
              <a:t>, чтобы выразить свои идеи?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Do the exercises with the examples from the second part of the video. / </a:t>
            </a:r>
            <a:r>
              <a:rPr lang="ru-RU" sz="2000" dirty="0" smtClean="0">
                <a:solidFill>
                  <a:schemeClr val="bg1"/>
                </a:solidFill>
              </a:rPr>
              <a:t>Выполни упражнения с примерами из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второй части видео.</a:t>
            </a:r>
          </a:p>
        </p:txBody>
      </p:sp>
      <p:pic>
        <p:nvPicPr>
          <p:cNvPr id="6146" name="Picture 2" descr="https://lh7-us.googleusercontent.com/slidesz/AGV_vUeaYbnCQ-gBkXOXSb008od9-UuIhI09byQrjaS35nz73cTv4QaYsg0uqhBe6416EekraCoRV_gZneUcDONd86zEbr9rOHh99n6aHu-7R0d3ZXmguE-Z-YMjgvfF8hWZP3xDw34upxQCkhLrBeI_cvrwDuS-9iu0=s2048?key=3V7Z_H71Z8-pbEOjNEt2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57" y="201969"/>
            <a:ext cx="6147008" cy="24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wnIt4_video_3.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957" y="280920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6642" y="279242"/>
            <a:ext cx="4765251" cy="215486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Complete the conversation with the future continuous or perfect form of the verbs. / </a:t>
            </a:r>
            <a:r>
              <a:rPr lang="ru-RU" sz="2000" dirty="0" smtClean="0">
                <a:solidFill>
                  <a:schemeClr val="bg1"/>
                </a:solidFill>
              </a:rPr>
              <a:t>Заполни пропуски в предложениях формами </a:t>
            </a:r>
            <a:r>
              <a:rPr lang="en-US" sz="2000" dirty="0">
                <a:solidFill>
                  <a:schemeClr val="bg1"/>
                </a:solidFill>
              </a:rPr>
              <a:t>future continuous or perfect</a:t>
            </a:r>
            <a:r>
              <a:rPr lang="ru-RU" sz="2000" dirty="0" smtClean="0">
                <a:solidFill>
                  <a:schemeClr val="bg1"/>
                </a:solidFill>
              </a:rPr>
              <a:t> глаголов, данных в скобках.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881" y="1162176"/>
            <a:ext cx="4773752" cy="1465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881" y="279242"/>
            <a:ext cx="4824417" cy="7253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881" y="2784914"/>
            <a:ext cx="6993626" cy="303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17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0780" y="3158649"/>
            <a:ext cx="3911419" cy="24791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Read the questions above and think if five foods people will be eating in 2070. / </a:t>
            </a:r>
            <a:r>
              <a:rPr lang="ru-RU" sz="2000" dirty="0" smtClean="0">
                <a:solidFill>
                  <a:schemeClr val="bg1"/>
                </a:solidFill>
              </a:rPr>
              <a:t>Прочитай вопросы выше и подумай о пяти видах еды, которые люди будут есть в 2070 году.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67" y="724543"/>
            <a:ext cx="6375047" cy="43079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67" y="5083969"/>
            <a:ext cx="6375047" cy="5537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267" y="724543"/>
            <a:ext cx="4014447" cy="199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98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6384" y="212572"/>
            <a:ext cx="8281116" cy="12942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We are going to learn about listicles. Look at the pictures and think what a listicle is. / </a:t>
            </a:r>
            <a:r>
              <a:rPr lang="ru-RU" sz="2000" dirty="0" smtClean="0">
                <a:solidFill>
                  <a:schemeClr val="bg1"/>
                </a:solidFill>
              </a:rPr>
              <a:t>Мы собираемся узнать о таком жанре, как листикл. Посмотри на картинки и подумай, что это за жанр.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8194" name="Picture 2" descr="https://lh7-us.googleusercontent.com/slidesz/AGV_vUcwJb2G2z9AV5_ZsoCs7ct3o07rxlzkQJSy0JoSItaA0wd650e96KZpUw1_O40IPFuINRHegpyMAGgQoYVps1ZBIRRLqNE71gSBEI8maah5lXlB1xqHUFOYhPGj5qa_aMGSJu8a6xcFD_A2Mlmw6SRXPA557dcj=s2048?key=3V7Z_H71Z8-pbEOjNEt2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58" y="1955089"/>
            <a:ext cx="5493760" cy="408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58" y="212572"/>
            <a:ext cx="1790700" cy="742950"/>
          </a:xfrm>
          <a:prstGeom prst="rect">
            <a:avLst/>
          </a:prstGeom>
        </p:spPr>
      </p:pic>
      <p:pic>
        <p:nvPicPr>
          <p:cNvPr id="8196" name="Picture 4" descr="https://lh7-us.googleusercontent.com/slidesz/AGV_vUf8nsz_noZ-7vSS0mImDXFO6-QyVRhEVQE5tEiUjfHfh4OWdwoXh_Ehc2Q5ibXWV7yGNBTsQdP5eouYd8KEpQgGLhkyBPM4B6rodFd9F1gnfTLWMnZJ7TdjY7qXLdHTnjO1l1WNUM1Cs2w_kEqNfiC0qH97S7SM=s2048?key=3V7Z_H71Z8-pbEOjNEt2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69" y="1955089"/>
            <a:ext cx="1154142" cy="172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lh7-us.googleusercontent.com/slidesz/AGV_vUeA7epxk04msbZGu5ELtneVPK6oBf4dCf3WoaUcxY4nwZB3LYtLuTl5iv2wGFQy_Lzu2VUdIpoE265NFW9wvUeC-88uEQADSgcWWYYlVSBEOqYFXgn3pW5suLuhOSr2hjkDgkmx8E3-FWbDu1UtngjMM10A2HoO=s2048?key=3V7Z_H71Z8-pbEOjNEt2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509" y="1931831"/>
            <a:ext cx="2378677" cy="174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lh7-us.googleusercontent.com/slidesz/AGV_vUcfye5O0m7jB3Ez5ZUVmPkwItZ5vyYhqOrbjfOOLwnNdsqBAEXz_DeI1BjAZw0GvQ9cP5JkzygO2hCVQJ48s-fSLokwn2LESkq_aGoZjhbY8R2htgO7_fvWgbi55qwtOR1p5YuRk1-LhAonUlg_W3POR2YO0Hk=s2048?key=3V7Z_H71Z8-pbEOjNEt2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49" y="3925557"/>
            <a:ext cx="3320937" cy="211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люс 5"/>
          <p:cNvSpPr/>
          <p:nvPr/>
        </p:nvSpPr>
        <p:spPr>
          <a:xfrm>
            <a:off x="8236653" y="2650549"/>
            <a:ext cx="400797" cy="37348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7051669" y="4817196"/>
            <a:ext cx="466513" cy="33135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72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1234" y="212572"/>
            <a:ext cx="7598536" cy="129425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Use Chat GPT-4 (open) to write a listicle about five foods we’ll be eating in 2070. / </a:t>
            </a:r>
            <a:r>
              <a:rPr lang="ru-RU" sz="2000" dirty="0" smtClean="0">
                <a:solidFill>
                  <a:schemeClr val="bg1"/>
                </a:solidFill>
              </a:rPr>
              <a:t>Используй </a:t>
            </a:r>
            <a:r>
              <a:rPr lang="en-US" sz="2000" dirty="0" smtClean="0">
                <a:solidFill>
                  <a:schemeClr val="bg1"/>
                </a:solidFill>
              </a:rPr>
              <a:t>GPT-4</a:t>
            </a:r>
            <a:r>
              <a:rPr lang="ru-RU" sz="2000" dirty="0" smtClean="0">
                <a:solidFill>
                  <a:schemeClr val="bg1"/>
                </a:solidFill>
              </a:rPr>
              <a:t> (открытый бесплатный ресурс) , чтобы написать листикл о пяти видах еды, которые мы будем есть в 2070 году.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82" y="212572"/>
            <a:ext cx="1790700" cy="742950"/>
          </a:xfrm>
          <a:prstGeom prst="rect">
            <a:avLst/>
          </a:prstGeom>
        </p:spPr>
      </p:pic>
      <p:pic>
        <p:nvPicPr>
          <p:cNvPr id="13314" name="Picture 2" descr="https://lh7-us.googleusercontent.com/slidesz/AGV_vUeBvQ5kZ8d470oHISzPLR_ZytOQAUljIkBwo312RBqZbOpbRszBW00yZoeSllK-LndlXvcwMACuAeilgfuf2Td6JXbopnfseAw48N_HKSysZuAQECupN3Jp93zTNKSsFUNp_kdjfH-3kk0AWBjNC7JbsDND63U=s2048?key=3V7Z_H71Z8-pbEOjNEt2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0" y="2121831"/>
            <a:ext cx="3945456" cy="27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660" y="2121831"/>
            <a:ext cx="5045459" cy="27896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397" y="5249623"/>
            <a:ext cx="6375047" cy="55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0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2405" y="212572"/>
            <a:ext cx="6485100" cy="80416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Read the listicle created by Chat-GPT. / </a:t>
            </a:r>
            <a:r>
              <a:rPr lang="ru-RU" sz="2000" dirty="0" smtClean="0">
                <a:solidFill>
                  <a:schemeClr val="bg1"/>
                </a:solidFill>
              </a:rPr>
              <a:t>Прочитай листикл, созданный с помощью </a:t>
            </a:r>
            <a:r>
              <a:rPr lang="en-US" sz="2000" dirty="0" smtClean="0">
                <a:solidFill>
                  <a:schemeClr val="bg1"/>
                </a:solidFill>
              </a:rPr>
              <a:t>GPT-4.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82" y="212572"/>
            <a:ext cx="1790700" cy="742950"/>
          </a:xfrm>
          <a:prstGeom prst="rect">
            <a:avLst/>
          </a:prstGeom>
        </p:spPr>
      </p:pic>
      <p:pic>
        <p:nvPicPr>
          <p:cNvPr id="13314" name="Picture 2" descr="https://lh7-us.googleusercontent.com/slidesz/AGV_vUeBvQ5kZ8d470oHISzPLR_ZytOQAUljIkBwo312RBqZbOpbRszBW00yZoeSllK-LndlXvcwMACuAeilgfuf2Td6JXbopnfseAw48N_HKSysZuAQECupN3Jp93zTNKSsFUNp_kdjfH-3kk0AWBjNC7JbsDND63U=s2048?key=3V7Z_H71Z8-pbEOjNEt2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76" y="212572"/>
            <a:ext cx="10541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882" y="1145523"/>
            <a:ext cx="6375047" cy="553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882" y="1773405"/>
            <a:ext cx="4505325" cy="1733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357" y="3581045"/>
            <a:ext cx="4514850" cy="1381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357" y="5036260"/>
            <a:ext cx="4495800" cy="1333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3114" y="1773405"/>
            <a:ext cx="4495800" cy="1076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7876" y="2923820"/>
            <a:ext cx="4486275" cy="1257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3113" y="4176497"/>
            <a:ext cx="4491037" cy="1337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3113" y="4376321"/>
            <a:ext cx="1772792" cy="19934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950" y="4403173"/>
            <a:ext cx="2566061" cy="19436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0713" y="4382605"/>
            <a:ext cx="1275700" cy="10205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0712" y="5475497"/>
            <a:ext cx="1299213" cy="8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92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0048" y="1262130"/>
            <a:ext cx="4415293" cy="2601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The following are features of a good listicle. Which ones are in the listicle by Chat-GPT? / </a:t>
            </a:r>
            <a:r>
              <a:rPr lang="ru-RU" sz="2000" dirty="0" smtClean="0">
                <a:solidFill>
                  <a:schemeClr val="bg1"/>
                </a:solidFill>
              </a:rPr>
              <a:t>Ниже приведены правила написания листикла. Какие из них реализованы в листикле, созданном с помощью </a:t>
            </a:r>
            <a:r>
              <a:rPr lang="en-US" sz="2000" dirty="0" smtClean="0">
                <a:solidFill>
                  <a:schemeClr val="bg1"/>
                </a:solidFill>
              </a:rPr>
              <a:t>GPT-4.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82" y="212572"/>
            <a:ext cx="1790700" cy="742950"/>
          </a:xfrm>
          <a:prstGeom prst="rect">
            <a:avLst/>
          </a:prstGeom>
        </p:spPr>
      </p:pic>
      <p:pic>
        <p:nvPicPr>
          <p:cNvPr id="13314" name="Picture 2" descr="https://lh7-us.googleusercontent.com/slidesz/AGV_vUeBvQ5kZ8d470oHISzPLR_ZytOQAUljIkBwo312RBqZbOpbRszBW00yZoeSllK-LndlXvcwMACuAeilgfuf2Td6JXbopnfseAw48N_HKSysZuAQECupN3Jp93zTNKSsFUNp_kdjfH-3kk0AWBjNC7JbsDND63U=s2048?key=3V7Z_H71Z8-pbEOjNEt2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76" y="212572"/>
            <a:ext cx="10541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563" y="1370761"/>
            <a:ext cx="4833483" cy="4198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563" y="1913926"/>
            <a:ext cx="1455750" cy="16369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9924" y="1913926"/>
            <a:ext cx="2165621" cy="16403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9282" y="1913926"/>
            <a:ext cx="1082323" cy="8658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924" y="2788434"/>
            <a:ext cx="1107681" cy="7624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0048" y="3863662"/>
            <a:ext cx="6537438" cy="22437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3924" y="3863662"/>
            <a:ext cx="889402" cy="3936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3924" y="4323553"/>
            <a:ext cx="889402" cy="3936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6030" y="4788737"/>
            <a:ext cx="889402" cy="3936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7902" y="5245342"/>
            <a:ext cx="889402" cy="3936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7902" y="5713813"/>
            <a:ext cx="889402" cy="3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0048" y="1262130"/>
            <a:ext cx="4415293" cy="260153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The following are features of a good listicle. Which ones are in the listicle by Chat-GPT? / </a:t>
            </a:r>
            <a:r>
              <a:rPr lang="ru-RU" sz="2000" dirty="0" smtClean="0">
                <a:solidFill>
                  <a:schemeClr val="bg1"/>
                </a:solidFill>
              </a:rPr>
              <a:t>Ниже приведены правила написания листикла. Какие из них реализованы в листикле, созданном с помощью </a:t>
            </a:r>
            <a:r>
              <a:rPr lang="en-US" sz="2000" dirty="0" smtClean="0">
                <a:solidFill>
                  <a:schemeClr val="bg1"/>
                </a:solidFill>
              </a:rPr>
              <a:t>GPT-4.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82" y="212572"/>
            <a:ext cx="1790700" cy="742950"/>
          </a:xfrm>
          <a:prstGeom prst="rect">
            <a:avLst/>
          </a:prstGeom>
        </p:spPr>
      </p:pic>
      <p:pic>
        <p:nvPicPr>
          <p:cNvPr id="13314" name="Picture 2" descr="https://lh7-us.googleusercontent.com/slidesz/AGV_vUeBvQ5kZ8d470oHISzPLR_ZytOQAUljIkBwo312RBqZbOpbRszBW00yZoeSllK-LndlXvcwMACuAeilgfuf2Td6JXbopnfseAw48N_HKSysZuAQECupN3Jp93zTNKSsFUNp_kdjfH-3kk0AWBjNC7JbsDND63U=s2048?key=3V7Z_H71Z8-pbEOjNEt2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76" y="212572"/>
            <a:ext cx="10541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563" y="1370761"/>
            <a:ext cx="4833483" cy="4198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563" y="1913926"/>
            <a:ext cx="1455750" cy="16369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9924" y="1913926"/>
            <a:ext cx="2165621" cy="16403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9282" y="1913926"/>
            <a:ext cx="1082323" cy="8658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924" y="2788434"/>
            <a:ext cx="1107681" cy="7624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0048" y="3863662"/>
            <a:ext cx="6537438" cy="22437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3924" y="3863662"/>
            <a:ext cx="889402" cy="3936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3924" y="4323553"/>
            <a:ext cx="889402" cy="3936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6030" y="4788737"/>
            <a:ext cx="889402" cy="3936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7902" y="5245342"/>
            <a:ext cx="889402" cy="3936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7902" y="5713813"/>
            <a:ext cx="889402" cy="3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5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866" y="142000"/>
            <a:ext cx="9905998" cy="8625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Аннотация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6866" y="875762"/>
            <a:ext cx="10681393" cy="5885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Данный урок посвящен обсуждению проблемы еды будущего, ее достаточности, разнообразия, а также особенностей ее приготовления в связи с социокультурными условиями развития </a:t>
            </a:r>
            <a:r>
              <a:rPr lang="ru-RU" sz="1400" dirty="0">
                <a:solidFill>
                  <a:schemeClr val="bg1"/>
                </a:solidFill>
              </a:rPr>
              <a:t>современного общества </a:t>
            </a:r>
            <a:r>
              <a:rPr lang="ru-RU" sz="1400" dirty="0" smtClean="0">
                <a:solidFill>
                  <a:schemeClr val="bg1"/>
                </a:solidFill>
              </a:rPr>
              <a:t>в ближайшие 50 лет на основе данных форсайт-проектов.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В ходе урока обеспечивается освоение учащимися лексических и грамматических конструкций (</a:t>
            </a:r>
            <a:r>
              <a:rPr lang="en-US" sz="1400" dirty="0">
                <a:solidFill>
                  <a:schemeClr val="bg1"/>
                </a:solidFill>
              </a:rPr>
              <a:t>Future Continuous </a:t>
            </a:r>
            <a:r>
              <a:rPr lang="ru-RU" sz="1400" dirty="0">
                <a:solidFill>
                  <a:schemeClr val="bg1"/>
                </a:solidFill>
              </a:rPr>
              <a:t>и </a:t>
            </a:r>
            <a:r>
              <a:rPr lang="en-US" sz="1400" dirty="0">
                <a:solidFill>
                  <a:schemeClr val="bg1"/>
                </a:solidFill>
              </a:rPr>
              <a:t>Future Perfect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ru-RU" sz="1400" dirty="0" smtClean="0">
                <a:solidFill>
                  <a:schemeClr val="bg1"/>
                </a:solidFill>
              </a:rPr>
              <a:t>, необходимых для обсуждения данной темы на английском </a:t>
            </a:r>
            <a:r>
              <a:rPr lang="ru-RU" sz="1400" dirty="0">
                <a:solidFill>
                  <a:schemeClr val="bg1"/>
                </a:solidFill>
              </a:rPr>
              <a:t>я</a:t>
            </a:r>
            <a:r>
              <a:rPr lang="ru-RU" sz="1400" dirty="0" smtClean="0">
                <a:solidFill>
                  <a:schemeClr val="bg1"/>
                </a:solidFill>
              </a:rPr>
              <a:t>зыке. </a:t>
            </a:r>
            <a:endParaRPr lang="ru-RU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В разработке урока используются различные приемы современных технологий, обеспечивающие </a:t>
            </a:r>
            <a:r>
              <a:rPr lang="ru-RU" sz="1400" dirty="0">
                <a:solidFill>
                  <a:schemeClr val="bg1"/>
                </a:solidFill>
              </a:rPr>
              <a:t>инновационный характер </a:t>
            </a:r>
            <a:r>
              <a:rPr lang="ru-RU" sz="1400" dirty="0" smtClean="0">
                <a:solidFill>
                  <a:schemeClr val="bg1"/>
                </a:solidFill>
              </a:rPr>
              <a:t>презентации:</a:t>
            </a: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технология </a:t>
            </a:r>
            <a:r>
              <a:rPr lang="en-US" sz="1400" dirty="0">
                <a:solidFill>
                  <a:schemeClr val="bg1"/>
                </a:solidFill>
              </a:rPr>
              <a:t>c</a:t>
            </a:r>
            <a:r>
              <a:rPr lang="en-US" sz="1400" dirty="0" smtClean="0">
                <a:solidFill>
                  <a:schemeClr val="bg1"/>
                </a:solidFill>
              </a:rPr>
              <a:t>hat </a:t>
            </a:r>
            <a:r>
              <a:rPr lang="en-US" sz="1400" dirty="0">
                <a:solidFill>
                  <a:schemeClr val="bg1"/>
                </a:solidFill>
              </a:rPr>
              <a:t>GPT</a:t>
            </a:r>
            <a:r>
              <a:rPr lang="ru-RU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word cloud, </a:t>
            </a:r>
            <a:endParaRPr lang="ru-RU" sz="14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технологии копирайтинга/написания текста в жанре </a:t>
            </a:r>
            <a:r>
              <a:rPr lang="en-US" sz="1400" dirty="0" smtClean="0">
                <a:solidFill>
                  <a:schemeClr val="bg1"/>
                </a:solidFill>
              </a:rPr>
              <a:t>listicle</a:t>
            </a:r>
            <a:r>
              <a:rPr lang="ru-RU" sz="1400" dirty="0" smtClean="0">
                <a:solidFill>
                  <a:schemeClr val="bg1"/>
                </a:solidFill>
              </a:rPr>
              <a:t>, используемого в современных информационных изданиях и на различных информационных площадках</a:t>
            </a:r>
            <a:r>
              <a:rPr lang="ru-RU" sz="1400" dirty="0">
                <a:solidFill>
                  <a:schemeClr val="bg1"/>
                </a:solidFill>
              </a:rPr>
              <a:t>,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современные технологии обучения: </a:t>
            </a:r>
            <a:r>
              <a:rPr lang="en-US" sz="1400" dirty="0" smtClean="0">
                <a:solidFill>
                  <a:schemeClr val="bg1"/>
                </a:solidFill>
              </a:rPr>
              <a:t>flipped classroom (</a:t>
            </a:r>
            <a:r>
              <a:rPr lang="ru-RU" sz="1400" dirty="0" smtClean="0">
                <a:solidFill>
                  <a:schemeClr val="bg1"/>
                </a:solidFill>
              </a:rPr>
              <a:t>перевернутый класс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r>
              <a:rPr lang="ru-RU" sz="1400" dirty="0" smtClean="0">
                <a:solidFill>
                  <a:schemeClr val="bg1"/>
                </a:solidFill>
              </a:rPr>
              <a:t>,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приемы технологии развития критического мышления и групповой работы (мозговой штурм), приемы коммуникативной технологии и </a:t>
            </a:r>
            <a:r>
              <a:rPr lang="ru-RU" sz="1400" dirty="0">
                <a:solidFill>
                  <a:schemeClr val="bg1"/>
                </a:solidFill>
              </a:rPr>
              <a:t>технологии </a:t>
            </a:r>
            <a:r>
              <a:rPr lang="ru-RU" sz="1400" dirty="0" smtClean="0">
                <a:solidFill>
                  <a:schemeClr val="bg1"/>
                </a:solidFill>
              </a:rPr>
              <a:t>рефлексивного оценивания. 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В презентацию включены видео-материалы и изображения, позволяющие визуализировать основные тезисы по теме урока, а также современные инструменты обработки информации в сети интернет, что в целом способно обеспечить интерактивный характер урока.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Данная презентация может быть использована для проведения уроков и занятий по внеурочной деятельности, поскольку ориентирована на формирование метапредметных компетенций у учащихся, а также в рамках реализации проектной деятельности учащихся и программ дополнительного образования. Идеи урока и презентации к нему (при условии перевода на русский язык) могут стать основой для проведения уроков и внеурочных занятий по другим предметам – биология в разделе о питании человека, экономика, 3-</a:t>
            </a:r>
            <a:r>
              <a:rPr lang="en-US" sz="1400" dirty="0" smtClean="0">
                <a:solidFill>
                  <a:schemeClr val="bg1"/>
                </a:solidFill>
              </a:rPr>
              <a:t>D</a:t>
            </a:r>
            <a:r>
              <a:rPr lang="ru-RU" sz="1400" dirty="0" smtClean="0">
                <a:solidFill>
                  <a:schemeClr val="bg1"/>
                </a:solidFill>
              </a:rPr>
              <a:t> моделирование, интегративных уроков, а также тематических классных часов и т.п.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09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217155"/>
              </p:ext>
            </p:extLst>
          </p:nvPr>
        </p:nvGraphicFramePr>
        <p:xfrm>
          <a:off x="1140568" y="1364105"/>
          <a:ext cx="9787262" cy="549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Объект 2"/>
          <p:cNvSpPr txBox="1">
            <a:spLocks/>
          </p:cNvSpPr>
          <p:nvPr/>
        </p:nvSpPr>
        <p:spPr>
          <a:xfrm>
            <a:off x="1239749" y="69849"/>
            <a:ext cx="10328223" cy="129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Use radar-chart to do your team self-assessment. Put your numbers from 0 to 50. / </a:t>
            </a:r>
            <a:r>
              <a:rPr lang="ru-RU" sz="2000" dirty="0" smtClean="0">
                <a:solidFill>
                  <a:schemeClr val="bg1"/>
                </a:solidFill>
              </a:rPr>
              <a:t>Оцените результаты вашей команды на уроке: на лепестковой диаграмме отметьте значения по пяти критериям.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9249" y="2770984"/>
            <a:ext cx="15626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* На слайде представлен </a:t>
            </a:r>
            <a:r>
              <a:rPr lang="ru-RU" dirty="0" smtClean="0">
                <a:solidFill>
                  <a:schemeClr val="bg1"/>
                </a:solidFill>
              </a:rPr>
              <a:t>примерный вариант </a:t>
            </a:r>
            <a:r>
              <a:rPr lang="ru-RU" dirty="0">
                <a:solidFill>
                  <a:schemeClr val="bg1"/>
                </a:solidFill>
              </a:rPr>
              <a:t>результата заполнения диаграммы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32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 for your attention!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Be mindful!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87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What foods will eat in the future? / </a:t>
            </a:r>
            <a:r>
              <a:rPr lang="ru-RU" dirty="0" smtClean="0">
                <a:solidFill>
                  <a:schemeClr val="bg1"/>
                </a:solidFill>
              </a:rPr>
              <a:t>Какую еду мы будем есть в будущем?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Find different opinions on the internet. / </a:t>
            </a:r>
            <a:r>
              <a:rPr lang="ru-RU" dirty="0" smtClean="0">
                <a:solidFill>
                  <a:schemeClr val="bg1"/>
                </a:solidFill>
              </a:rPr>
              <a:t>Найдите в сети Интернет различные мнения.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Make 5-7 statements based on the opinions. / </a:t>
            </a:r>
            <a:r>
              <a:rPr lang="ru-RU" dirty="0" smtClean="0">
                <a:solidFill>
                  <a:schemeClr val="bg1"/>
                </a:solidFill>
              </a:rPr>
              <a:t>Составьте 5-7 утверждений на основе найденной информации.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Make a word cloud on the issue. / </a:t>
            </a:r>
            <a:r>
              <a:rPr lang="ru-RU" dirty="0" smtClean="0">
                <a:solidFill>
                  <a:schemeClr val="bg1"/>
                </a:solidFill>
              </a:rPr>
              <a:t>Создайте «облако слов», введя эти утверждения на сайте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https://wordcloud.online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/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Save the word cloud as a picture. / </a:t>
            </a:r>
            <a:r>
              <a:rPr lang="ru-RU" dirty="0" smtClean="0">
                <a:solidFill>
                  <a:schemeClr val="bg1"/>
                </a:solidFill>
              </a:rPr>
              <a:t>Сохраните получившееся </a:t>
            </a:r>
            <a:r>
              <a:rPr lang="ru-RU" dirty="0">
                <a:solidFill>
                  <a:schemeClr val="bg1"/>
                </a:solidFill>
              </a:rPr>
              <a:t>«облако слов</a:t>
            </a:r>
            <a:r>
              <a:rPr lang="ru-RU" dirty="0" smtClean="0">
                <a:solidFill>
                  <a:schemeClr val="bg1"/>
                </a:solidFill>
              </a:rPr>
              <a:t>» как картинку.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117" y="4378818"/>
            <a:ext cx="1612218" cy="373487"/>
          </a:xfrm>
          <a:prstGeom prst="rect">
            <a:avLst/>
          </a:prstGeom>
        </p:spPr>
      </p:pic>
      <p:pic>
        <p:nvPicPr>
          <p:cNvPr id="1026" name="Picture 2" descr="https://lh7-us.googleusercontent.com/slidesz/AGV_vUcqB-nvCyYIf6fsvW_iSCb5hWri6FtwexXahHRgZOKFX5ibvUl7bDbtuIjYQtwF6R6XUVB9dsfDvRoR1zA8R_sTpwVF9gYxVNOxi_eRfyeXdB7xvs01OsNmsK9mwweoxLa8dRtehoHxcGg4wJNYD1_pemDl3eOx=s2048?key=s2aQOPrjsrCIOZslIM84h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05" y="653282"/>
            <a:ext cx="3666330" cy="241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117" y="4819044"/>
            <a:ext cx="1612218" cy="16915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89005" y="3065342"/>
            <a:ext cx="3666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*задания для самостоятельной подготовки к уроку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829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9391" y="3110026"/>
            <a:ext cx="4489970" cy="3541714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 can see an example in the picture. Exchange your word </a:t>
            </a:r>
            <a:r>
              <a:rPr lang="en-US" dirty="0">
                <a:solidFill>
                  <a:schemeClr val="bg1"/>
                </a:solidFill>
              </a:rPr>
              <a:t>clouds with other </a:t>
            </a:r>
            <a:r>
              <a:rPr lang="en-US" dirty="0" smtClean="0">
                <a:solidFill>
                  <a:schemeClr val="bg1"/>
                </a:solidFill>
              </a:rPr>
              <a:t>teams of students. / </a:t>
            </a:r>
            <a:r>
              <a:rPr lang="ru-RU" dirty="0" smtClean="0">
                <a:solidFill>
                  <a:schemeClr val="bg1"/>
                </a:solidFill>
              </a:rPr>
              <a:t>На картинке вы видите пример «облака слов». Обменяйтесь своими облаками слов.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Discuss why these words are used in the word cloud? / </a:t>
            </a:r>
            <a:r>
              <a:rPr lang="ru-RU" dirty="0" smtClean="0">
                <a:solidFill>
                  <a:schemeClr val="bg1"/>
                </a:solidFill>
              </a:rPr>
              <a:t>Обсудите в группе, почему данные слова оказались в «облаке слов».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83" y="175776"/>
            <a:ext cx="6172402" cy="64759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17" y="175776"/>
            <a:ext cx="3884446" cy="27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73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248" y="2009104"/>
            <a:ext cx="3072626" cy="26788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What types of food can you see in the photos? Which ones would you eat? / </a:t>
            </a:r>
            <a:r>
              <a:rPr lang="ru-RU" sz="2000" dirty="0" smtClean="0">
                <a:solidFill>
                  <a:schemeClr val="bg1"/>
                </a:solidFill>
              </a:rPr>
              <a:t>Какую еду вы видите на картинках? Что бы вы могли бы съесть?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https://lh7-us.googleusercontent.com/slidesz/AGV_vUflZMCC0jXV_2W5POdEFdbD3RaVvheJt3XOzd6Ojlis8GifgyImLCsgu8PSXGB8lLRS1YQbX3-jH_5B68l6qTxnDJHdO9cvMAAMIEJnmcL83SZrEXCsgBZM4JFofjKKpw8BAEOlPRpBIvZvAfMTudpT77lCgZXs=s2048?key=3V7Z_H71Z8-pbEOjNEt2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09" y="276674"/>
            <a:ext cx="7913624" cy="44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13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886" y="901520"/>
            <a:ext cx="3072626" cy="378639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Read the forum Future food and match the comments 1-5 with the photos. / </a:t>
            </a:r>
            <a:r>
              <a:rPr lang="ru-RU" sz="2000" dirty="0" smtClean="0">
                <a:solidFill>
                  <a:schemeClr val="bg1"/>
                </a:solidFill>
              </a:rPr>
              <a:t>Прочитайте комментарии на форуме «Еда будущего» и подберите соответствующую картинку к каждому комментарию.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lh7-us.googleusercontent.com/slidesz/AGV_vUflZMCC0jXV_2W5POdEFdbD3RaVvheJt3XOzd6Ojlis8GifgyImLCsgu8PSXGB8lLRS1YQbX3-jH_5B68l6qTxnDJHdO9cvMAAMIEJnmcL83SZrEXCsgBZM4JFofjKKpw8BAEOlPRpBIvZvAfMTudpT77lCgZXs=s2048?key=3V7Z_H71Z8-pbEOjNEt2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87" y="276674"/>
            <a:ext cx="7913624" cy="44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992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7-us.googleusercontent.com/slidesz/AGV_vUflZMCC0jXV_2W5POdEFdbD3RaVvheJt3XOzd6Ojlis8GifgyImLCsgu8PSXGB8lLRS1YQbX3-jH_5B68l6qTxnDJHdO9cvMAAMIEJnmcL83SZrEXCsgBZM4JFofjKKpw8BAEOlPRpBIvZvAfMTudpT77lCgZXs=s2048?key=3V7Z_H71Z8-pbEOjNEt2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28" y="4005772"/>
            <a:ext cx="5116810" cy="285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7-us.googleusercontent.com/slidesz/AGV_vUdPZ_GfxhK7sM0n1JIX72H2ahLG1j-KqAv-cTBLbF64asNgYTC0dnoe1Ir3f7ueeokVSvVnEtehFNbK6jtuWzGSKPNwdGQoNZCbR7udkYFTFyjqUQaBS3gXkaKqn8mo_DZ65frmzDFz2i3dBPGH4e4vbgD9ksk=s2048?key=3V7Z_H71Z8-pbEOjNEt2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2" y="0"/>
            <a:ext cx="6111497" cy="40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7-us.googleusercontent.com/slidesz/AGV_vUdZsTlYLlFO1ekNVU_D1ix1KZDBODFPnTACnYk_jyUMD3cd1aFbyebwErROvErzuZA2jBPf0xAxQMCZqRkROZdFf13--U8xN_vzW_2MVgV-2uDQyrrpZCAIZpVYLcTF2sWZaYYktElzqVx39qQET_LyjvgB5AZn=s2048?key=3V7Z_H71Z8-pbEOjNEt2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449" y="2835767"/>
            <a:ext cx="599122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8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9554" y="97564"/>
            <a:ext cx="6890198" cy="12621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Read the forum again and match future food </a:t>
            </a:r>
            <a:r>
              <a:rPr lang="en-US" sz="2000" dirty="0">
                <a:solidFill>
                  <a:schemeClr val="bg1"/>
                </a:solidFill>
              </a:rPr>
              <a:t>s</a:t>
            </a:r>
            <a:r>
              <a:rPr lang="en-US" sz="2000" dirty="0" smtClean="0">
                <a:solidFill>
                  <a:schemeClr val="bg1"/>
                </a:solidFill>
              </a:rPr>
              <a:t>olutions 1-5 with the reasons a-e. / </a:t>
            </a:r>
            <a:r>
              <a:rPr lang="ru-RU" sz="2000" dirty="0" smtClean="0">
                <a:solidFill>
                  <a:schemeClr val="bg1"/>
                </a:solidFill>
              </a:rPr>
              <a:t>Прочитайте форум еще раз и соотнесите представленные идеи с аргументами их применения.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150" y="1607577"/>
            <a:ext cx="1781510" cy="4551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291" y="1620456"/>
            <a:ext cx="3795345" cy="85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273" y="2700392"/>
            <a:ext cx="3157136" cy="727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302" y="3516950"/>
            <a:ext cx="3157136" cy="469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273" y="4071533"/>
            <a:ext cx="3168873" cy="751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697" y="4878240"/>
            <a:ext cx="3192346" cy="1044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5302" y="5994455"/>
            <a:ext cx="3157136" cy="751140"/>
          </a:xfrm>
          <a:prstGeom prst="rect">
            <a:avLst/>
          </a:prstGeom>
        </p:spPr>
      </p:pic>
      <p:pic>
        <p:nvPicPr>
          <p:cNvPr id="15" name="Picture 2" descr="https://lh7-us.googleusercontent.com/slidesz/AGV_vUflZMCC0jXV_2W5POdEFdbD3RaVvheJt3XOzd6Ojlis8GifgyImLCsgu8PSXGB8lLRS1YQbX3-jH_5B68l6qTxnDJHdO9cvMAAMIEJnmcL83SZrEXCsgBZM4JFofjKKpw8BAEOlPRpBIvZvAfMTudpT77lCgZXs=s2048?key=3V7Z_H71Z8-pbEOjNEt2P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383" y="167856"/>
            <a:ext cx="2778894" cy="154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27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7957" y="2554001"/>
            <a:ext cx="3025254" cy="312558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Which of these ideas are your most and least favourite?  Why? / </a:t>
            </a:r>
            <a:r>
              <a:rPr lang="ru-RU" sz="2000" dirty="0" smtClean="0">
                <a:solidFill>
                  <a:schemeClr val="bg1"/>
                </a:solidFill>
              </a:rPr>
              <a:t>Какие идеи вы считаете наиболее и наименее интересными? Почему?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5" name="Picture 2" descr="https://lh7-us.googleusercontent.com/slidesz/AGV_vUflZMCC0jXV_2W5POdEFdbD3RaVvheJt3XOzd6Ojlis8GifgyImLCsgu8PSXGB8lLRS1YQbX3-jH_5B68l6qTxnDJHdO9cvMAAMIEJnmcL83SZrEXCsgBZM4JFofjKKpw8BAEOlPRpBIvZvAfMTudpT77lCgZXs=s2048?key=3V7Z_H71Z8-pbEOjNEt2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76" y="167855"/>
            <a:ext cx="6630168" cy="369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988" y="167855"/>
            <a:ext cx="2801802" cy="22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260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276</TotalTime>
  <Words>968</Words>
  <Application>Microsoft Office PowerPoint</Application>
  <PresentationFormat>Широкоэкранный</PresentationFormat>
  <Paragraphs>43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Trebuchet MS</vt:lpstr>
      <vt:lpstr>Tw Cen MT</vt:lpstr>
      <vt:lpstr>Wingdings</vt:lpstr>
      <vt:lpstr>Контур</vt:lpstr>
      <vt:lpstr>Презентация к уроку  по учебному предмету «Английский язык» в 8-ом классе на тему «Еда будущего»</vt:lpstr>
      <vt:lpstr>Аннотация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Thanks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2024-06-17T13:19:07Z</dcterms:created>
  <dcterms:modified xsi:type="dcterms:W3CDTF">2024-06-17T17:56:00Z</dcterms:modified>
</cp:coreProperties>
</file>