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6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6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44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971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18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042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15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46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71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67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36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65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87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83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33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29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12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FAB41-9F62-452A-A6FA-1E02DA9F0852}" type="datetimeFigureOut">
              <a:rPr lang="ru-RU" smtClean="0"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21BE75-B6D6-444A-B2B2-73BF3F103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4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3281" y="1545465"/>
            <a:ext cx="7766936" cy="2369712"/>
          </a:xfrm>
        </p:spPr>
        <p:txBody>
          <a:bodyPr/>
          <a:lstStyle/>
          <a:p>
            <a:pPr algn="ctr"/>
            <a:r>
              <a:rPr lang="ru-RU" dirty="0" smtClean="0"/>
              <a:t>«Говорящие буквы»</a:t>
            </a:r>
            <a:br>
              <a:rPr lang="ru-RU" dirty="0" smtClean="0"/>
            </a:br>
            <a:r>
              <a:rPr lang="ru-RU" dirty="0" smtClean="0"/>
              <a:t>методика профилактики «зеркального письма»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0256" y="4578867"/>
            <a:ext cx="7766936" cy="1096899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r>
              <a:rPr lang="ru-RU" sz="8000" dirty="0" smtClean="0"/>
              <a:t>Выполнила логопед</a:t>
            </a:r>
          </a:p>
          <a:p>
            <a:r>
              <a:rPr lang="ru-RU" sz="8000" dirty="0" smtClean="0"/>
              <a:t>ГБОУ СОШ 136 Калининского района</a:t>
            </a:r>
          </a:p>
          <a:p>
            <a:r>
              <a:rPr lang="ru-RU" sz="8000" dirty="0" err="1" smtClean="0"/>
              <a:t>г.Санкт</a:t>
            </a:r>
            <a:r>
              <a:rPr lang="ru-RU" sz="8000" dirty="0" smtClean="0"/>
              <a:t> </a:t>
            </a:r>
            <a:r>
              <a:rPr lang="ru-RU" sz="8000" dirty="0" err="1" smtClean="0"/>
              <a:t>петербурга</a:t>
            </a:r>
            <a:endParaRPr lang="ru-RU" sz="8000" dirty="0" smtClean="0"/>
          </a:p>
          <a:p>
            <a:r>
              <a:rPr lang="ru-RU" sz="8000" dirty="0" err="1" smtClean="0"/>
              <a:t>Пинина</a:t>
            </a:r>
            <a:r>
              <a:rPr lang="ru-RU" sz="8000" dirty="0" smtClean="0"/>
              <a:t> О.А.</a:t>
            </a:r>
          </a:p>
        </p:txBody>
      </p:sp>
    </p:spTree>
    <p:extLst>
      <p:ext uri="{BB962C8B-B14F-4D97-AF65-F5344CB8AC3E}">
        <p14:creationId xmlns:p14="http://schemas.microsoft.com/office/powerpoint/2010/main" val="6496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6468" y="27881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Букву С нам надо знать,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Чтобы слово прочитать,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Смех, смекалка, самолёт,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С зовёт в полёт.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6468" y="2034862"/>
            <a:ext cx="86975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Вниз черту проводим снова.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Сверху шляпка и — готово.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То ли зонтик, то ли гвоздь,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Т — наш новый гость.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6468" y="3902299"/>
            <a:ext cx="86975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У напоминает ушки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У зайчонка на макушке.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У улитки рожки тоже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Так на букву У похожи.</a:t>
            </a:r>
            <a:endParaRPr lang="ru-RU" dirty="0"/>
          </a:p>
        </p:txBody>
      </p:sp>
      <p:pic>
        <p:nvPicPr>
          <p:cNvPr id="4098" name="Picture 2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792" r="67421"/>
          <a:stretch/>
        </p:blipFill>
        <p:spPr bwMode="auto">
          <a:xfrm>
            <a:off x="4135926" y="66988"/>
            <a:ext cx="1735159" cy="2601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98" t="66653" r="32661"/>
          <a:stretch/>
        </p:blipFill>
        <p:spPr bwMode="auto">
          <a:xfrm>
            <a:off x="6065949" y="1943055"/>
            <a:ext cx="1725769" cy="235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57" t="66063" r="1279" b="-314"/>
          <a:stretch/>
        </p:blipFill>
        <p:spPr bwMode="auto">
          <a:xfrm>
            <a:off x="4069724" y="3438658"/>
            <a:ext cx="1801361" cy="275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t="50749" r="72113" b="31974"/>
          <a:stretch/>
        </p:blipFill>
        <p:spPr bwMode="auto">
          <a:xfrm>
            <a:off x="6233375" y="286554"/>
            <a:ext cx="2189408" cy="1184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https://grizly.club/uploads/posts/2023-01/1672550282_grizly-club-p-trafaret-zerkalnogo-otrazheniya-tsifr-33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17" t="71846" r="21208"/>
          <a:stretch/>
        </p:blipFill>
        <p:spPr bwMode="auto">
          <a:xfrm>
            <a:off x="6233375" y="4515342"/>
            <a:ext cx="2776007" cy="137030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sun9-20.userapi.com/impg/YlKYPw9P2m--0gzqYGF8vIq7kYlgywXlkmgyEw/NK_bymqnGU4.jpg?size=1024x566&amp;quality=95&amp;sign=58418fb861355eb9511b81afc450acb5&amp;c_uniq_tag=bCaHouiM_2Z4xQmkWF1HHtTAfoe00I0GWG5bZ1qrLyM&amp;type=album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" t="75488" r="79710" b="1818"/>
          <a:stretch/>
        </p:blipFill>
        <p:spPr bwMode="auto">
          <a:xfrm>
            <a:off x="8216721" y="2215165"/>
            <a:ext cx="2099256" cy="138492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72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093" y="347730"/>
            <a:ext cx="88349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Ф надула щёки,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Нос задрала, руки — в боки!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Ничего себе! Однако!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Эта Буква — задавака!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2124" y="1970468"/>
            <a:ext cx="87318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 smtClean="0">
                <a:solidFill>
                  <a:srgbClr val="222222"/>
                </a:solidFill>
                <a:effectLst/>
              </a:rPr>
              <a:t>X — на ножницы похожа,</a:t>
            </a:r>
            <a:br>
              <a:rPr lang="ru-RU" b="0" i="0" dirty="0" smtClean="0">
                <a:solidFill>
                  <a:srgbClr val="222222"/>
                </a:solidFill>
                <a:effectLst/>
              </a:rPr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Но в работе, а не лежа.</a:t>
            </a:r>
            <a:br>
              <a:rPr lang="ru-RU" b="0" i="0" dirty="0" smtClean="0">
                <a:solidFill>
                  <a:srgbClr val="222222"/>
                </a:solidFill>
                <a:effectLst/>
              </a:rPr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Хочешь — порешь,</a:t>
            </a:r>
            <a:br>
              <a:rPr lang="ru-RU" b="0" i="0" dirty="0" smtClean="0">
                <a:solidFill>
                  <a:srgbClr val="222222"/>
                </a:solidFill>
                <a:effectLst/>
              </a:rPr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Хочешь — шьешь,</a:t>
            </a:r>
            <a:br>
              <a:rPr lang="ru-RU" b="0" i="0" dirty="0" smtClean="0">
                <a:solidFill>
                  <a:srgbClr val="222222"/>
                </a:solidFill>
                <a:effectLst/>
              </a:rPr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Хочешь — сам себя стрижешь.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2125" y="3597537"/>
            <a:ext cx="87318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Ц —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Смотрите сами —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Как скамейка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Вверх ногами</a:t>
            </a:r>
            <a:endParaRPr lang="ru-RU" dirty="0"/>
          </a:p>
        </p:txBody>
      </p:sp>
      <p:pic>
        <p:nvPicPr>
          <p:cNvPr id="5122" name="Picture 2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60" b="67540"/>
          <a:stretch/>
        </p:blipFill>
        <p:spPr bwMode="auto">
          <a:xfrm>
            <a:off x="4289692" y="137734"/>
            <a:ext cx="1724741" cy="2406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61" r="32142" b="67348"/>
          <a:stretch/>
        </p:blipFill>
        <p:spPr bwMode="auto">
          <a:xfrm>
            <a:off x="6690574" y="1711998"/>
            <a:ext cx="1983348" cy="2606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69" b="66869"/>
          <a:stretch/>
        </p:blipFill>
        <p:spPr bwMode="auto">
          <a:xfrm>
            <a:off x="4069723" y="4096061"/>
            <a:ext cx="1944710" cy="2761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1" t="52485" r="26972" b="33431"/>
          <a:stretch/>
        </p:blipFill>
        <p:spPr bwMode="auto">
          <a:xfrm>
            <a:off x="6658376" y="4888561"/>
            <a:ext cx="2127607" cy="1056759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https://sun9-20.userapi.com/impg/YlKYPw9P2m--0gzqYGF8vIq7kYlgywXlkmgyEw/NK_bymqnGU4.jpg?size=1024x566&amp;quality=95&amp;sign=58418fb861355eb9511b81afc450acb5&amp;c_uniq_tag=bCaHouiM_2Z4xQmkWF1HHtTAfoe00I0GWG5bZ1qrLyM&amp;type=album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9" t="51066" r="79710" b="26240"/>
          <a:stretch/>
        </p:blipFill>
        <p:spPr bwMode="auto">
          <a:xfrm>
            <a:off x="6690574" y="249356"/>
            <a:ext cx="1809482" cy="120210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sun9-20.userapi.com/impg/YlKYPw9P2m--0gzqYGF8vIq7kYlgywXlkmgyEw/NK_bymqnGU4.jpg?size=1024x566&amp;quality=95&amp;sign=58418fb861355eb9511b81afc450acb5&amp;c_uniq_tag=bCaHouiM_2Z4xQmkWF1HHtTAfoe00I0GWG5bZ1qrLyM&amp;type=album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" t="27365" r="79809" b="50896"/>
          <a:stretch/>
        </p:blipFill>
        <p:spPr bwMode="auto">
          <a:xfrm>
            <a:off x="4069723" y="2754265"/>
            <a:ext cx="1841679" cy="117197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75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882" y="334851"/>
            <a:ext cx="87061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Ч сказала: «Есть!»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Отдала кому-то честь.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Да, вы правильно решили: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Ч мы пишем как четыре.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Только с цифрами, друзья,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Буквы путать нам нельзя.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7882" y="2511381"/>
            <a:ext cx="87061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Для шипенья хороша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 алфавите буква… Ш.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7882" y="3911663"/>
            <a:ext cx="8615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В русском языке, увы,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Не бывает слов на «Ы».</a:t>
            </a:r>
            <a:endParaRPr lang="ru-RU" dirty="0"/>
          </a:p>
        </p:txBody>
      </p:sp>
      <p:pic>
        <p:nvPicPr>
          <p:cNvPr id="6146" name="Picture 2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1" t="32742" r="66541" b="33231"/>
          <a:stretch/>
        </p:blipFill>
        <p:spPr bwMode="auto">
          <a:xfrm>
            <a:off x="3979572" y="145778"/>
            <a:ext cx="1893195" cy="2640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58" t="32036" r="-1980" b="33041"/>
          <a:stretch/>
        </p:blipFill>
        <p:spPr bwMode="auto">
          <a:xfrm>
            <a:off x="3979572" y="3579916"/>
            <a:ext cx="1893195" cy="2760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07" t="50938" r="3662" b="33231"/>
          <a:stretch/>
        </p:blipFill>
        <p:spPr bwMode="auto">
          <a:xfrm>
            <a:off x="6542468" y="704518"/>
            <a:ext cx="1996226" cy="108564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s://vuzlit.com/imag_/16/53423/image002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14" t="48096" r="23916" b="25445"/>
          <a:stretch/>
        </p:blipFill>
        <p:spPr bwMode="auto">
          <a:xfrm>
            <a:off x="6542468" y="4184232"/>
            <a:ext cx="1996226" cy="145671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sun9-20.userapi.com/impg/YlKYPw9P2m--0gzqYGF8vIq7kYlgywXlkmgyEw/NK_bymqnGU4.jpg?size=1024x566&amp;quality=95&amp;sign=58418fb861355eb9511b81afc450acb5&amp;c_uniq_tag=bCaHouiM_2Z4xQmkWF1HHtTAfoe00I0GWG5bZ1qrLyM&amp;type=album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65" t="27843" r="20917" b="50418"/>
          <a:stretch/>
        </p:blipFill>
        <p:spPr bwMode="auto">
          <a:xfrm>
            <a:off x="6600422" y="2374950"/>
            <a:ext cx="1938272" cy="125094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54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913" y="244699"/>
            <a:ext cx="86030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Нарисуем мягкий знак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Нежно капелькой,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Вот так.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Букву капелька смягчит —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Слово мягко прозвучит.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40913" y="1957589"/>
            <a:ext cx="86030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Молчаливый твердый знак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Не произносится никак!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Но нужен многим он словам,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Его учить придется вам.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Хотите — не хотите,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Стоит он в алфавите!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0913" y="4211392"/>
            <a:ext cx="86030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Э на С дивится,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Словно в зеркало глядится.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Сходство есть наверняка,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Только нету языка!</a:t>
            </a:r>
            <a:endParaRPr lang="ru-RU" dirty="0"/>
          </a:p>
        </p:txBody>
      </p:sp>
      <p:pic>
        <p:nvPicPr>
          <p:cNvPr id="7170" name="Picture 2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606" t="66486" r="67606" b="-66486"/>
          <a:stretch/>
        </p:blipFill>
        <p:spPr bwMode="auto">
          <a:xfrm>
            <a:off x="1160128" y="51701"/>
            <a:ext cx="5189156" cy="73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39" t="33052" r="32738" b="34936"/>
          <a:stretch/>
        </p:blipFill>
        <p:spPr bwMode="auto">
          <a:xfrm>
            <a:off x="6793605" y="1850816"/>
            <a:ext cx="1906074" cy="254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53" t="66326" r="32607" b="-800"/>
          <a:stretch/>
        </p:blipFill>
        <p:spPr bwMode="auto">
          <a:xfrm>
            <a:off x="4559119" y="4211392"/>
            <a:ext cx="1790165" cy="2552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6" t="50633" r="49155" b="32277"/>
          <a:stretch/>
        </p:blipFill>
        <p:spPr bwMode="auto">
          <a:xfrm>
            <a:off x="6793605" y="286134"/>
            <a:ext cx="2125013" cy="1171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5" t="67464" r="49014" b="15447"/>
          <a:stretch/>
        </p:blipFill>
        <p:spPr bwMode="auto">
          <a:xfrm>
            <a:off x="6677695" y="4825732"/>
            <a:ext cx="2137894" cy="1171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vuzlit.com/imag_/16/53423/image002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17" t="48397" r="38053" b="18943"/>
          <a:stretch/>
        </p:blipFill>
        <p:spPr bwMode="auto">
          <a:xfrm>
            <a:off x="4675028" y="2744306"/>
            <a:ext cx="1674256" cy="1260603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44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276" y="437882"/>
            <a:ext cx="86417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Чтобы О не укатилось,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Крепко к столбику прибью.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Ой, смотри-ка,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Что случилось: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Получилась… буква Ю.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2276" y="3738420"/>
            <a:ext cx="86417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Всегда была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Всем и каждому мила,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Но советуем, друзья,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Помнить место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Буквы Я!</a:t>
            </a:r>
            <a:endParaRPr lang="ru-RU" dirty="0"/>
          </a:p>
        </p:txBody>
      </p:sp>
      <p:pic>
        <p:nvPicPr>
          <p:cNvPr id="8194" name="Picture 2" descr="https://sun9-53.userapi.com/impg/c858420/v858420763/21909d/IVOIjaoAE4w.jpg?size=424x604&amp;quality=96&amp;sign=dae3edce0b2bd1a259b126be1bf5c4aa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42" t="66063"/>
          <a:stretch/>
        </p:blipFill>
        <p:spPr bwMode="auto">
          <a:xfrm>
            <a:off x="3886713" y="218940"/>
            <a:ext cx="2047741" cy="299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64" t="67253" r="25633" b="15447"/>
          <a:stretch/>
        </p:blipFill>
        <p:spPr bwMode="auto">
          <a:xfrm>
            <a:off x="6568225" y="583328"/>
            <a:ext cx="2176529" cy="1186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70" t="68275" r="3602" b="16654"/>
          <a:stretch/>
        </p:blipFill>
        <p:spPr bwMode="auto">
          <a:xfrm>
            <a:off x="3711821" y="4171823"/>
            <a:ext cx="2222633" cy="132092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fsd.multiurok.ru/html/2021/03/18/s_6052d8178f280/1656581_5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-1" r="48282" b="57439"/>
          <a:stretch/>
        </p:blipFill>
        <p:spPr bwMode="auto">
          <a:xfrm>
            <a:off x="6964247" y="4059040"/>
            <a:ext cx="1510051" cy="143370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25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6366" y="296214"/>
            <a:ext cx="929910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При оптической форме </a:t>
            </a:r>
            <a:r>
              <a:rPr lang="ru-RU" sz="2800" dirty="0" err="1"/>
              <a:t>дисграфии</a:t>
            </a:r>
            <a:r>
              <a:rPr lang="ru-RU" sz="2800" dirty="0"/>
              <a:t> у детей наблюдается нарушение зрительного восприятия, анализа и синтеза, а также моторных координации, неточность представлений о форме и цвете, величине предмета, недоразвитие памяти, пространственного восприятия и представлений, трудности оптико-пространственного анализа, </a:t>
            </a:r>
            <a:r>
              <a:rPr lang="ru-RU" sz="2800" dirty="0" err="1"/>
              <a:t>несформированность</a:t>
            </a:r>
            <a:r>
              <a:rPr lang="ru-RU" sz="2800" dirty="0"/>
              <a:t> оптического образа буквы. Смешивание букв по кинетическому и оптическому сходству не следует принимать за обыкновенные «описки», так как они не связаны ни с произношением, ни с правилами орфографии</a:t>
            </a:r>
          </a:p>
        </p:txBody>
      </p:sp>
    </p:spTree>
    <p:extLst>
      <p:ext uri="{BB962C8B-B14F-4D97-AF65-F5344CB8AC3E}">
        <p14:creationId xmlns:p14="http://schemas.microsoft.com/office/powerpoint/2010/main" val="331526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15155" y="334852"/>
            <a:ext cx="87061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Для проведения эффективной коррекционной работы с детьми при оптической форме 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дисграфии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 логопеду нужно принять во внимание ранние сроки начала коррекционной работы, комплексность мероприятий, направленных на преодоление специфических </a:t>
            </a: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ошибок.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6087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1380" y="2511379"/>
            <a:ext cx="6838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48054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1278" y="1575515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Говорящая </a:t>
            </a:r>
            <a:r>
              <a:rPr lang="ru-RU" sz="2800" dirty="0">
                <a:solidFill>
                  <a:schemeClr val="tx1"/>
                </a:solidFill>
              </a:rPr>
              <a:t>буква – зрительно-пространственный образ буквы русского алфавита, созданный с помощью пальцев рук. Изображения 33 букв русского алфавита с помощью пальцев рук составляет пальчиковый алфавит.</a:t>
            </a:r>
            <a:r>
              <a:rPr lang="ru-RU" sz="2800" dirty="0">
                <a:solidFill>
                  <a:schemeClr val="tx2"/>
                </a:solidFill>
              </a:rPr>
              <a:t/>
            </a:r>
            <a:br>
              <a:rPr lang="ru-RU" sz="2800" dirty="0">
                <a:solidFill>
                  <a:schemeClr val="tx2"/>
                </a:solidFill>
              </a:rPr>
            </a:br>
            <a:endParaRPr lang="ru-RU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0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1820" y="560789"/>
            <a:ext cx="18473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55575" y="-5124235"/>
            <a:ext cx="26309016" cy="10264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900" dirty="0">
              <a:solidFill>
                <a:srgbClr val="000000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3200" dirty="0">
              <a:solidFill>
                <a:srgbClr val="000000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3200" dirty="0">
              <a:solidFill>
                <a:srgbClr val="000000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3200" dirty="0">
              <a:solidFill>
                <a:srgbClr val="000000"/>
              </a:solidFill>
              <a:latin typeface="+mn-lt"/>
            </a:endParaRPr>
          </a:p>
          <a:p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ДАННЫЕ ИГРЫ И УПРАЖНЕНИЯ НАПРАВЛЕНЫ НА:</a:t>
            </a:r>
            <a:endParaRPr lang="ru-RU" altLang="ru-RU" sz="28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развитие речи, мелкой моторики, конструктивного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праксиса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,</a:t>
            </a:r>
          </a:p>
          <a:p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воображения;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зрительного внимания, анализа, синтеза, зрительно-</a:t>
            </a:r>
          </a:p>
          <a:p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пространственной ориентировки;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фонематического анализа и синтеза;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закрепление знания букв русского алфавита;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профилактику оптической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дисграфии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и </a:t>
            </a:r>
          </a:p>
          <a:p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   фонематической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дислексии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и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дисграфии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на почве нарушения</a:t>
            </a:r>
          </a:p>
          <a:p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   языкового анализа и 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синтеза</a:t>
            </a:r>
            <a:r>
              <a:rPr kumimoji="0" lang="ru-RU" altLang="ru-RU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у первоклассников.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2078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183" y="463639"/>
            <a:ext cx="1132053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</a:rPr>
              <a:t>   Учёные, изучающие деятельность детского мозга, отмечают большое стимулирующее значение функции руки. Уровень развития речи детей находится в прямой зависимости от степени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</a:rPr>
              <a:t>сформированности</a:t>
            </a:r>
            <a:r>
              <a:rPr lang="ru-RU" sz="2800" b="0" i="0" dirty="0" smtClean="0">
                <a:solidFill>
                  <a:srgbClr val="000000"/>
                </a:solidFill>
                <a:effectLst/>
              </a:rPr>
              <a:t> тонких движений пальцев рук. М. М. Кольцова пришла к заключению, что речевые области формируются под влиянием кинестетических импульсов от пальцев рук.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0" i="0" dirty="0" smtClean="0">
                <a:solidFill>
                  <a:srgbClr val="000000"/>
                </a:solidFill>
                <a:effectLst/>
              </a:rPr>
              <a:t>Таким образом, совершенствование ручной моторики способствует активизации моторных речевых зон головного мозга и вследствие этого – развитию речевой функции.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34380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0709" y="35609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Вот два столба наискосок,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Между ними — поясок.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Перед нами буква 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Алфавиту голова!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0709" y="2614412"/>
            <a:ext cx="87232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Б, как </a:t>
            </a:r>
            <a:r>
              <a:rPr lang="ru-RU" b="0" i="0" dirty="0" err="1" smtClean="0">
                <a:solidFill>
                  <a:srgbClr val="222222"/>
                </a:solidFill>
                <a:effectLst/>
              </a:rPr>
              <a:t>бегемотик</a:t>
            </a:r>
            <a:r>
              <a:rPr lang="ru-RU" b="0" i="0" dirty="0" smtClean="0">
                <a:solidFill>
                  <a:srgbClr val="222222"/>
                </a:solidFill>
                <a:effectLst/>
              </a:rPr>
              <a:t>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Нарисуем ей животик,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Козырек добавим выше: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Буква Б у нас под крышей.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420709" y="4587260"/>
            <a:ext cx="86159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В — буква очень важная,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Воображала страшная.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Грудь колесом, живот надут,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Как будто нет важнее тут.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964" b="68267"/>
          <a:stretch/>
        </p:blipFill>
        <p:spPr>
          <a:xfrm>
            <a:off x="4211391" y="64336"/>
            <a:ext cx="1712890" cy="241700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1" r="32886" b="67965"/>
          <a:stretch/>
        </p:blipFill>
        <p:spPr>
          <a:xfrm>
            <a:off x="6890196" y="2093842"/>
            <a:ext cx="1751527" cy="236463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13" b="68412"/>
          <a:stretch/>
        </p:blipFill>
        <p:spPr>
          <a:xfrm>
            <a:off x="4211391" y="4046035"/>
            <a:ext cx="1712890" cy="2343720"/>
          </a:xfrm>
          <a:prstGeom prst="rect">
            <a:avLst/>
          </a:prstGeom>
        </p:spPr>
      </p:pic>
      <p:pic>
        <p:nvPicPr>
          <p:cNvPr id="1026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4" t="18525" r="72688" b="66076"/>
          <a:stretch/>
        </p:blipFill>
        <p:spPr bwMode="auto">
          <a:xfrm>
            <a:off x="4224270" y="2743199"/>
            <a:ext cx="2112136" cy="1056069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8" t="18789" r="49800" b="66563"/>
          <a:stretch/>
        </p:blipFill>
        <p:spPr bwMode="auto">
          <a:xfrm>
            <a:off x="6761408" y="5048518"/>
            <a:ext cx="2009105" cy="1004552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fsd.multiurok.ru/html/2021/03/18/s_6052d8178f280/1656581_5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9" r="67613" b="60725"/>
          <a:stretch/>
        </p:blipFill>
        <p:spPr bwMode="auto">
          <a:xfrm>
            <a:off x="7006106" y="247921"/>
            <a:ext cx="1519708" cy="154224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67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214" y="2125013"/>
            <a:ext cx="88477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Д — просторный Дом.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 нем тепло, уютно в нем.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Там живут игрушки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Куклы и зверушки.</a:t>
            </a:r>
          </a:p>
          <a:p>
            <a:endParaRPr lang="ru-RU" dirty="0">
              <a:solidFill>
                <a:srgbClr val="222222"/>
              </a:solidFill>
            </a:endParaRP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6214" y="167426"/>
            <a:ext cx="88477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Она словно кочерга,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У нее одна нога.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Гнутый гвоздь и клюшка тоже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На букву «Г» очень похожи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6214" y="3879339"/>
            <a:ext cx="88477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Клеим палочки к черте: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Раз, два, три… и буква 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О </a:t>
            </a:r>
            <a:r>
              <a:rPr lang="ru-RU" b="0" i="0" dirty="0" err="1" smtClean="0">
                <a:solidFill>
                  <a:srgbClr val="222222"/>
                </a:solidFill>
                <a:effectLst/>
              </a:rPr>
              <a:t>трёхзубом</a:t>
            </a:r>
            <a:r>
              <a:rPr lang="ru-RU" b="0" i="0" dirty="0" smtClean="0">
                <a:solidFill>
                  <a:srgbClr val="222222"/>
                </a:solidFill>
                <a:effectLst/>
              </a:rPr>
              <a:t> гребешке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Нам напомнит буква Е.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2" t="32707" r="66689" b="33490"/>
          <a:stretch/>
        </p:blipFill>
        <p:spPr>
          <a:xfrm>
            <a:off x="4222258" y="43700"/>
            <a:ext cx="1609859" cy="231513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65" t="32707" r="33351" b="32819"/>
          <a:stretch/>
        </p:blipFill>
        <p:spPr>
          <a:xfrm>
            <a:off x="6297769" y="1802723"/>
            <a:ext cx="1635617" cy="239890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57" t="32707" b="33267"/>
          <a:stretch/>
        </p:blipFill>
        <p:spPr>
          <a:xfrm>
            <a:off x="4113190" y="4179701"/>
            <a:ext cx="1695182" cy="2427965"/>
          </a:xfrm>
          <a:prstGeom prst="rect">
            <a:avLst/>
          </a:prstGeom>
        </p:spPr>
      </p:pic>
      <p:pic>
        <p:nvPicPr>
          <p:cNvPr id="2050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85" t="18448" r="26847" b="66905"/>
          <a:stretch/>
        </p:blipFill>
        <p:spPr bwMode="auto">
          <a:xfrm>
            <a:off x="6194737" y="321973"/>
            <a:ext cx="1944711" cy="1004552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48" t="18648" r="3943" b="65954"/>
          <a:stretch/>
        </p:blipFill>
        <p:spPr bwMode="auto">
          <a:xfrm>
            <a:off x="6168980" y="4842456"/>
            <a:ext cx="1957590" cy="1056068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vuzlit.com/imag_/16/53423/image002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57" r="38253" b="72823"/>
          <a:stretch/>
        </p:blipFill>
        <p:spPr bwMode="auto">
          <a:xfrm>
            <a:off x="3901896" y="2450754"/>
            <a:ext cx="1906476" cy="133066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63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3639" y="347730"/>
            <a:ext cx="8680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В столбик два кружка поставим,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Слева дырочки оставим.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Да ты только посмотри: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Буква З, как цифра 3.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3639" y="2041637"/>
            <a:ext cx="8680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И наискосок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Примеряла поясок.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Снизу вверх его тянула —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 правой ножке пристегнула.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3639" y="3704599"/>
            <a:ext cx="85902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Капитан отставил ногу,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Руку вытянул немного.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Приглядись, наверняка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И ты увидишь букву К.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33" r="67008"/>
          <a:stretch/>
        </p:blipFill>
        <p:spPr>
          <a:xfrm>
            <a:off x="4436770" y="180304"/>
            <a:ext cx="1629179" cy="234009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1" t="66062" r="33843" b="-89"/>
          <a:stretch/>
        </p:blipFill>
        <p:spPr>
          <a:xfrm>
            <a:off x="6536028" y="2194910"/>
            <a:ext cx="1693573" cy="249925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95" t="66733"/>
          <a:stretch/>
        </p:blipFill>
        <p:spPr>
          <a:xfrm>
            <a:off x="4360289" y="3971164"/>
            <a:ext cx="1712096" cy="2443453"/>
          </a:xfrm>
          <a:prstGeom prst="rect">
            <a:avLst/>
          </a:prstGeom>
        </p:spPr>
      </p:pic>
      <p:pic>
        <p:nvPicPr>
          <p:cNvPr id="3074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1" t="35202" r="73091" b="49339"/>
          <a:stretch/>
        </p:blipFill>
        <p:spPr bwMode="auto">
          <a:xfrm>
            <a:off x="6586330" y="424070"/>
            <a:ext cx="2014331" cy="106017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80" t="35006" r="49906" b="50158"/>
          <a:stretch/>
        </p:blipFill>
        <p:spPr bwMode="auto">
          <a:xfrm>
            <a:off x="4198513" y="2678806"/>
            <a:ext cx="2021983" cy="101743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70" t="34233" r="25679" b="48716"/>
          <a:stretch/>
        </p:blipFill>
        <p:spPr bwMode="auto">
          <a:xfrm>
            <a:off x="6487729" y="5057048"/>
            <a:ext cx="2150772" cy="1171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697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9397" y="244700"/>
            <a:ext cx="86546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На стремянку Л похожа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И на крышу дома тоже.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Лесом Лёгкий Лист </a:t>
            </a:r>
            <a:r>
              <a:rPr lang="ru-RU" b="0" i="0" dirty="0" err="1" smtClean="0">
                <a:solidFill>
                  <a:srgbClr val="222222"/>
                </a:solidFill>
                <a:effectLst/>
              </a:rPr>
              <a:t>ЛетеЛ</a:t>
            </a:r>
            <a:r>
              <a:rPr lang="ru-RU" b="0" i="0" dirty="0" smtClean="0">
                <a:solidFill>
                  <a:srgbClr val="222222"/>
                </a:solidFill>
                <a:effectLst/>
              </a:rPr>
              <a:t>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Приземляться не </a:t>
            </a:r>
            <a:r>
              <a:rPr lang="ru-RU" b="0" i="0" dirty="0" err="1" smtClean="0">
                <a:solidFill>
                  <a:srgbClr val="222222"/>
                </a:solidFill>
                <a:effectLst/>
              </a:rPr>
              <a:t>хотеЛ</a:t>
            </a:r>
            <a:r>
              <a:rPr lang="ru-RU" b="0" i="0" dirty="0" smtClean="0">
                <a:solidFill>
                  <a:srgbClr val="222222"/>
                </a:solidFill>
                <a:effectLst/>
              </a:rPr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6670" y="1825972"/>
            <a:ext cx="86546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Палочка и палочка,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Между ними галочка.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И понятно сразу всем: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Получилась буква М.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9397" y="3550053"/>
            <a:ext cx="86546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Н как лесенка,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Все движемся вперёд,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Как лесенка-</a:t>
            </a:r>
            <a:r>
              <a:rPr lang="ru-RU" b="0" i="0" dirty="0" err="1" smtClean="0">
                <a:solidFill>
                  <a:srgbClr val="222222"/>
                </a:solidFill>
                <a:effectLst/>
              </a:rPr>
              <a:t>чудесенка</a:t>
            </a:r>
            <a:r>
              <a:rPr lang="ru-RU" b="0" i="0" dirty="0" smtClean="0">
                <a:solidFill>
                  <a:srgbClr val="222222"/>
                </a:solidFill>
                <a:effectLst/>
              </a:rPr>
              <a:t>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 мир знаний нас зовёт</a:t>
            </a:r>
            <a:endParaRPr lang="ru-RU" dirty="0"/>
          </a:p>
        </p:txBody>
      </p:sp>
      <p:pic>
        <p:nvPicPr>
          <p:cNvPr id="2050" name="Picture 2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76" b="66869"/>
          <a:stretch/>
        </p:blipFill>
        <p:spPr bwMode="auto">
          <a:xfrm>
            <a:off x="4031087" y="103017"/>
            <a:ext cx="1712890" cy="246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39" r="31940" b="67281"/>
          <a:stretch/>
        </p:blipFill>
        <p:spPr bwMode="auto">
          <a:xfrm>
            <a:off x="5911403" y="2033177"/>
            <a:ext cx="1893194" cy="24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75" t="-62457" r="13106" b="128406"/>
          <a:stretch/>
        </p:blipFill>
        <p:spPr bwMode="auto">
          <a:xfrm>
            <a:off x="2846231" y="-2757487"/>
            <a:ext cx="1338419" cy="195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81" b="67037"/>
          <a:stretch/>
        </p:blipFill>
        <p:spPr bwMode="auto">
          <a:xfrm>
            <a:off x="3948850" y="4150217"/>
            <a:ext cx="1795127" cy="254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grizly.club/uploads/posts/2023-01/1672550282_grizly-club-p-trafaret-zerkalnogo-otrazheniya-tsifr-3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86" r="3229" b="72405"/>
          <a:stretch/>
        </p:blipFill>
        <p:spPr bwMode="auto">
          <a:xfrm>
            <a:off x="6324468" y="406385"/>
            <a:ext cx="1935497" cy="1200329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sun9-20.userapi.com/impg/YlKYPw9P2m--0gzqYGF8vIq7kYlgywXlkmgyEw/NK_bymqnGU4.jpg?size=1024x566&amp;quality=95&amp;sign=58418fb861355eb9511b81afc450acb5&amp;c_uniq_tag=bCaHouiM_2Z4xQmkWF1HHtTAfoe00I0GWG5bZ1qrLyM&amp;type=album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" t="4192" r="80072" b="74069"/>
          <a:stretch/>
        </p:blipFill>
        <p:spPr bwMode="auto">
          <a:xfrm>
            <a:off x="3702676" y="2738274"/>
            <a:ext cx="1899634" cy="1280495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sun9-20.userapi.com/impg/YlKYPw9P2m--0gzqYGF8vIq7kYlgywXlkmgyEw/NK_bymqnGU4.jpg?size=1024x566&amp;quality=95&amp;sign=58418fb861355eb9511b81afc450acb5&amp;c_uniq_tag=bCaHouiM_2Z4xQmkWF1HHtTAfoe00I0GWG5bZ1qrLyM&amp;type=album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91" t="27604" r="40724" b="50419"/>
          <a:stretch/>
        </p:blipFill>
        <p:spPr bwMode="auto">
          <a:xfrm>
            <a:off x="6181859" y="4829541"/>
            <a:ext cx="1999084" cy="1313682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23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245" y="412124"/>
            <a:ext cx="87447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Буква О — луна и солнце,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В доме круглое оконце.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И часы, и колесо,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И это, кажется, не всё.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9245" y="214625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Букву П в спортивном зале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Перекладиной назвали. —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Ну-ка, милый, не ленись,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Подойди да подтянись.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0862" y="37432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222222"/>
                </a:solidFill>
                <a:effectLst/>
              </a:rPr>
              <a:t>Как запомнить букву Р?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Каждый может, например,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Руку на бочок поставить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222222"/>
                </a:solidFill>
                <a:effectLst/>
              </a:rPr>
              <a:t>И друг другу Р представить.</a:t>
            </a:r>
            <a:endParaRPr lang="ru-RU" dirty="0"/>
          </a:p>
        </p:txBody>
      </p:sp>
      <p:pic>
        <p:nvPicPr>
          <p:cNvPr id="3074" name="Picture 2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29" t="32708" r="66520" b="33265"/>
          <a:stretch/>
        </p:blipFill>
        <p:spPr bwMode="auto">
          <a:xfrm>
            <a:off x="3946299" y="68932"/>
            <a:ext cx="1854558" cy="250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11" t="32483" r="32812" b="33490"/>
          <a:stretch/>
        </p:blipFill>
        <p:spPr bwMode="auto">
          <a:xfrm>
            <a:off x="6045558" y="1703230"/>
            <a:ext cx="1733282" cy="244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sun9-47.userapi.com/impg/c858420/v858420763/219096/lkR06lKfhqk.jpg?size=423x604&amp;quality=96&amp;sign=fb657bd996761f61f72fff7e1331ae06&amp;type=alb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46" t="32773" b="33201"/>
          <a:stretch/>
        </p:blipFill>
        <p:spPr bwMode="auto">
          <a:xfrm>
            <a:off x="4014416" y="4145810"/>
            <a:ext cx="1718325" cy="2564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tatic12.tgcnt.ru/posts/_0/fa/fac54b78d5b71683fb550b0d4f39b7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95" t="34721" r="3380" b="50256"/>
          <a:stretch/>
        </p:blipFill>
        <p:spPr bwMode="auto">
          <a:xfrm>
            <a:off x="6181858" y="4739425"/>
            <a:ext cx="2266965" cy="119773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s://sun9-20.userapi.com/impg/YlKYPw9P2m--0gzqYGF8vIq7kYlgywXlkmgyEw/NK_bymqnGU4.jpg?size=1024x566&amp;quality=95&amp;sign=58418fb861355eb9511b81afc450acb5&amp;c_uniq_tag=bCaHouiM_2Z4xQmkWF1HHtTAfoe00I0GWG5bZ1qrLyM&amp;type=album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4" t="51731" r="60794" b="26530"/>
          <a:stretch/>
        </p:blipFill>
        <p:spPr bwMode="auto">
          <a:xfrm>
            <a:off x="6045558" y="201003"/>
            <a:ext cx="1900707" cy="125336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ttps://fsd.multiurok.ru/html/2021/03/18/s_6052d8178f280/1656581_5.jpe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3" t="61087" r="62693" b="-2756"/>
          <a:stretch/>
        </p:blipFill>
        <p:spPr bwMode="auto">
          <a:xfrm>
            <a:off x="8091657" y="2297377"/>
            <a:ext cx="1650642" cy="156338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1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273</TotalTime>
  <Words>408</Words>
  <Application>Microsoft Office PowerPoint</Application>
  <PresentationFormat>Широкоэкранный</PresentationFormat>
  <Paragraphs>77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-apple-system</vt:lpstr>
      <vt:lpstr>Arial</vt:lpstr>
      <vt:lpstr>Times New Roman</vt:lpstr>
      <vt:lpstr>Trebuchet MS</vt:lpstr>
      <vt:lpstr>Wingdings 3</vt:lpstr>
      <vt:lpstr>Грань</vt:lpstr>
      <vt:lpstr>«Говорящие буквы» методика профилактики «зеркального письма»</vt:lpstr>
      <vt:lpstr>Говорящая буква – зрительно-пространственный образ буквы русского алфавита, созданный с помощью пальцев рук. Изображения 33 букв русского алфавита с помощью пальцев рук составляет пальчиковый алфавит.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Говорящие буквы</dc:title>
  <dc:creator>user</dc:creator>
  <cp:lastModifiedBy>user</cp:lastModifiedBy>
  <cp:revision>65</cp:revision>
  <dcterms:created xsi:type="dcterms:W3CDTF">2024-03-16T12:08:22Z</dcterms:created>
  <dcterms:modified xsi:type="dcterms:W3CDTF">2024-03-17T20:28:11Z</dcterms:modified>
</cp:coreProperties>
</file>