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1" r:id="rId4"/>
    <p:sldId id="284" r:id="rId5"/>
    <p:sldId id="257" r:id="rId6"/>
    <p:sldId id="258" r:id="rId7"/>
    <p:sldId id="285" r:id="rId8"/>
    <p:sldId id="286" r:id="rId9"/>
    <p:sldId id="287" r:id="rId10"/>
    <p:sldId id="288" r:id="rId11"/>
    <p:sldId id="289" r:id="rId12"/>
    <p:sldId id="265" r:id="rId13"/>
    <p:sldId id="259" r:id="rId14"/>
    <p:sldId id="266" r:id="rId15"/>
    <p:sldId id="264" r:id="rId16"/>
    <p:sldId id="268" r:id="rId17"/>
    <p:sldId id="262" r:id="rId18"/>
    <p:sldId id="267" r:id="rId19"/>
    <p:sldId id="269" r:id="rId20"/>
    <p:sldId id="272" r:id="rId21"/>
    <p:sldId id="263" r:id="rId22"/>
    <p:sldId id="261" r:id="rId23"/>
    <p:sldId id="260" r:id="rId24"/>
    <p:sldId id="273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FF"/>
    <a:srgbClr val="CCECFF"/>
    <a:srgbClr val="00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09587-7FE8-4D65-BF8E-92471DDE7F04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DE53-1C75-4A81-BA04-05F25C81CC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5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8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6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0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0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8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4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6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8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2F0D-0B75-4B5A-8733-5DAC38909E56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E90A-FB6F-4AA9-AD6F-520D1BF52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05828" y="2503534"/>
            <a:ext cx="5980355" cy="100642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60000" dir="5400000" sy="-100000" algn="bl" rotWithShape="0"/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Алгебра 7 класс</a:t>
            </a:r>
            <a:endParaRPr lang="ru-RU" sz="6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7690104" y="5357686"/>
            <a:ext cx="4331208" cy="1335722"/>
          </a:xfrm>
        </p:spPr>
        <p:txBody>
          <a:bodyPr>
            <a:normAutofit/>
          </a:bodyPr>
          <a:lstStyle/>
          <a:p>
            <a:pPr algn="l"/>
            <a:r>
              <a:rPr lang="ru-RU" altLang="ru-RU" sz="1800" b="1" i="1" dirty="0" smtClean="0">
                <a:solidFill>
                  <a:srgbClr val="FFFF00"/>
                </a:solidFill>
              </a:rPr>
              <a:t>Учитель математики: </a:t>
            </a:r>
            <a:r>
              <a:rPr lang="ru-RU" altLang="ru-RU" sz="1800" b="1" i="1" dirty="0">
                <a:solidFill>
                  <a:srgbClr val="FFFF00"/>
                </a:solidFill>
              </a:rPr>
              <a:t>Коротова И. В</a:t>
            </a:r>
            <a:r>
              <a:rPr lang="ru-RU" altLang="ru-RU" sz="1800" b="1" i="1" dirty="0" smtClean="0">
                <a:solidFill>
                  <a:srgbClr val="FFFF00"/>
                </a:solidFill>
              </a:rPr>
              <a:t>., Шестакова М.Ю.</a:t>
            </a:r>
            <a:endParaRPr lang="ru-RU" altLang="ru-RU" sz="1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8496" y="823640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600" b="1" cap="all">
                <a:ln/>
                <a:solidFill>
                  <a:srgbClr val="5B9BD5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Ключевые этапы движения на графиках</a:t>
            </a:r>
            <a:endParaRPr lang="ru-RU" sz="3600" b="1" cap="all" dirty="0">
              <a:ln/>
              <a:solidFill>
                <a:srgbClr val="5B9BD5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" y="2242226"/>
            <a:ext cx="10372147" cy="3000984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526380" y="3862367"/>
            <a:ext cx="2491144" cy="1215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движения
В начальный момент скорость увеличивается, что отражается на графике как рост линии вверх. Это период ускорения.</a:t>
            </a:r>
            <a:endParaRPr lang="en-US" sz="1100" dirty="0"/>
          </a:p>
        </p:txBody>
      </p:sp>
      <p:sp>
        <p:nvSpPr>
          <p:cNvPr id="11" name="Text 0"/>
          <p:cNvSpPr txBox="1"/>
          <p:nvPr/>
        </p:nvSpPr>
        <p:spPr>
          <a:xfrm>
            <a:off x="4541955" y="2895349"/>
            <a:ext cx="3993503" cy="1433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
После достижения постоянной скорости линия графика становится прямой и горизонтальной, показывая равномерное движение без изменений.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7452271" y="3850483"/>
            <a:ext cx="3744685" cy="1271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объекта
Завершающий этап — снижение скорости, когда линия наклоняется вниз, указывая на замедление и остановку объекта.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50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8496" y="823640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3600" b="1" cap="all">
                <a:ln/>
                <a:solidFill>
                  <a:srgbClr val="5B9BD5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Практические упражнения для закрепления</a:t>
            </a:r>
            <a:endParaRPr lang="ru-RU" sz="3600" b="1" cap="all" dirty="0">
              <a:ln/>
              <a:solidFill>
                <a:srgbClr val="5B9BD5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 rotWithShape="1">
          <a:blip r:embed="rId3"/>
          <a:srcRect l="11163"/>
          <a:stretch/>
        </p:blipFill>
        <p:spPr>
          <a:xfrm>
            <a:off x="1381328" y="904672"/>
            <a:ext cx="10830968" cy="685800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772041" y="2831146"/>
            <a:ext cx="3172408" cy="3005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Постройте график скорости для заданного движения и определите пройденное расстояние по площади под графиком.</a:t>
            </a:r>
            <a:endParaRPr lang="en-US" sz="1467" dirty="0"/>
          </a:p>
        </p:txBody>
      </p:sp>
      <p:sp>
        <p:nvSpPr>
          <p:cNvPr id="10" name="Text 2"/>
          <p:cNvSpPr txBox="1"/>
          <p:nvPr/>
        </p:nvSpPr>
        <p:spPr>
          <a:xfrm>
            <a:off x="4467281" y="2831146"/>
            <a:ext cx="3172408" cy="2980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Проанализируйте график, чтобы выявить моменты начала остановки и ускорения объекта.</a:t>
            </a:r>
            <a:endParaRPr lang="en-US" sz="1467" dirty="0"/>
          </a:p>
        </p:txBody>
      </p:sp>
      <p:sp>
        <p:nvSpPr>
          <p:cNvPr id="13" name="Text 0"/>
          <p:cNvSpPr txBox="1"/>
          <p:nvPr/>
        </p:nvSpPr>
        <p:spPr>
          <a:xfrm>
            <a:off x="8246482" y="2831146"/>
            <a:ext cx="3359020" cy="2967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Используйте графический метод для решения задачи на встречное движение и найдите время встречи объектов.</a:t>
            </a:r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39656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7645" y="5306889"/>
            <a:ext cx="4240785" cy="1323439"/>
          </a:xfrm>
          <a:prstGeom prst="rect">
            <a:avLst/>
          </a:prstGeom>
          <a:solidFill>
            <a:srgbClr val="CCECFF"/>
          </a:solidFill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 – время встречи объектов ;</a:t>
            </a: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– расстояние  ,характеризующее место встречи.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2" y="2698487"/>
            <a:ext cx="5317304" cy="327621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293341" y="2800865"/>
            <a:ext cx="0" cy="2842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270576" y="5642920"/>
            <a:ext cx="46049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70110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32110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62507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11051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89991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66761" y="555470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60229" y="555882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26812" y="554646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89276" y="555470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72338" y="555470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99690" y="531100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95460" y="466370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201639" y="496845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195460" y="4334191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195460" y="400467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195460" y="367516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195460" y="334565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3340" y="265734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(км)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57051" y="56031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42715" y="5122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45261" y="480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42715" y="4506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42715" y="418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65480" y="3854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39305" y="3526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53028" y="3203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00843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10509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70150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46919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48485" y="5675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405731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88681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78144" y="568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545572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73170" y="56872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1812616" y="4611365"/>
            <a:ext cx="88973" cy="97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1281806" y="2851715"/>
            <a:ext cx="1529245" cy="2804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1853307" y="5460199"/>
            <a:ext cx="1014" cy="142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857102" y="5168942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849442" y="4875927"/>
            <a:ext cx="3486" cy="2034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1458634" y="4654378"/>
            <a:ext cx="279550" cy="58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39817" y="4531929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432110" y="4890038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433328" y="5241508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420993" y="3786075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39817" y="4155488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458635" y="3675168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1836402" y="3678328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2330041" y="3613201"/>
            <a:ext cx="88973" cy="97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12143" y="5542643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983078" y="2958036"/>
            <a:ext cx="1589020" cy="2711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372666" y="2159781"/>
            <a:ext cx="29929" cy="1413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387630" y="2159055"/>
            <a:ext cx="15874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402595" y="1789723"/>
            <a:ext cx="206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встречи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15136" y="3388658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(</a:t>
            </a:r>
            <a:r>
              <a:rPr lang="en-US" sz="2400" b="1" dirty="0" err="1" smtClean="0"/>
              <a:t>x;y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30041" y="554891"/>
            <a:ext cx="72909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Графическая модель задачи.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6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992" y="139887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761" y="2012092"/>
            <a:ext cx="230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3" y="2719978"/>
            <a:ext cx="5317304" cy="327621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293341" y="2800865"/>
            <a:ext cx="0" cy="2842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70576" y="5642920"/>
            <a:ext cx="46049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70110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32110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62507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11051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189991" y="555058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566761" y="555470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60229" y="555882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26812" y="554646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9276" y="555470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2338" y="555470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199690" y="531100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195460" y="466370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201639" y="496845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195460" y="4334191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195460" y="400467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195460" y="367516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195460" y="334565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93340" y="265734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(км)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57051" y="56031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42715" y="5122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945261" y="480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42715" y="45065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42715" y="4182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65480" y="3854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39305" y="3526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53028" y="3203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00843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910509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270150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646919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048485" y="5675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405731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788681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178144" y="5682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545572" y="5681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873170" y="56872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1306701" y="2811415"/>
            <a:ext cx="1529245" cy="2804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2330041" y="3613201"/>
            <a:ext cx="88973" cy="97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2143" y="5542643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85471"/>
              </p:ext>
            </p:extLst>
          </p:nvPr>
        </p:nvGraphicFramePr>
        <p:xfrm>
          <a:off x="7013808" y="3307789"/>
          <a:ext cx="3657597" cy="11711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70761" y="985332"/>
            <a:ext cx="9820257" cy="954107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800" b="1" i="1" dirty="0"/>
              <a:t>Пешеход  вышел  из  дома и  за  1,5  часа  прошёл  3  км. Сколько км пройдёт пешеход за 3 часа?</a:t>
            </a: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7952849" y="5682741"/>
            <a:ext cx="3222357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  6 км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74527" y="3712091"/>
            <a:ext cx="28264" cy="188136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28477" y="3665758"/>
            <a:ext cx="972245" cy="77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334157" y="4650293"/>
            <a:ext cx="426666" cy="77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807241" y="4695405"/>
            <a:ext cx="3636" cy="94339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1766474" y="4629037"/>
            <a:ext cx="88973" cy="977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05572" y="328649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А(3;6)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79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2240" y="121920"/>
            <a:ext cx="6520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Какие могут быть ситуации?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14385" y="2647734"/>
            <a:ext cx="1080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Ситуация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вторая.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Два объекта начинают движение одновременно в противоположных направлениях</a:t>
            </a:r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714385" y="1129002"/>
            <a:ext cx="10895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Ситуация первая.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Два объекта начинают движение одновременно навстречу друг другу.           Встречное </a:t>
            </a:r>
            <a:r>
              <a:rPr lang="ru-RU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движение.</a:t>
            </a:r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85" y="5315866"/>
            <a:ext cx="1080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решении таких задач надо использовать понятия «скорость сближения» и «скорость удаления».</a:t>
            </a: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714385" y="4166466"/>
            <a:ext cx="9611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Ситуация третья.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Два объекта начинают движение одновременно в одном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7979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669" y="865832"/>
            <a:ext cx="7363234" cy="132343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двух городов А и В, расстояние между которыми 250 км, навстречу друг другу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одновременно выехали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два туриста. Скорость движения первого равна 20 км/ч, второго – ЗО км/ч. Через сколько часов туристы встретятся?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2047" y="3098460"/>
            <a:ext cx="324880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первого туриста: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1465" y="2149283"/>
            <a:ext cx="4419600" cy="368605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8098904" y="1782510"/>
            <a:ext cx="2" cy="4078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098906" y="5860697"/>
            <a:ext cx="2861702" cy="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8001025" y="4635933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001024" y="399878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001024" y="522114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001024" y="336424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001024" y="2750893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001024" y="211217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486098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857954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193234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583378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943042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339282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82320" y="50364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582386" y="44486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14240" y="38239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120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538710" y="32177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160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35393" y="25585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23810" y="19755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240</a:t>
            </a:r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80790" y="5761359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38608" y="5890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693429" y="5897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60364" y="5881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413616" y="5881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802394" y="58629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175641" y="5865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8112905" y="3823967"/>
            <a:ext cx="2364422" cy="20564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8097280" y="1928305"/>
            <a:ext cx="2242002" cy="28896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007518" y="2616508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r>
              <a:rPr lang="ru-RU" sz="2800" b="1" dirty="0" smtClean="0"/>
              <a:t> =250-30х</a:t>
            </a:r>
            <a:endParaRPr lang="ru-RU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830149" y="3993350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45018" y="5163367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</a:t>
            </a:r>
            <a:r>
              <a:rPr lang="ru-RU" sz="2800" b="1" dirty="0" smtClean="0"/>
              <a:t>=20х</a:t>
            </a:r>
            <a:endParaRPr lang="ru-RU" sz="2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250102" y="1718022"/>
            <a:ext cx="856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</a:t>
            </a:r>
            <a:r>
              <a:rPr lang="ru-RU" sz="2800" b="1" dirty="0"/>
              <a:t>,км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552217" y="5332624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Х,ч</a:t>
            </a:r>
            <a:endParaRPr lang="ru-RU" sz="2800" b="1" dirty="0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49179" y="34573"/>
            <a:ext cx="1706880" cy="643766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000" dir="5400000" sy="-100000" algn="bl" rotWithShape="0"/>
          </a:effectLst>
          <a:scene3d>
            <a:camera prst="obliqueBottomLeft"/>
            <a:lightRig rig="threePt" dir="t"/>
          </a:scene3d>
          <a:sp3d>
            <a:bevelT w="139700" prst="cross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  <a:sp3d extrusionH="57150">
              <a:bevelT w="38100" h="38100" prst="relaxedInset"/>
            </a:sp3d>
          </a:bodyPr>
          <a:lstStyle/>
          <a:p>
            <a:pPr algn="ctr">
              <a:lnSpc>
                <a:spcPts val="4320"/>
              </a:lnSpc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25147"/>
              </p:ext>
            </p:extLst>
          </p:nvPr>
        </p:nvGraphicFramePr>
        <p:xfrm>
          <a:off x="766690" y="3587040"/>
          <a:ext cx="2391720" cy="75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  <a:endParaRPr lang="ru-RU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7" name="Прямая соединительная линия 56"/>
          <p:cNvCxnSpPr/>
          <p:nvPr/>
        </p:nvCxnSpPr>
        <p:spPr>
          <a:xfrm>
            <a:off x="8109181" y="4298525"/>
            <a:ext cx="1832289" cy="218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953237" y="4393460"/>
            <a:ext cx="1" cy="146238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20910"/>
              </p:ext>
            </p:extLst>
          </p:nvPr>
        </p:nvGraphicFramePr>
        <p:xfrm>
          <a:off x="719558" y="5379537"/>
          <a:ext cx="2616090" cy="75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  <a:endParaRPr lang="ru-RU" sz="1800" dirty="0" smtClean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250-30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649179" y="4763257"/>
            <a:ext cx="320167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второго туриста: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440" y="6250707"/>
            <a:ext cx="6945619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 через 5 часов встретятся туристы.</a:t>
            </a: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503669" y="2235415"/>
            <a:ext cx="2196647" cy="646331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000" dir="5400000" sy="-100000" algn="bl" rotWithShape="0"/>
          </a:effectLst>
          <a:scene3d>
            <a:camera prst="obliqueBottomLeft"/>
            <a:lightRig rig="threePt" dir="t"/>
          </a:scene3d>
          <a:sp3d>
            <a:bevelT w="139700" prst="cross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  <a:sp3d extrusionH="57150">
              <a:bevelT w="38100" h="38100" prst="relaxedInset"/>
            </a:sp3d>
          </a:bodyPr>
          <a:lstStyle/>
          <a:p>
            <a:r>
              <a:rPr lang="ru-RU" sz="3600" b="1" dirty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</p:spTree>
    <p:extLst>
      <p:ext uri="{BB962C8B-B14F-4D97-AF65-F5344CB8AC3E}">
        <p14:creationId xmlns:p14="http://schemas.microsoft.com/office/powerpoint/2010/main" val="1361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1465" y="2149283"/>
            <a:ext cx="4419600" cy="3686055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8098904" y="1782510"/>
            <a:ext cx="2" cy="40785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098906" y="5860697"/>
            <a:ext cx="2861702" cy="3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021347" y="463755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001024" y="399878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001024" y="522114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001024" y="336424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001024" y="2750893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86098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57954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93234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583378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43042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339282" y="57979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82320" y="50364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200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45260" y="44502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r>
              <a:rPr lang="ru-RU" b="1" dirty="0" smtClean="0"/>
              <a:t>00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14240" y="38239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r>
              <a:rPr lang="ru-RU" b="1" dirty="0" smtClean="0"/>
              <a:t>00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38710" y="32177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</a:t>
            </a:r>
            <a:r>
              <a:rPr lang="ru-RU" b="1" dirty="0" smtClean="0"/>
              <a:t>00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46163" y="255858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r>
              <a:rPr lang="ru-RU" b="1" dirty="0" smtClean="0"/>
              <a:t>00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780790" y="5761359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38608" y="5890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693429" y="5897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60364" y="5881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413616" y="5881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802394" y="58629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175641" y="5865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8120948" y="3821787"/>
            <a:ext cx="2431270" cy="20392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8836763" y="2418347"/>
            <a:ext cx="1715454" cy="29142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830149" y="3993350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50102" y="1718022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ru-RU" sz="2800" b="1" dirty="0" smtClean="0"/>
              <a:t>,км</a:t>
            </a:r>
            <a:endParaRPr lang="ru-RU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0552217" y="5332624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</a:t>
            </a:r>
            <a:r>
              <a:rPr lang="ru-RU" sz="2800" b="1" dirty="0" smtClean="0"/>
              <a:t>,ч</a:t>
            </a:r>
            <a:endParaRPr lang="ru-RU" sz="2800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8828900" y="2350801"/>
            <a:ext cx="36403" cy="346342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1412" y="748526"/>
            <a:ext cx="7244751" cy="163121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Расстояние между городами А и В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1100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км. Из А в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Вышел скорый поезд со скоростью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км/ч. Через 2 часа на встречу ему из В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 вышел Скоростной поезд «Сапсан» со скоростью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км/ч. Через сколько часов после выхода пассажирского поезда эти поезда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встретятся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456" y="5541037"/>
            <a:ext cx="695817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поезда встретятся через 3 часа.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7994833" y="556809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994833" y="4935583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8012944" y="431857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7997016" y="3685244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994833" y="306746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9179" y="-6832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04029" y="2595185"/>
            <a:ext cx="230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111883" y="4296158"/>
            <a:ext cx="1831159" cy="1617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29" idx="0"/>
          </p:cNvCxnSpPr>
          <p:nvPr/>
        </p:nvCxnSpPr>
        <p:spPr>
          <a:xfrm>
            <a:off x="9937755" y="4351930"/>
            <a:ext cx="15482" cy="15109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34792" y="3426539"/>
            <a:ext cx="246600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поезда: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36721"/>
              </p:ext>
            </p:extLst>
          </p:nvPr>
        </p:nvGraphicFramePr>
        <p:xfrm>
          <a:off x="171935" y="4008633"/>
          <a:ext cx="2391720" cy="74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  <a:endParaRPr lang="ru-RU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64219"/>
              </p:ext>
            </p:extLst>
          </p:nvPr>
        </p:nvGraphicFramePr>
        <p:xfrm>
          <a:off x="3132289" y="4014194"/>
          <a:ext cx="3806091" cy="75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</a:t>
                      </a:r>
                      <a:endParaRPr lang="ru-RU" sz="1800" dirty="0" smtClean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1100-200</a:t>
                      </a:r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2773438" y="3429442"/>
            <a:ext cx="474080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скоростного поезда «Сапсан»: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46916" y="413631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(5;500)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974820" y="216613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40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4623" y="2719993"/>
            <a:ext cx="7126028" cy="286232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Пусть время движения до встречи каждого посыльного будет t. По условию задачи строим </a:t>
            </a:r>
            <a:r>
              <a:rPr lang="ru-RU" sz="2000" dirty="0" smtClean="0"/>
              <a:t>схему  графика.</a:t>
            </a:r>
            <a:endParaRPr lang="ru-RU" sz="2000" dirty="0"/>
          </a:p>
          <a:p>
            <a:r>
              <a:rPr lang="ru-RU" sz="2000" dirty="0" smtClean="0"/>
              <a:t>Используя  </a:t>
            </a:r>
            <a:r>
              <a:rPr lang="ru-RU" sz="2000" dirty="0"/>
              <a:t>подобие </a:t>
            </a:r>
            <a:r>
              <a:rPr lang="ru-RU" sz="2000" dirty="0" smtClean="0"/>
              <a:t>треугольников  </a:t>
            </a:r>
            <a:r>
              <a:rPr lang="en-US" sz="2000" dirty="0" smtClean="0"/>
              <a:t>AOL    </a:t>
            </a:r>
            <a:r>
              <a:rPr lang="ru-RU" sz="2000" dirty="0" smtClean="0"/>
              <a:t>и</a:t>
            </a:r>
            <a:r>
              <a:rPr lang="en-US" sz="2000" dirty="0" smtClean="0"/>
              <a:t>   </a:t>
            </a:r>
            <a:r>
              <a:rPr lang="en-US" sz="2000" dirty="0"/>
              <a:t>B</a:t>
            </a:r>
            <a:r>
              <a:rPr lang="en-US" sz="2000" dirty="0" smtClean="0"/>
              <a:t>ON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Имеем:</a:t>
            </a:r>
          </a:p>
          <a:p>
            <a:r>
              <a:rPr lang="ru-RU" sz="2000" dirty="0"/>
              <a:t>t/16 = 9/t;</a:t>
            </a:r>
          </a:p>
          <a:p>
            <a:r>
              <a:rPr lang="ru-RU" sz="2000" dirty="0"/>
              <a:t>t2 = 144;</a:t>
            </a:r>
          </a:p>
          <a:p>
            <a:r>
              <a:rPr lang="ru-RU" sz="2000" dirty="0"/>
              <a:t>t = 12.</a:t>
            </a:r>
          </a:p>
          <a:p>
            <a:r>
              <a:rPr lang="ru-RU" sz="2000" dirty="0"/>
              <a:t>Значит, 12 + 16 = 28 (часов) – был в пути первый, 12 + 9 = 21 (час) – был в пути второй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2347" y="887504"/>
            <a:ext cx="6647935" cy="132343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Из двух городов навстречу друг другу одновременно вышли два посыльных. После встречи один из них был в пути еще 16 часов, а второй – 9 часов. Определить, сколько времени был в пути каждый посыльный.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1569" y="190329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5" t="44958" b="-553"/>
          <a:stretch/>
        </p:blipFill>
        <p:spPr>
          <a:xfrm>
            <a:off x="224393" y="3760031"/>
            <a:ext cx="3817360" cy="244072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740353" y="4123832"/>
            <a:ext cx="0" cy="1594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40353" y="5728994"/>
            <a:ext cx="281839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3452" y="549816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</a:t>
            </a:r>
            <a:endParaRPr lang="ru-RU" sz="2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3452" y="390192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B</a:t>
            </a:r>
            <a:endParaRPr lang="ru-RU" sz="2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0118" y="4188418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N</a:t>
            </a:r>
            <a:endParaRPr lang="ru-RU" sz="2400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740353" y="4637903"/>
            <a:ext cx="2760728" cy="121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18592" y="4188418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M</a:t>
            </a:r>
            <a:endParaRPr lang="ru-RU" sz="2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1242" y="388595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(км/ч)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76113" y="574249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ru-RU" b="1" dirty="0"/>
              <a:t>(ч)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6873" y="531854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</a:t>
            </a:r>
            <a:endParaRPr lang="ru-RU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26187" y="531854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H</a:t>
            </a:r>
            <a:endParaRPr lang="ru-RU" sz="2400" b="1" i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45574" y="4650083"/>
            <a:ext cx="1" cy="2146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745574" y="5504785"/>
            <a:ext cx="1" cy="2146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45574" y="5213221"/>
            <a:ext cx="1" cy="2146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745576" y="4674681"/>
            <a:ext cx="1" cy="2146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45574" y="4943962"/>
            <a:ext cx="1" cy="2146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56265" y="4674681"/>
            <a:ext cx="2487175" cy="10421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735667" y="4656282"/>
            <a:ext cx="1773779" cy="10625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49806" y="50563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O</a:t>
            </a:r>
            <a:endParaRPr lang="ru-RU" sz="2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030892" y="5659053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37755" y="457225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34224" y="5952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332096" y="39357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16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93086" y="2664788"/>
            <a:ext cx="2306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454" y="5959827"/>
            <a:ext cx="600997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 21 час и 28 часов.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2023038" y="5440675"/>
            <a:ext cx="138076" cy="7653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16200000">
            <a:off x="2272881" y="3715967"/>
            <a:ext cx="459163" cy="151377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3803" y="290083"/>
            <a:ext cx="154080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Задача: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435" y="1023713"/>
            <a:ext cx="10532362" cy="101566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данный момент расстояние между легковым автомобилем и грузовиком 400 км.</a:t>
            </a:r>
          </a:p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Встретятся ли машины через два часа если скорость легкового автомобиля 80 км/ч, а грузовика-40 км/ч и они выезжают навстречу друг другу одновременно?</a:t>
            </a: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11170508" y="6063049"/>
            <a:ext cx="424578" cy="4822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b="9724"/>
          <a:stretch/>
        </p:blipFill>
        <p:spPr>
          <a:xfrm rot="5400000">
            <a:off x="6887574" y="2731918"/>
            <a:ext cx="4101620" cy="334390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47066"/>
              </p:ext>
            </p:extLst>
          </p:nvPr>
        </p:nvGraphicFramePr>
        <p:xfrm>
          <a:off x="1027490" y="3435460"/>
          <a:ext cx="2746749" cy="736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71947"/>
              </p:ext>
            </p:extLst>
          </p:nvPr>
        </p:nvGraphicFramePr>
        <p:xfrm>
          <a:off x="1027490" y="5034572"/>
          <a:ext cx="2746749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400-</a:t>
                      </a:r>
                      <a:r>
                        <a:rPr lang="en-US" dirty="0" smtClean="0"/>
                        <a:t>40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 flipV="1">
            <a:off x="7826092" y="2500345"/>
            <a:ext cx="8092" cy="3620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834184" y="6120714"/>
            <a:ext cx="25866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736303" y="450447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736303" y="531423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736303" y="365187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7490" y="2324232"/>
            <a:ext cx="189949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Решение: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736303" y="284174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65920" y="513497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5474" y="43248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5474" y="35070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5474" y="26727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400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193490" y="602838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559250" y="602838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31106" y="606304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27346" y="606304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59445" y="6118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18751" y="6118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2798" y="6123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71677" y="6122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7855142" y="2857440"/>
            <a:ext cx="1774067" cy="32582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834183" y="4803853"/>
            <a:ext cx="667266" cy="531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5" idx="0"/>
          </p:cNvCxnSpPr>
          <p:nvPr/>
        </p:nvCxnSpPr>
        <p:spPr>
          <a:xfrm flipH="1">
            <a:off x="8569594" y="4847617"/>
            <a:ext cx="3590" cy="127072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8514763" y="4796246"/>
            <a:ext cx="88973" cy="977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819092" y="2855921"/>
            <a:ext cx="1654271" cy="147647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826092" y="3519585"/>
            <a:ext cx="688671" cy="28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535721" y="3521482"/>
            <a:ext cx="23348" cy="124773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8525107" y="3467621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9451" y="6285419"/>
            <a:ext cx="738348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Ответ: легковой автомобиль и грузовик не встретятся.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43803" y="2921850"/>
            <a:ext cx="352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легкового автомобиля: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3803" y="4460616"/>
            <a:ext cx="229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грузовика: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8815282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62831" y="6362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53478" y="631718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1290" y="856908"/>
            <a:ext cx="7962925" cy="193899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заповедника в 120 км от города сбежало 2 тигра, двигаясь в противоположных направлениях. Скорость одного тигра 40км/ч, а другого-60 км/ч. Какое расстояние было бы между тиграми через 3 часа? Успеют  ли  работники заповедника  , выехавшие через чес на машине со скоростью 100 км/ч   , изловить тигра , движущегося по направлению к городу  прежде чем он добежит до него 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24707"/>
              </p:ext>
            </p:extLst>
          </p:nvPr>
        </p:nvGraphicFramePr>
        <p:xfrm>
          <a:off x="537455" y="4225249"/>
          <a:ext cx="2790399" cy="819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2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120-40</a:t>
                      </a:r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61587"/>
              </p:ext>
            </p:extLst>
          </p:nvPr>
        </p:nvGraphicFramePr>
        <p:xfrm>
          <a:off x="4591730" y="4225249"/>
          <a:ext cx="2976510" cy="8148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9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120+60</a:t>
                      </a:r>
                      <a:endParaRPr lang="ru-RU" dirty="0"/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537455" y="3626996"/>
            <a:ext cx="2958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первого тигра: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32903" y="3626996"/>
            <a:ext cx="2928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второго тигра: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4812" y="150396"/>
            <a:ext cx="1502334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Задача: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4812" y="2991901"/>
            <a:ext cx="1852367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Решение: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90" y="5501237"/>
            <a:ext cx="6610864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между тиграми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было бы 300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км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Работники заповедника успеют изловить тигра.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" r="62317"/>
          <a:stretch/>
        </p:blipFill>
        <p:spPr>
          <a:xfrm rot="16200000">
            <a:off x="9466720" y="-15041"/>
            <a:ext cx="1665456" cy="368561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r="7270"/>
          <a:stretch/>
        </p:blipFill>
        <p:spPr>
          <a:xfrm rot="16200000">
            <a:off x="8247973" y="2856693"/>
            <a:ext cx="4098321" cy="3685614"/>
          </a:xfrm>
          <a:prstGeom prst="rect">
            <a:avLst/>
          </a:prstGeom>
        </p:spPr>
      </p:pic>
      <p:cxnSp>
        <p:nvCxnSpPr>
          <p:cNvPr id="78" name="Прямая со стрелкой 77"/>
          <p:cNvCxnSpPr/>
          <p:nvPr/>
        </p:nvCxnSpPr>
        <p:spPr>
          <a:xfrm flipH="1" flipV="1">
            <a:off x="9004439" y="1054167"/>
            <a:ext cx="14344" cy="53981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8995415" y="6452267"/>
            <a:ext cx="26029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920902" y="6123164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8920901" y="5794061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8920900" y="549419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8920900" y="516269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8921888" y="486664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8920899" y="4549761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8920899" y="421475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8921543" y="390462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8920899" y="357792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9397201" y="636511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9720289" y="636511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10104337" y="634988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0476193" y="636511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0835857" y="636511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585042" y="6442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968546" y="6433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349820" y="6438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701887" y="6442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485335" y="5952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8468472" y="56093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</a:t>
            </a:r>
            <a:endParaRPr lang="ru-RU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8460138" y="52918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</a:t>
            </a:r>
            <a:endParaRPr lang="ru-RU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8449014" y="49818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80</a:t>
            </a:r>
            <a:endParaRPr lang="ru-RU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8445812" y="468322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8410120" y="43457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120</a:t>
            </a:r>
            <a:endParaRPr lang="ru-RU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1374053" y="638084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8396018" y="40271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140</a:t>
            </a:r>
            <a:endParaRPr lang="ru-RU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8404091" y="373622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160</a:t>
            </a:r>
            <a:endParaRPr lang="ru-RU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8388379" y="33997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180</a:t>
            </a:r>
            <a:endParaRPr lang="ru-RU" b="1" dirty="0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8920741" y="328428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380981" y="31021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8996980" y="4546604"/>
            <a:ext cx="1300153" cy="2003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Овал 115"/>
          <p:cNvSpPr/>
          <p:nvPr/>
        </p:nvSpPr>
        <p:spPr>
          <a:xfrm>
            <a:off x="10062503" y="6191228"/>
            <a:ext cx="88973" cy="977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единительная линия 116"/>
          <p:cNvCxnSpPr>
            <a:endCxn id="75" idx="3"/>
          </p:cNvCxnSpPr>
          <p:nvPr/>
        </p:nvCxnSpPr>
        <p:spPr>
          <a:xfrm flipV="1">
            <a:off x="9018783" y="995038"/>
            <a:ext cx="1280665" cy="3587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10059850" y="1504234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9" name="Прямая соединительная линия 118"/>
          <p:cNvCxnSpPr>
            <a:stCxn id="118" idx="4"/>
          </p:cNvCxnSpPr>
          <p:nvPr/>
        </p:nvCxnSpPr>
        <p:spPr>
          <a:xfrm flipH="1">
            <a:off x="10085695" y="1601996"/>
            <a:ext cx="18642" cy="47087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9079159" y="6248922"/>
            <a:ext cx="1069664" cy="824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9036937" y="1553115"/>
            <a:ext cx="1004094" cy="124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10106989" y="1538252"/>
            <a:ext cx="17363" cy="474240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8924103" y="295289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8916705" y="263803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8931742" y="2303458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8924103" y="2022104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8931742" y="1717304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388379" y="15543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300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246358" y="64339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75617" y="5998937"/>
            <a:ext cx="1524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Город  0</a:t>
            </a:r>
            <a:endParaRPr lang="ru-RU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8401628" y="276822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220</a:t>
            </a:r>
            <a:endParaRPr lang="ru-RU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8413450" y="24022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240</a:t>
            </a:r>
            <a:endParaRPr lang="ru-RU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8385017" y="21187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260</a:t>
            </a:r>
            <a:endParaRPr lang="ru-RU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8445812" y="18374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280</a:t>
            </a:r>
            <a:endParaRPr lang="ru-RU" b="1" dirty="0"/>
          </a:p>
        </p:txBody>
      </p:sp>
      <p:sp>
        <p:nvSpPr>
          <p:cNvPr id="134" name="Овал 133"/>
          <p:cNvSpPr/>
          <p:nvPr/>
        </p:nvSpPr>
        <p:spPr>
          <a:xfrm>
            <a:off x="9353478" y="5113809"/>
            <a:ext cx="88973" cy="9776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9348614" y="3554624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V="1">
            <a:off x="8920740" y="141345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8409962" y="12251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320</a:t>
            </a:r>
            <a:endParaRPr lang="ru-RU" b="1" dirty="0"/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9378537" y="4538147"/>
            <a:ext cx="414140" cy="185564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401805" y="103862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270232" y="5962902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9346258" y="4503283"/>
            <a:ext cx="88973" cy="9776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805" y="938276"/>
            <a:ext cx="240213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6600" b="1" dirty="0">
                <a:ln w="1143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cs typeface="Arial" charset="0"/>
              </a:rPr>
              <a:t>Тема: </a:t>
            </a:r>
            <a:endParaRPr lang="ru-RU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805" y="2598224"/>
            <a:ext cx="1054740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6600" b="1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Графический способ решения текстовых задач</a:t>
            </a:r>
            <a:endParaRPr lang="ru-RU" sz="6600" b="1" i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5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27" y="857813"/>
            <a:ext cx="11272863" cy="1015663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Грузовой и легковой автомобили отправились от автостанции в разных направлениях. За одно и тоже время грузовик проехал 70 км, а легковой автомобиль 140 км. С какой скоростью двигался легковой автомобиль, если скорость грузовика 35 км/час?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r="7270"/>
          <a:stretch/>
        </p:blipFill>
        <p:spPr>
          <a:xfrm rot="16200000">
            <a:off x="6233211" y="2814520"/>
            <a:ext cx="4098321" cy="3685614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983864" y="2825903"/>
            <a:ext cx="14344" cy="3562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974840" y="6388608"/>
            <a:ext cx="26029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900327" y="6059505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900326" y="573040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900325" y="543053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900325" y="5099031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901313" y="480298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900324" y="448610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900324" y="415110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900968" y="384096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900324" y="351426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6626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38591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083762" y="62862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455618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815282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198708" y="63886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4467" y="6378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47971" y="6370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29245" y="6374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1312" y="6378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64760" y="5889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47897" y="5545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39563" y="52281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28439" y="4918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80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25237" y="46195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389545" y="428208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120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64760" y="256977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(км)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353478" y="631718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75443" y="39634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140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83516" y="36725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160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67804" y="333611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180</a:t>
            </a: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609604" y="6217816"/>
            <a:ext cx="34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</a:t>
            </a:r>
            <a:endParaRPr lang="ru-RU" b="1" dirty="0" smtClean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6900166" y="322063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60406" y="30384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200</a:t>
            </a:r>
            <a:endParaRPr lang="ru-RU" b="1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7005586" y="3080570"/>
            <a:ext cx="2065698" cy="330139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011566" y="2825903"/>
            <a:ext cx="1087248" cy="3567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7666938" y="4104622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endCxn id="22" idx="0"/>
          </p:cNvCxnSpPr>
          <p:nvPr/>
        </p:nvCxnSpPr>
        <p:spPr>
          <a:xfrm flipH="1">
            <a:off x="7715310" y="4189064"/>
            <a:ext cx="22903" cy="21894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3" idx="2"/>
          </p:cNvCxnSpPr>
          <p:nvPr/>
        </p:nvCxnSpPr>
        <p:spPr>
          <a:xfrm>
            <a:off x="6940873" y="4152259"/>
            <a:ext cx="726065" cy="124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7332139" y="5250967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59" name="Прямая со стрелкой 58"/>
          <p:cNvCxnSpPr>
            <a:stCxn id="57" idx="2"/>
          </p:cNvCxnSpPr>
          <p:nvPr/>
        </p:nvCxnSpPr>
        <p:spPr>
          <a:xfrm flipH="1">
            <a:off x="7011567" y="5299848"/>
            <a:ext cx="320572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206177"/>
              </p:ext>
            </p:extLst>
          </p:nvPr>
        </p:nvGraphicFramePr>
        <p:xfrm>
          <a:off x="241527" y="3659516"/>
          <a:ext cx="2600946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0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53531"/>
              </p:ext>
            </p:extLst>
          </p:nvPr>
        </p:nvGraphicFramePr>
        <p:xfrm>
          <a:off x="3277111" y="3690062"/>
          <a:ext cx="2600847" cy="73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6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8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140</a:t>
                      </a:r>
                      <a:endParaRPr lang="ru-RU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39813" y="3170347"/>
            <a:ext cx="252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грузовика: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04651" y="2982176"/>
            <a:ext cx="331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легкового автомобиля: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8651" y="195040"/>
            <a:ext cx="1502334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</a:rPr>
              <a:t>Задача: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8651" y="2315778"/>
            <a:ext cx="1852367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</a:rPr>
              <a:t>Решение: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41527" y="6188270"/>
            <a:ext cx="5910708" cy="43088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/>
              <a:t>Ответ: скорость легкового автомобиля- 70 км/ч.</a:t>
            </a:r>
          </a:p>
        </p:txBody>
      </p:sp>
      <p:sp>
        <p:nvSpPr>
          <p:cNvPr id="58" name="Управляющая кнопка: домой 57">
            <a:hlinkClick r:id="rId4" action="ppaction://hlinksldjump" highlightClick="1"/>
          </p:cNvPr>
          <p:cNvSpPr/>
          <p:nvPr/>
        </p:nvSpPr>
        <p:spPr>
          <a:xfrm>
            <a:off x="11170508" y="6063049"/>
            <a:ext cx="424578" cy="4822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311955" y="5774741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21128" y="3395737"/>
            <a:ext cx="107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Грузовик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5436" y="3072384"/>
            <a:ext cx="142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Автомобиль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1528" y="4714272"/>
            <a:ext cx="580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 как грузовик проехал за 2 часа 70 км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.,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 за 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же время автомобиль проехал 140 км.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графику определили , что скорость автомобиля 70 км/ч.</a:t>
            </a:r>
          </a:p>
        </p:txBody>
      </p:sp>
      <p:sp>
        <p:nvSpPr>
          <p:cNvPr id="60" name="Овал 59"/>
          <p:cNvSpPr/>
          <p:nvPr/>
        </p:nvSpPr>
        <p:spPr>
          <a:xfrm>
            <a:off x="7670823" y="5228145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513" y="3258536"/>
            <a:ext cx="479994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Изобразим графически зависимость координат от времени прямыми 1 и 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444" y="2450769"/>
            <a:ext cx="1852367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Решение: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5" t="44958" b="-553"/>
          <a:stretch/>
        </p:blipFill>
        <p:spPr>
          <a:xfrm rot="5400000">
            <a:off x="8430538" y="1455981"/>
            <a:ext cx="3817360" cy="244072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9569878" y="1276865"/>
            <a:ext cx="10727" cy="2537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580605" y="3805881"/>
            <a:ext cx="1861752" cy="8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18857" y="120690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х,м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120843" y="380588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</a:t>
            </a:r>
            <a:r>
              <a:rPr lang="ru-RU" b="1" dirty="0"/>
              <a:t>,с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96790" y="379533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098037" y="31517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40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9440830" y="3289257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440830" y="2783640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444262" y="2283328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440830" y="1794023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031626" y="3696085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82389" y="3702693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902461" y="3696085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82338" y="26208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80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28221" y="21096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48312" y="16051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11675" y="38631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56907" y="38631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12997" y="38631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9593897" y="1930934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9977358" y="1926615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0396062" y="1927539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902461" y="3357608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897357" y="3011162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897357" y="2670195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897356" y="2337539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0897355" y="2018437"/>
            <a:ext cx="1" cy="2146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10722034" y="1937307"/>
            <a:ext cx="279549" cy="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9581178" y="1471922"/>
            <a:ext cx="1630519" cy="23380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631345" y="15750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930831" y="12697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9585889" y="1570227"/>
            <a:ext cx="1902374" cy="11134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112810" y="1656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337" y="6063312"/>
            <a:ext cx="558377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t1 = 3 c S1 = 120 м; S2 = 30 м.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74831"/>
              </p:ext>
            </p:extLst>
          </p:nvPr>
        </p:nvGraphicFramePr>
        <p:xfrm>
          <a:off x="471337" y="4175212"/>
          <a:ext cx="2346003" cy="16651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8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1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Х1=5</a:t>
                      </a:r>
                      <a:r>
                        <a:rPr lang="en-US" sz="2800" kern="120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2800" kern="120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Х1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23762"/>
              </p:ext>
            </p:extLst>
          </p:nvPr>
        </p:nvGraphicFramePr>
        <p:xfrm>
          <a:off x="3862121" y="4333102"/>
          <a:ext cx="2555157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5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72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Х2=90+2</a:t>
                      </a:r>
                      <a:r>
                        <a:rPr lang="en-US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Х2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800" kern="1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63444" y="693262"/>
            <a:ext cx="8796942" cy="1631216"/>
          </a:xfrm>
          <a:prstGeom prst="rect">
            <a:avLst/>
          </a:prstGeom>
          <a:solidFill>
            <a:srgbClr val="6699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bliqueBottomLeft"/>
            <a:lightRig rig="threePt" dir="t"/>
          </a:scene3d>
          <a:sp3d>
            <a:bevelT w="139700" prst="cross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Из двух точек А и В, расположенных на расстоянии 90 м друг от друга, одновременно в одном направлении начали движение два тела. Тело, движущееся из точки А, имело скорость 40м/с, а тело, движущееся из точки B, - скорость 20 м/с. Через какое время первое тело нагонит второе? Какое перемещение совершит каждое тело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3815" y="80391"/>
            <a:ext cx="1502334" cy="5847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/>
              <a:t>Задача:</a:t>
            </a:r>
          </a:p>
        </p:txBody>
      </p:sp>
    </p:spTree>
    <p:extLst>
      <p:ext uri="{BB962C8B-B14F-4D97-AF65-F5344CB8AC3E}">
        <p14:creationId xmlns:p14="http://schemas.microsoft.com/office/powerpoint/2010/main" val="26280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07" y="612785"/>
            <a:ext cx="12057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lt1"/>
                </a:solidFill>
              </a:rPr>
              <a:t>Пешеход вышел из пункта А в пункт В. Вслед за ним из пункта А выехал велосипедист, но с задержкой в 2 часа. Еще через 30 минут по направлению к пункту В выехал мотоциклист. Пешеход, велосипедист и мотоциклист двигались в пункт В без остановок и равномерно. Через некоторое время после того, как выехал мотоциклист, оказалось, что к этому моменту все трое преодолели одинаковую часть пути от А до В. На сколько минут  раньше пешехода велосипедист прибыл в пункт В, если мотоциклист прибыл в пункт В на 1 час раньше пешехода?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938" y="88962"/>
            <a:ext cx="1502334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</a:rPr>
              <a:t>Задача: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938" y="2815232"/>
            <a:ext cx="1852367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</a:rPr>
              <a:t>Решение: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6536" y="2632174"/>
            <a:ext cx="4419600" cy="3686055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998208" y="2508258"/>
            <a:ext cx="989" cy="3880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74840" y="6388608"/>
            <a:ext cx="26029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556882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195427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83762" y="62862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615117" y="627062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198708" y="63886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50445" y="6402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77115" y="6394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31227" y="6407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64915" y="218244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(км)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353478" y="631718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55" name="Овал 54"/>
          <p:cNvSpPr/>
          <p:nvPr/>
        </p:nvSpPr>
        <p:spPr>
          <a:xfrm>
            <a:off x="6925964" y="6339728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334094" y="6319481"/>
            <a:ext cx="88973" cy="977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47934" y="6329679"/>
            <a:ext cx="88973" cy="977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6983620" y="3853070"/>
            <a:ext cx="2926776" cy="2549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8092420" y="3836447"/>
            <a:ext cx="739884" cy="25265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8378581" y="3836447"/>
            <a:ext cx="188569" cy="256594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014937" y="3840969"/>
            <a:ext cx="31044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896046" y="346711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8399640" y="59759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9592680" y="34808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7821865" y="60022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8133320" y="348373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6590829" y="36563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6557216" y="63057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170861" y="3585886"/>
            <a:ext cx="5789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Используя </a:t>
            </a:r>
            <a:r>
              <a:rPr lang="ru-RU" sz="2000" dirty="0">
                <a:solidFill>
                  <a:schemeClr val="bg1"/>
                </a:solidFill>
              </a:rPr>
              <a:t>подобие треугольников AOL и KOM, а так же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треугольников AOP и KON можно составить пропорцию:</a:t>
            </a:r>
            <a:endParaRPr lang="en-US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lt1"/>
              </a:solidFill>
            </a:endParaRPr>
          </a:p>
          <a:p>
            <a:endParaRPr lang="ru-RU" sz="2000" dirty="0">
              <a:solidFill>
                <a:schemeClr val="lt1"/>
              </a:solidFill>
            </a:endParaRPr>
          </a:p>
          <a:p>
            <a:r>
              <a:rPr lang="ru-RU" sz="2000" dirty="0" smtClean="0">
                <a:solidFill>
                  <a:schemeClr val="lt1"/>
                </a:solidFill>
              </a:rPr>
              <a:t>x </a:t>
            </a:r>
            <a:r>
              <a:rPr lang="ru-RU" sz="2000" dirty="0">
                <a:solidFill>
                  <a:schemeClr val="lt1"/>
                </a:solidFill>
              </a:rPr>
              <a:t>= 4/5 ч = 48 минут.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06" y="6145102"/>
            <a:ext cx="302466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</a:rPr>
              <a:t>Ответ: 48 минут.</a:t>
            </a:r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9170480" y="2880976"/>
            <a:ext cx="163168" cy="1273895"/>
          </a:xfrm>
          <a:prstGeom prst="leftBrace">
            <a:avLst>
              <a:gd name="adj1" fmla="val 8333"/>
              <a:gd name="adj2" fmla="val 518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872530" y="29229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1час</a:t>
            </a:r>
            <a:endParaRPr lang="ru-RU" dirty="0"/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9246563" y="3481349"/>
            <a:ext cx="213831" cy="1008180"/>
          </a:xfrm>
          <a:prstGeom prst="leftBrace">
            <a:avLst>
              <a:gd name="adj1" fmla="val 8333"/>
              <a:gd name="adj2" fmla="val 5184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9110038" y="40256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597" y="4765444"/>
                <a:ext cx="1295355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𝑁𝐾</m:t>
                          </m:r>
                        </m:num>
                        <m:den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𝑀𝐾</m:t>
                          </m:r>
                        </m:den>
                      </m:f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𝐴𝑃</m:t>
                          </m:r>
                        </m:num>
                        <m:den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𝐴𝐿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7" y="4765444"/>
                <a:ext cx="1295355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97250" y="4730882"/>
                <a:ext cx="1058110" cy="703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50" y="4730882"/>
                <a:ext cx="1058110" cy="7030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Управляющая кнопка: домой 41">
            <a:hlinkClick r:id="rId6" action="ppaction://hlinksldjump" highlightClick="1"/>
          </p:cNvPr>
          <p:cNvSpPr/>
          <p:nvPr/>
        </p:nvSpPr>
        <p:spPr>
          <a:xfrm>
            <a:off x="11170508" y="6063049"/>
            <a:ext cx="424578" cy="4822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2" grpId="0" animBg="1"/>
      <p:bldP spid="1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61" y="124865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074" y="1836637"/>
            <a:ext cx="2306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6537" y="2632174"/>
            <a:ext cx="4419600" cy="3686055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998208" y="2508258"/>
            <a:ext cx="989" cy="3880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74840" y="6388608"/>
            <a:ext cx="26029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900327" y="6059505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900326" y="573040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900325" y="5430537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900325" y="5099031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901313" y="480298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900324" y="4486102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900324" y="415110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900968" y="384096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900324" y="3514269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376626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699714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83762" y="62862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455618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815282" y="630145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198708" y="63886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64467" y="6378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7971" y="6370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29245" y="6374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81312" y="6378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4915" y="5874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47897" y="5545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0897" y="52283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0897" y="4918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57959" y="46265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57464" y="42831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64915" y="218244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(км)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353478" y="631718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72427" y="39635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35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47897" y="36719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448943" y="33285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45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343912" y="6111609"/>
            <a:ext cx="998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</a:t>
            </a:r>
            <a:endParaRPr lang="ru-RU" b="1" dirty="0" smtClean="0"/>
          </a:p>
          <a:p>
            <a:pPr algn="ctr"/>
            <a:r>
              <a:rPr lang="ru-RU" b="1" dirty="0" smtClean="0"/>
              <a:t>поселок</a:t>
            </a:r>
            <a:endParaRPr lang="ru-RU" b="1" dirty="0"/>
          </a:p>
        </p:txBody>
      </p:sp>
      <p:sp>
        <p:nvSpPr>
          <p:cNvPr id="55" name="Овал 54"/>
          <p:cNvSpPr/>
          <p:nvPr/>
        </p:nvSpPr>
        <p:spPr>
          <a:xfrm>
            <a:off x="7288119" y="5684110"/>
            <a:ext cx="88973" cy="97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876309" y="5050150"/>
            <a:ext cx="88973" cy="977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489333" y="6306582"/>
            <a:ext cx="88973" cy="977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7020163" y="2541574"/>
            <a:ext cx="2113863" cy="3845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537393" y="2411063"/>
            <a:ext cx="1143919" cy="39682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8032607" y="4426320"/>
            <a:ext cx="88973" cy="977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019928" y="4486102"/>
            <a:ext cx="1101652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0" idx="0"/>
          </p:cNvCxnSpPr>
          <p:nvPr/>
        </p:nvCxnSpPr>
        <p:spPr>
          <a:xfrm flipH="1" flipV="1">
            <a:off x="8083762" y="4524082"/>
            <a:ext cx="15052" cy="184619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3027"/>
              </p:ext>
            </p:extLst>
          </p:nvPr>
        </p:nvGraphicFramePr>
        <p:xfrm>
          <a:off x="179599" y="2907789"/>
          <a:ext cx="3657597" cy="1171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t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0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1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S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0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10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64524"/>
              </p:ext>
            </p:extLst>
          </p:nvPr>
        </p:nvGraphicFramePr>
        <p:xfrm>
          <a:off x="193040" y="4650681"/>
          <a:ext cx="3657597" cy="1171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t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1,5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2,5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S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20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/>
                        <a:t>20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3040" y="2408345"/>
            <a:ext cx="494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Движение от поселка до станции: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3040" y="4100801"/>
            <a:ext cx="494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Движение от станции до поселка:</a:t>
            </a: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252585" y="6016332"/>
            <a:ext cx="35028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Ответ: 30 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км.</a:t>
            </a:r>
            <a:endParaRPr lang="ru-RU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9599" y="742940"/>
            <a:ext cx="11988804" cy="120032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b="1" i="1" dirty="0"/>
              <a:t>От поселка до станции велосипедист выехал со скоростью 10км/ч, а возвращался со скоростью 20км/ч поэтому он затратил на обратный путь на</a:t>
            </a:r>
          </a:p>
          <a:p>
            <a:r>
              <a:rPr lang="ru-RU" sz="2400" b="1" i="1" dirty="0"/>
              <a:t> 1,5 ч меньше. </a:t>
            </a:r>
            <a:r>
              <a:rPr lang="ru-RU" sz="2400" b="1" i="1" dirty="0" smtClean="0"/>
              <a:t>Найдите </a:t>
            </a:r>
            <a:r>
              <a:rPr lang="ru-RU" sz="2400" b="1" i="1" dirty="0"/>
              <a:t>расстояние от поселка до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457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5" r="-1"/>
          <a:stretch/>
        </p:blipFill>
        <p:spPr>
          <a:xfrm rot="5400000">
            <a:off x="8314489" y="2486372"/>
            <a:ext cx="3794187" cy="3276213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 flipV="1">
            <a:off x="8898640" y="2399323"/>
            <a:ext cx="4" cy="3080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8875879" y="5465335"/>
            <a:ext cx="2881788" cy="14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9252212" y="53872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9882399" y="537926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9585232" y="53872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0211584" y="5373002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10553908" y="5387211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0838551" y="537699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1178354" y="537934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8800762" y="507693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8800763" y="4340816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8789228" y="4702814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8776134" y="3952773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8808119" y="3557953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8800763" y="3182280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898643" y="24939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r>
              <a:rPr lang="ru-RU" b="1" dirty="0" smtClean="0"/>
              <a:t>(км)</a:t>
            </a:r>
            <a:endParaRPr lang="ru-RU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11178354" y="560915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ru-RU" b="1" dirty="0" smtClean="0"/>
              <a:t>(час)</a:t>
            </a:r>
            <a:endParaRPr lang="ru-RU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8548018" y="4958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8518652" y="45278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8548018" y="41390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</a:t>
            </a:r>
            <a:endParaRPr lang="ru-RU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8522099" y="37693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40</a:t>
            </a:r>
            <a:endParaRPr lang="ru-RU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8507973" y="33971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50</a:t>
            </a:r>
            <a:endParaRPr lang="ru-RU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8538627" y="29935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60</a:t>
            </a:r>
            <a:endParaRPr lang="ru-RU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8510340" y="25981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70</a:t>
            </a:r>
            <a:endParaRPr lang="ru-RU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9106146" y="5517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9441705" y="55570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9743391" y="5534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0105114" y="55570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0403065" y="5575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0704751" y="5609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1027511" y="5575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cxnSp>
        <p:nvCxnSpPr>
          <p:cNvPr id="130" name="Прямая соединительная линия 129"/>
          <p:cNvCxnSpPr>
            <a:stCxn id="131" idx="2"/>
          </p:cNvCxnSpPr>
          <p:nvPr/>
        </p:nvCxnSpPr>
        <p:spPr>
          <a:xfrm flipH="1">
            <a:off x="8887113" y="3202695"/>
            <a:ext cx="1923994" cy="2290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Овал 130"/>
          <p:cNvSpPr/>
          <p:nvPr/>
        </p:nvSpPr>
        <p:spPr>
          <a:xfrm>
            <a:off x="10811107" y="3178254"/>
            <a:ext cx="45719" cy="488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8617446" y="5379267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</a:t>
            </a:r>
            <a:endParaRPr lang="ru-RU" b="1" dirty="0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8905999" y="3178255"/>
            <a:ext cx="1305585" cy="2287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8804992" y="2808264"/>
            <a:ext cx="195761" cy="2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 flipV="1">
            <a:off x="10833966" y="3178254"/>
            <a:ext cx="6690" cy="229538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9252212" y="4897217"/>
            <a:ext cx="0" cy="182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 flipH="1">
            <a:off x="9220191" y="5054070"/>
            <a:ext cx="64042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 flipH="1">
            <a:off x="9220191" y="4854613"/>
            <a:ext cx="64042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 flipV="1">
            <a:off x="10179663" y="3145052"/>
            <a:ext cx="63842" cy="91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V="1">
            <a:off x="10211584" y="3194240"/>
            <a:ext cx="0" cy="2283055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82599"/>
              </p:ext>
            </p:extLst>
          </p:nvPr>
        </p:nvGraphicFramePr>
        <p:xfrm>
          <a:off x="395977" y="2967466"/>
          <a:ext cx="2331591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</a:t>
                      </a:r>
                      <a:endParaRPr lang="ru-RU" sz="28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977" y="2399323"/>
            <a:ext cx="545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велосипедиста на дачу: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977" y="4138640"/>
            <a:ext cx="5273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Движение велосипедиста с дачи: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35201"/>
              </p:ext>
            </p:extLst>
          </p:nvPr>
        </p:nvGraphicFramePr>
        <p:xfrm>
          <a:off x="477967" y="4810020"/>
          <a:ext cx="2288679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ru-RU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44361" y="124865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Задача: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44361" y="1825006"/>
            <a:ext cx="2306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Решение: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763836" y="859318"/>
            <a:ext cx="8794955" cy="1015171"/>
          </a:xfrm>
          <a:prstGeom prst="rect">
            <a:avLst/>
          </a:prstGeom>
          <a:solidFill>
            <a:srgbClr val="FF00FF"/>
          </a:solidFill>
          <a:ln w="19050" cap="flat" cmpd="sng" algn="ctr">
            <a:solidFill>
              <a:srgbClr val="FF00FF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города на дачу выехал велосипедист со скоростью 10 км/час. Дорога на дачу заняла 6 часов. На сколько изменилась скорость велосипедиста на обратном пути, если он затратил на него 4 </a:t>
            </a:r>
            <a:r>
              <a:rPr lang="ru-RU" sz="2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часа</a:t>
            </a:r>
            <a:endParaRPr lang="ru-RU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>
              <a:latin typeface="Times New Roman" pitchFamily="18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131722" y="6169123"/>
            <a:ext cx="8794955" cy="414864"/>
          </a:xfrm>
          <a:prstGeom prst="rect">
            <a:avLst/>
          </a:prstGeom>
          <a:solidFill>
            <a:srgbClr val="9933FF"/>
          </a:solidFill>
          <a:ln w="19050" cap="flat" cmpd="sng" algn="ctr">
            <a:solidFill>
              <a:srgbClr val="9933FF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Ответ: скорость велосипедиста изменилась на 5 км/ч на обратном пути.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94" y="831791"/>
            <a:ext cx="581464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привести пример задачи и решить графически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pro100news.info/wp-content/uploads/zachem-nuzhen-twitter-660x3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1" y="3970215"/>
            <a:ext cx="4135071" cy="24935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126" y="398465"/>
            <a:ext cx="201702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altLang="ru-RU" sz="5400" b="1" i="1" u="sng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Цель: </a:t>
            </a:r>
            <a:endParaRPr lang="ru-RU" sz="5400" b="1" i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4135" y="813964"/>
            <a:ext cx="7864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Сформировать умения решать </a:t>
            </a:r>
            <a:r>
              <a:rPr lang="ru-RU" sz="2800" b="1" dirty="0" smtClean="0">
                <a:solidFill>
                  <a:schemeClr val="bg1"/>
                </a:solidFill>
              </a:rPr>
              <a:t>текстовые задачи графическим способом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684" y="2278890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altLang="ru-RU" sz="5400" b="1" i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Задачи: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0056" y="3279164"/>
            <a:ext cx="10126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sz="24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рассмотреть примеры текстовых задач, для решения графическим способом;</a:t>
            </a:r>
          </a:p>
          <a:p>
            <a:pPr>
              <a:buFontTx/>
              <a:buChar char="•"/>
            </a:pPr>
            <a:r>
              <a:rPr lang="ru-RU" altLang="ru-RU" sz="2800" b="1" dirty="0" smtClean="0">
                <a:solidFill>
                  <a:schemeClr val="bg1"/>
                </a:solidFill>
              </a:rPr>
              <a:t> рассмотреть ситуации и научиться разделять их;</a:t>
            </a:r>
          </a:p>
          <a:p>
            <a:pPr>
              <a:buFontTx/>
              <a:buChar char="•"/>
            </a:pPr>
            <a:r>
              <a:rPr lang="ru-RU" altLang="ru-RU" sz="2800" b="1" dirty="0" smtClean="0">
                <a:solidFill>
                  <a:schemeClr val="bg1"/>
                </a:solidFill>
              </a:rPr>
              <a:t>составить аналогичные задачи</a:t>
            </a:r>
            <a:r>
              <a:rPr lang="ru-RU" altLang="ru-RU" sz="2800" b="1" dirty="0">
                <a:solidFill>
                  <a:schemeClr val="bg1"/>
                </a:solidFill>
              </a:rPr>
              <a:t>.</a:t>
            </a:r>
            <a:endParaRPr lang="ru-RU" alt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23866" y="1008466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FFC000">
                      <a:tint val="70000"/>
                      <a:satMod val="200000"/>
                    </a:srgbClr>
                  </a:gs>
                  <a:gs pos="40000">
                    <a:srgbClr val="FFC000">
                      <a:tint val="90000"/>
                      <a:satMod val="130000"/>
                    </a:srgbClr>
                  </a:gs>
                  <a:gs pos="50000">
                    <a:srgbClr val="FFC000">
                      <a:tint val="90000"/>
                      <a:satMod val="130000"/>
                    </a:srgbClr>
                  </a:gs>
                  <a:gs pos="68000">
                    <a:srgbClr val="FFC000">
                      <a:tint val="90000"/>
                      <a:satMod val="130000"/>
                    </a:srgbClr>
                  </a:gs>
                  <a:gs pos="100000">
                    <a:srgbClr val="FFC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212395" y="1303149"/>
            <a:ext cx="8799316" cy="922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задачами на движение</a:t>
            </a: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820" t="19726" r="10689" b="4509"/>
          <a:stretch/>
        </p:blipFill>
        <p:spPr>
          <a:xfrm>
            <a:off x="1023866" y="2334029"/>
            <a:ext cx="3520510" cy="422180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89265" y="2520545"/>
            <a:ext cx="5337111" cy="2419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2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Задачи на движение помогают понять, как изменяется положение объекта во времени, используя формулы скорости, времени и расстояния для анализа реальных ситуаций.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66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5751" y="2832397"/>
            <a:ext cx="57631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1.Арифметический способ.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2.Алгебраический способ.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3.Геометрический способ.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4.Схематический способ.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5.Графический способ.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23866" y="1008466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2250" y="1336146"/>
            <a:ext cx="1001883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Способы решения текстовых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38806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74" y="235286"/>
            <a:ext cx="11245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Графический способ решения текстовых задач - способ решения задач с помощью графика в прямоугольной системе координат.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374" y="1312503"/>
            <a:ext cx="10571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В задачах на движение обычно используются формулы, выражающие закон равномерного движения, т.е.</a:t>
            </a:r>
          </a:p>
          <a:p>
            <a:r>
              <a:rPr lang="ru-RU" sz="2800" b="1" i="1" dirty="0">
                <a:solidFill>
                  <a:schemeClr val="bg1"/>
                </a:solidFill>
              </a:rPr>
              <a:t>s = v · t.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8" y="3540313"/>
            <a:ext cx="2321836" cy="2918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ContrastingRightFacing" fov="2400000">
              <a:rot lat="547296" lon="19873670" rev="368353"/>
            </a:camera>
            <a:lightRig rig="threePt" dir="t">
              <a:rot lat="0" lon="0" rev="21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860078" y="3655869"/>
            <a:ext cx="7796464" cy="273921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400000" lon="2400000" rev="204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Математическая модель текстовой задачи при графическом методе</a:t>
            </a:r>
            <a:r>
              <a:rPr lang="ru-RU" sz="3200" b="1" i="1" dirty="0">
                <a:solidFill>
                  <a:schemeClr val="bg1"/>
                </a:solidFill>
              </a:rPr>
              <a:t> - графики построенные по данным условия задачи(обычно такими графиками являются лучи).</a:t>
            </a:r>
          </a:p>
        </p:txBody>
      </p:sp>
    </p:spTree>
    <p:extLst>
      <p:ext uri="{BB962C8B-B14F-4D97-AF65-F5344CB8AC3E}">
        <p14:creationId xmlns:p14="http://schemas.microsoft.com/office/powerpoint/2010/main" val="41603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77951" y="1047376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prstDash val="solid"/>
                </a:ln>
                <a:gradFill rotWithShape="1">
                  <a:gsLst>
                    <a:gs pos="0">
                      <a:srgbClr val="FFC000">
                        <a:tint val="70000"/>
                        <a:satMod val="200000"/>
                      </a:srgbClr>
                    </a:gs>
                    <a:gs pos="40000">
                      <a:srgbClr val="FFC000">
                        <a:tint val="90000"/>
                        <a:satMod val="130000"/>
                      </a:srgbClr>
                    </a:gs>
                    <a:gs pos="50000">
                      <a:srgbClr val="FFC000">
                        <a:tint val="90000"/>
                        <a:satMod val="130000"/>
                      </a:srgbClr>
                    </a:gs>
                    <a:gs pos="68000">
                      <a:srgbClr val="FFC000">
                        <a:tint val="90000"/>
                        <a:satMod val="130000"/>
                      </a:srgbClr>
                    </a:gs>
                    <a:gs pos="100000">
                      <a:srgbClr val="FFC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FFC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FFC000">
                      <a:tint val="70000"/>
                      <a:satMod val="200000"/>
                    </a:srgbClr>
                  </a:gs>
                  <a:gs pos="40000">
                    <a:srgbClr val="FFC000">
                      <a:tint val="90000"/>
                      <a:satMod val="130000"/>
                    </a:srgbClr>
                  </a:gs>
                  <a:gs pos="50000">
                    <a:srgbClr val="FFC000">
                      <a:tint val="90000"/>
                      <a:satMod val="130000"/>
                    </a:srgbClr>
                  </a:gs>
                  <a:gs pos="68000">
                    <a:srgbClr val="FFC000">
                      <a:tint val="90000"/>
                      <a:satMod val="130000"/>
                    </a:srgbClr>
                  </a:gs>
                  <a:gs pos="100000">
                    <a:srgbClr val="FFC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FFC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1384414" y="1283958"/>
            <a:ext cx="11251600" cy="5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графического и алгебраического методов</a:t>
            </a:r>
            <a:endParaRPr lang="en-US" sz="28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16" y="2836818"/>
            <a:ext cx="5536000" cy="2076000"/>
          </a:xfrm>
          <a:prstGeom prst="rect">
            <a:avLst/>
          </a:prstGeom>
        </p:spPr>
      </p:pic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716" y="785677"/>
            <a:ext cx="10515600" cy="5915025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6947187" y="2690254"/>
            <a:ext cx="4528457" cy="23691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002060"/>
                </a:solidFill>
                <a:latin typeface="+mj-lt"/>
                <a:ea typeface="Arial" pitchFamily="34" charset="-122"/>
                <a:cs typeface="Arial" pitchFamily="34" charset="-120"/>
              </a:rPr>
              <a:t>Таблица иллюстрирует сильные и слабые стороны каждого метода при решении задач на движение.
Графический метод прост для визуального анализа, алгебраический — точен при вычислениях без наглядности.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40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8496" y="823640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графического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метода</a:t>
            </a:r>
            <a:endParaRPr lang="en-US" sz="36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5294" y="1343633"/>
            <a:ext cx="12286035" cy="454160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617723" y="2373665"/>
            <a:ext cx="5200261" cy="1446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графиков
</a:t>
            </a: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метод основывается на создании координатных графиков, где ось X обычно отражает время, а ось Y — расстояние или скорость. Это облегчает понимание процесса движения.</a:t>
            </a:r>
            <a:endParaRPr lang="en-US" sz="1733" dirty="0"/>
          </a:p>
        </p:txBody>
      </p:sp>
      <p:sp>
        <p:nvSpPr>
          <p:cNvPr id="14" name="Text 3"/>
          <p:cNvSpPr txBox="1"/>
          <p:nvPr/>
        </p:nvSpPr>
        <p:spPr>
          <a:xfrm>
            <a:off x="5617723" y="3947486"/>
            <a:ext cx="5200261" cy="1471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зависимости
</a:t>
            </a:r>
            <a:r>
              <a:rPr lang="en-US" sz="1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позволяет сразу видеть изменения параметров движения, выявлять закономерности и особенности, которые сложнее различить при алгебраическом решении.</a:t>
            </a:r>
            <a:endParaRPr lang="en-US" sz="1733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65" b="81502" l="14258" r="75977"/>
                    </a14:imgEffect>
                  </a14:imgLayer>
                </a14:imgProps>
              </a:ext>
            </a:extLst>
          </a:blip>
          <a:srcRect l="14611" t="59952" r="28175" b="15900"/>
          <a:stretch/>
        </p:blipFill>
        <p:spPr>
          <a:xfrm>
            <a:off x="858496" y="3042814"/>
            <a:ext cx="3908058" cy="22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8496" y="823640"/>
            <a:ext cx="10515600" cy="1325563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 изменения скорости во времени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58496" y="2246878"/>
            <a:ext cx="4677747" cy="1159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сначала ускорение, затем движение с постоянной скоростью и снижение до остановки.</a:t>
            </a:r>
            <a:endParaRPr lang="en-US" sz="1733" dirty="0"/>
          </a:p>
        </p:txBody>
      </p:sp>
      <p:sp>
        <p:nvSpPr>
          <p:cNvPr id="9" name="Text 2"/>
          <p:cNvSpPr txBox="1"/>
          <p:nvPr/>
        </p:nvSpPr>
        <p:spPr>
          <a:xfrm>
            <a:off x="858496" y="4132246"/>
            <a:ext cx="5262465" cy="1296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графика видно, что объект сначала набирает скорость, затем движется равномерно, и наконец замедляется и останавливается.</a:t>
            </a:r>
            <a:endParaRPr lang="en-US" sz="1733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06" y="2028687"/>
            <a:ext cx="5532924" cy="3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1673</TotalTime>
  <Words>1592</Words>
  <Application>Microsoft Office PowerPoint</Application>
  <PresentationFormat>Широкоэкранный</PresentationFormat>
  <Paragraphs>451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Тема Office</vt:lpstr>
      <vt:lpstr>Алгебра 7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Борисов</dc:creator>
  <cp:lastModifiedBy>admin</cp:lastModifiedBy>
  <cp:revision>148</cp:revision>
  <dcterms:created xsi:type="dcterms:W3CDTF">2016-03-23T16:37:40Z</dcterms:created>
  <dcterms:modified xsi:type="dcterms:W3CDTF">2025-06-04T10:07:06Z</dcterms:modified>
</cp:coreProperties>
</file>