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70" r:id="rId11"/>
    <p:sldId id="271" r:id="rId12"/>
    <p:sldId id="264" r:id="rId13"/>
    <p:sldId id="267" r:id="rId14"/>
    <p:sldId id="269" r:id="rId15"/>
    <p:sldId id="265" r:id="rId16"/>
    <p:sldId id="2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" initials="А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AAA"/>
    <a:srgbClr val="E0D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1" autoAdjust="0"/>
    <p:restoredTop sz="94660"/>
  </p:normalViewPr>
  <p:slideViewPr>
    <p:cSldViewPr snapToGrid="0">
      <p:cViewPr>
        <p:scale>
          <a:sx n="100" d="100"/>
          <a:sy n="100" d="100"/>
        </p:scale>
        <p:origin x="1026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41FCC-B24A-452A-9A56-D7C02615BEFF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7CE88-5B9A-4995-85C8-28CFD4378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77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26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95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419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672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860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572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53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208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163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05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583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40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180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749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81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679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99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E606C41-ED2D-461F-97B9-85DA0FCC0113}" type="datetimeFigureOut">
              <a:rPr lang="ru-RU" smtClean="0"/>
              <a:t>23.03.2025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3795D6-5C6F-4474-B675-4EB8A005F7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15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  <p:sldLayoutId id="2147483997" r:id="rId13"/>
    <p:sldLayoutId id="2147483998" r:id="rId14"/>
    <p:sldLayoutId id="2147483999" r:id="rId15"/>
    <p:sldLayoutId id="2147484000" r:id="rId16"/>
    <p:sldLayoutId id="21474840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okrugsveta.ru/article/218501/" TargetMode="External"/><Relationship Id="rId3" Type="http://schemas.openxmlformats.org/officeDocument/2006/relationships/hyperlink" Target="https://obrazovaka.ru/essay/dostoevskiy/interesnye-fakty-iz-zhizni" TargetMode="External"/><Relationship Id="rId7" Type="http://schemas.openxmlformats.org/officeDocument/2006/relationships/hyperlink" Target="https://buklya.com/dostoevskij-knigi.html" TargetMode="External"/><Relationship Id="rId2" Type="http://schemas.openxmlformats.org/officeDocument/2006/relationships/hyperlink" Target="https://www.culture.ru/persons/8159/fedor-dostoevskii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aktrus.ru/50-&#1092;&#1072;&#1082;&#1090;&#1086;&#1074;-&#1086;-&#1076;&#1086;&#1089;&#1090;&#1086;&#1077;&#1074;&#1089;&#1082;&#1086;&#1084;/" TargetMode="External"/><Relationship Id="rId5" Type="http://schemas.openxmlformats.org/officeDocument/2006/relationships/hyperlink" Target="https://www.sdamna5.ru/dostoevskij" TargetMode="External"/><Relationship Id="rId4" Type="http://schemas.openxmlformats.org/officeDocument/2006/relationships/hyperlink" Target="https://ru.wikipedia.org/wiki/&#1044;&#1086;&#1089;&#1090;&#1086;&#1077;&#1074;&#1089;&#1082;&#1080;&#1081;,_&#1060;&#1105;&#1076;&#1086;&#1088;_&#1052;&#1080;&#1093;&#1072;&#1081;&#1083;&#1086;&#1074;&#1080;&#1095;#&#1070;&#1085;&#1086;&#1089;&#1090;&#1100;" TargetMode="External"/><Relationship Id="rId9" Type="http://schemas.openxmlformats.org/officeDocument/2006/relationships/hyperlink" Target="https://www.soyuz.ru/articles/34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vkvideo.ru/video-20286388_456240587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vkvideo.ru/video-52526415_456247356" TargetMode="Externa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vkvideo.ru/video-37492055_45625675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6400" y="1581150"/>
            <a:ext cx="9804400" cy="2076450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  <a:t/>
            </a:r>
            <a:b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</a:br>
            <a:r>
              <a:rPr lang="ru-RU" sz="3600" i="1" dirty="0" smtClean="0"/>
              <a:t>Презентация </a:t>
            </a:r>
            <a:r>
              <a:rPr lang="ru-RU" sz="3600" i="1" dirty="0"/>
              <a:t>к уроку по учебному предмету </a:t>
            </a:r>
            <a:r>
              <a:rPr lang="ru-RU" sz="3600" i="1" dirty="0" smtClean="0"/>
              <a:t>«Литература» </a:t>
            </a:r>
            <a:r>
              <a:rPr lang="ru-RU" sz="3600" i="1" dirty="0"/>
              <a:t>в </a:t>
            </a:r>
            <a:r>
              <a:rPr lang="ru-RU" sz="3600" i="1" dirty="0" smtClean="0"/>
              <a:t>10-ом </a:t>
            </a:r>
            <a:r>
              <a:rPr lang="ru-RU" sz="3600" i="1" dirty="0"/>
              <a:t>классе </a:t>
            </a:r>
            <a:r>
              <a:rPr lang="ru-RU" sz="3600" i="1" dirty="0" smtClean="0"/>
              <a:t>по биографии Ф.М. Достоевского на тему:</a:t>
            </a:r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  <a:t/>
            </a:r>
            <a:br>
              <a:rPr lang="ru-RU" sz="3600" dirty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</a:b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  <a:t>«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  <a:t>Никому не хочет быть своим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Segoe Print" panose="02000600000000000000" pitchFamily="2" charset="0"/>
              </a:rPr>
              <a:t>…»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451" y="3934882"/>
            <a:ext cx="9556750" cy="23749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</a:t>
            </a:r>
          </a:p>
          <a:p>
            <a:pPr algn="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 </a:t>
            </a:r>
          </a:p>
          <a:p>
            <a:pPr algn="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 </a:t>
            </a:r>
          </a:p>
          <a:p>
            <a:pPr algn="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СШ №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Ульяновска</a:t>
            </a:r>
            <a:endParaRPr lang="en-US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Зуева Наталья Евгеньевна</a:t>
            </a:r>
            <a:b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ferenc-list-metel-transcendentnye-etyudy_(Cool.DJ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8851" y="5444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60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66725" y="2873334"/>
            <a:ext cx="11239500" cy="3165515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 descr="DSC002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47"/>
          <a:stretch/>
        </p:blipFill>
        <p:spPr bwMode="auto">
          <a:xfrm>
            <a:off x="5746914" y="3400424"/>
            <a:ext cx="5986651" cy="256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2"/>
          <a:stretch/>
        </p:blipFill>
        <p:spPr>
          <a:xfrm>
            <a:off x="5719574" y="4194642"/>
            <a:ext cx="5986651" cy="198323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940532" y="1258685"/>
            <a:ext cx="5403118" cy="14329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49395" y="4515354"/>
            <a:ext cx="4514850" cy="1341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1041" y="1358610"/>
            <a:ext cx="5000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год:</a:t>
            </a:r>
          </a:p>
          <a:p>
            <a:endParaRPr lang="ru-RU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Достоевский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повторяет поездку, добавив в список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посещённых Рим.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0532" y="4586094"/>
            <a:ext cx="4228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Отправившись за границу </a:t>
            </a:r>
            <a:r>
              <a:rPr lang="ru-RU" i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третий раз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1865 году, Достоевский вместо изучения достопримечательностей проигрывается в пух и прах в Висбадене. </a:t>
            </a:r>
            <a:endParaRPr lang="ru-RU" dirty="0"/>
          </a:p>
        </p:txBody>
      </p:sp>
      <p:pic>
        <p:nvPicPr>
          <p:cNvPr id="3074" name="Picture 2" descr="многоцветный Рим, Рим Рисование мультфильмов, Рисование комиксов мировых городских достопримечательностей в Риме, акварель, комиксы, здание png thumbna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034" y="332914"/>
            <a:ext cx="1182214" cy="107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982" y="352426"/>
            <a:ext cx="4294244" cy="2501396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850397" y="3195284"/>
            <a:ext cx="4513848" cy="10773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6739" y="3509677"/>
            <a:ext cx="3640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Так же, он посетил Неаполь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-2444750" y="554335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Разочарованный странник.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37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4" grpId="0"/>
      <p:bldP spid="16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6249" y="1619250"/>
            <a:ext cx="11239501" cy="4171950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5500" y="4380145"/>
            <a:ext cx="5194300" cy="10773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86977" y="2383392"/>
            <a:ext cx="4513848" cy="10773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47302" y="2460482"/>
            <a:ext cx="4513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четвертый раз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окажется в Европе не по своей воле, а спасаясь от кредиторов.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Разочарованный странник: путешествия Федора Достоевского | Публикации |  Вокруг Св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1314449"/>
            <a:ext cx="460363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01699" y="4452838"/>
            <a:ext cx="5194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каждой поездкой Европа писателя все меньше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удивляет: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«Жить же за границей очень скучно, где бы то ни было…»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12" y="1169923"/>
            <a:ext cx="1810813" cy="28765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-2444750" y="554335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Разочарованный странник.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30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7200" y="1163648"/>
            <a:ext cx="11258550" cy="471327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457200" y="5075868"/>
            <a:ext cx="4013200" cy="1296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220076" y="1163649"/>
            <a:ext cx="3220640" cy="45337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-2381250" y="552450"/>
            <a:ext cx="1037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писателю в России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5075868"/>
            <a:ext cx="4305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Достоевскому. Город Санкт-Петербург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Дата открытия: 30 мая 1997 год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52" y="1308710"/>
            <a:ext cx="2497221" cy="3711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385"/>
          <a:stretch/>
        </p:blipFill>
        <p:spPr>
          <a:xfrm>
            <a:off x="4869774" y="1279020"/>
            <a:ext cx="2624803" cy="37114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70400" y="5114380"/>
            <a:ext cx="337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Памятник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Ф.М. Достоевскому в Омске.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Дата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открытия: 2001 год</a:t>
            </a:r>
          </a:p>
        </p:txBody>
      </p:sp>
      <p:pic>
        <p:nvPicPr>
          <p:cNvPr id="10242" name="Picture 2" descr="https://sun9-45.userapi.com/impg/npOaaka_wOiRfZytGo6NPpx1QA8NvL_ZUQ6MAg/hw3AIzsySyI.jpg?size=404x719&amp;quality=96&amp;proxy=1&amp;sign=9a1fcc8b8989b66c30e63e28de3e6b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068" y="1291488"/>
            <a:ext cx="2385922" cy="374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939088" y="5065798"/>
            <a:ext cx="367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Памятник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Достоевскому в Москве.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Дата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открытия: 1997 год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194121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928990" y="5353049"/>
            <a:ext cx="6787662" cy="1028702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95300" y="597325"/>
            <a:ext cx="496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писателю в Европе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Бюст Ф.М. Достоевскому в Висбадене">
            <a:extLst>
              <a:ext uri="{FF2B5EF4-FFF2-40B4-BE49-F238E27FC236}">
                <a16:creationId xmlns="" xmlns:a16="http://schemas.microsoft.com/office/drawing/2014/main" id="{8CB51736-BFC7-4F05-AF58-6231F4A5FF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r="8516"/>
          <a:stretch/>
        </p:blipFill>
        <p:spPr bwMode="auto">
          <a:xfrm>
            <a:off x="466726" y="1103864"/>
            <a:ext cx="5505450" cy="424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96387" y="5713511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Бюст Ф.М. Достоевскому в Висбаден в Германии</a:t>
            </a:r>
          </a:p>
          <a:p>
            <a:endParaRPr lang="ru-RU" dirty="0"/>
          </a:p>
        </p:txBody>
      </p:sp>
      <p:pic>
        <p:nvPicPr>
          <p:cNvPr id="11" name="Picture 10" descr="Памятник Ф.М. Достоевскому в Бад-Хомбурге (Германия, административный округ Дармштадт, Кур-парк) (2014, скульптор – Н. Карлыханов)">
            <a:extLst>
              <a:ext uri="{FF2B5EF4-FFF2-40B4-BE49-F238E27FC236}">
                <a16:creationId xmlns="" xmlns:a16="http://schemas.microsoft.com/office/drawing/2014/main" id="{5E4DCD7E-B84A-4B95-B9D4-A24119649D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" r="10204"/>
          <a:stretch/>
        </p:blipFill>
        <p:spPr bwMode="auto">
          <a:xfrm>
            <a:off x="5972175" y="1103863"/>
            <a:ext cx="5743575" cy="424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931528" y="5713511"/>
            <a:ext cx="3824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Ф.М. Достоевскому в </a:t>
            </a:r>
            <a:r>
              <a:rPr lang="ru-RU" sz="1400" i="1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Хомбурге</a:t>
            </a:r>
            <a:endParaRPr lang="ru-RU" sz="1400" i="1" dirty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73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75800" y="5365301"/>
            <a:ext cx="4338972" cy="1028702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05775" y="5353049"/>
            <a:ext cx="3610878" cy="1028702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12" descr="Памятник Ф.М. Достоевскому в Таллине">
            <a:extLst>
              <a:ext uri="{FF2B5EF4-FFF2-40B4-BE49-F238E27FC236}">
                <a16:creationId xmlns="" xmlns:a16="http://schemas.microsoft.com/office/drawing/2014/main" id="{C5A76954-A500-44BF-8F9E-7A085DCA94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1"/>
          <a:stretch/>
        </p:blipFill>
        <p:spPr bwMode="auto">
          <a:xfrm>
            <a:off x="461828" y="1103864"/>
            <a:ext cx="3395797" cy="427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4748" y="5524072"/>
            <a:ext cx="34155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Ф.М. Достоевскому </a:t>
            </a:r>
            <a:endParaRPr lang="ru-RU" sz="1400" i="1" dirty="0" smtClean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Таллине</a:t>
            </a:r>
          </a:p>
          <a:p>
            <a:endParaRPr lang="ru-RU" dirty="0"/>
          </a:p>
        </p:txBody>
      </p:sp>
      <p:pic>
        <p:nvPicPr>
          <p:cNvPr id="4" name="Picture 2" descr="Памятник Ф.М. Достоевскому в Дрездене">
            <a:extLst>
              <a:ext uri="{FF2B5EF4-FFF2-40B4-BE49-F238E27FC236}">
                <a16:creationId xmlns="" xmlns:a16="http://schemas.microsoft.com/office/drawing/2014/main" id="{2C6AC0B6-7BFA-4371-A601-E65ACFCB5F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" r="14330"/>
          <a:stretch/>
        </p:blipFill>
        <p:spPr bwMode="auto">
          <a:xfrm>
            <a:off x="8777173" y="1103864"/>
            <a:ext cx="2939480" cy="427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23688" y="5524072"/>
            <a:ext cx="3479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Ф.М. </a:t>
            </a:r>
            <a:r>
              <a:rPr lang="ru-RU" sz="1400" i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Достоевскому</a:t>
            </a:r>
          </a:p>
          <a:p>
            <a:pPr algn="ctr"/>
            <a:r>
              <a:rPr lang="ru-RU" sz="1400" i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Дрездене</a:t>
            </a:r>
          </a:p>
          <a:p>
            <a:endParaRPr lang="ru-RU" dirty="0"/>
          </a:p>
        </p:txBody>
      </p:sp>
      <p:pic>
        <p:nvPicPr>
          <p:cNvPr id="7" name="Picture 6" descr="Памятник Ф.М. Достоевскому в Баден-Бадене">
            <a:extLst>
              <a:ext uri="{FF2B5EF4-FFF2-40B4-BE49-F238E27FC236}">
                <a16:creationId xmlns="" xmlns:a16="http://schemas.microsoft.com/office/drawing/2014/main" id="{755561E6-4CB7-431A-BFD4-F38B34D6A6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 r="6903" b="2997"/>
          <a:stretch/>
        </p:blipFill>
        <p:spPr bwMode="auto">
          <a:xfrm>
            <a:off x="3848100" y="1103865"/>
            <a:ext cx="4929072" cy="427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00522" y="5524073"/>
            <a:ext cx="271950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Ф.М. Достоевскому </a:t>
            </a:r>
            <a:endParaRPr lang="ru-RU" sz="1400" i="1" dirty="0" smtClean="0">
              <a:solidFill>
                <a:srgbClr val="1A1A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Баден-Баден в Германии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95300" y="597325"/>
            <a:ext cx="496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писателю в Европе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9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7107" y="2505075"/>
            <a:ext cx="11239501" cy="3457575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1442866" y="613718"/>
            <a:ext cx="7962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захоронения писателя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217" y="2662472"/>
            <a:ext cx="3703766" cy="27059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9300" y="1132533"/>
            <a:ext cx="1069511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Могила Фёдора Михайловича Достоевского находится в Санкт-Петербурге на знаменитом Тихвинском кладбище.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анимает одно из самых почётных и самых посещаемых мест. Памятник на могиле по проекту архитектора Х.</a:t>
            </a:r>
            <a:r>
              <a:rPr lang="en-US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</a:t>
            </a:r>
            <a:r>
              <a:rPr lang="en-US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Васильева и скульптора Н.</a:t>
            </a:r>
            <a:r>
              <a:rPr lang="en-US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Лаверецкого был установлен спустя два года после захоронения.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6534" y="5404248"/>
            <a:ext cx="5143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ru-RU" sz="1400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на могиле Достоевского</a:t>
            </a:r>
          </a:p>
          <a:p>
            <a:pPr algn="ctr" fontAlgn="base"/>
            <a:r>
              <a:rPr lang="ru-RU" sz="1400" i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i="1" dirty="0">
                <a:solidFill>
                  <a:srgbClr val="1C1E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Санкт-Петербурге на Тихвинском кладбище </a:t>
            </a:r>
            <a:r>
              <a:rPr lang="ru-RU" b="1" dirty="0">
                <a:solidFill>
                  <a:srgbClr val="1C1E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8">
            <a:extLst>
              <a:ext uri="{FF2B5EF4-FFF2-40B4-BE49-F238E27FC236}">
                <a16:creationId xmlns="" xmlns:a16="http://schemas.microsoft.com/office/drawing/2014/main" id="{D8DE799B-91B8-4C6E-87B3-AA716CCB9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395" y="2662472"/>
            <a:ext cx="2960388" cy="272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070939" y="5389501"/>
            <a:ext cx="3543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Родные и друзья у могилы Достоевского</a:t>
            </a:r>
          </a:p>
          <a:p>
            <a:pPr algn="ctr"/>
            <a:r>
              <a:rPr lang="ru-RU" sz="14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1881 года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34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16682" y="1300639"/>
            <a:ext cx="9879868" cy="387831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5975" y="1756722"/>
            <a:ext cx="10566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https://www.culture.ru/persons/8159/fedor-dostoevskii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https://obrazovaka.ru/essay/dostoevskiy/interesnye-fakty-iz-zhizni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https://ru.wikipedia.org/wiki/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Достоевский,_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Фёдор_Михайлович#Юность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https://www.sdamna5.ru/dostoevskij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https://faktrus.ru/50-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фактов-о-достоевском/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https://buklya.com/dostoevskij-knigi.html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http://www.vokrugsveta.ru/article/218501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/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https://www.soyuz.ru/articles/345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Стихотворение Б. Чичибабина «Федор Достоевский»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-114300" y="561975"/>
            <a:ext cx="4584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ресурсы: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6725" y="5635602"/>
            <a:ext cx="6591300" cy="736623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72100" y="1163648"/>
            <a:ext cx="6343650" cy="520857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46414" y="697467"/>
            <a:ext cx="10375900" cy="406400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и жизнь Ф.М. Достоевского</a:t>
            </a:r>
            <a:endParaRPr lang="ru-RU" sz="28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Интересные факты о Достоевском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163648"/>
            <a:ext cx="4905375" cy="49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62601" y="1092200"/>
            <a:ext cx="5715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 Достоевский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известнейший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, родившийся 11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1821 года в Москве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Фёдора Михайловича Достоевского прошло в большой семье, которая принадлежала к дворянскому классу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1898 году окончил Введенскую гимназию. </a:t>
            </a:r>
            <a:endParaRPr lang="ru-RU" i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1837 году переехал в Санкт-Петербург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1843 году окончил Главное инженерное училище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1849 году был приговорён к смертной казни по делу петрашевцев, но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 была заменена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четырёхлетнюю 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каторгу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1857 году женился на Марии Исаевой. </a:t>
            </a:r>
            <a:endParaRPr lang="ru-RU" i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1867 году женился на Анне Сниткиной, от которой у него было 4 детей. </a:t>
            </a:r>
            <a:r>
              <a:rPr lang="ru-RU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9349" y="6030662"/>
            <a:ext cx="3836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 Михайлович Достоевский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9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6724" y="1157325"/>
            <a:ext cx="11239501" cy="452238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725" y="605908"/>
            <a:ext cx="6241816" cy="444500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из жизни Достоевского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1769" y="1468664"/>
            <a:ext cx="6241816" cy="4775200"/>
          </a:xfrm>
        </p:spPr>
        <p:txBody>
          <a:bodyPr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любимых музыкальных произведений у Достоевского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этюд №12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–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сейчас звучит на фоне к презентации.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биографии Достоевского упоминается его впечатлительность. Современники утверждали, что из-за каких-либо переживаний и сопутствующего им нервного напряжения он неоднократно терял сознание.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детстве он не интересовался играми сверстников, предпочитая всё свободное время проводить за книгами.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недолюбливал Тургенева из-за того, что тот за свои рукописи получал втрое больше денег. Сам Фёдор Михайлович считал это несправедливым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81" name="Picture 9" descr="Достоевский Федор Михайлович — биография писателя, личная жизнь, фото,  портреты, книги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r="10303"/>
          <a:stretch>
            <a:fillRect/>
          </a:stretch>
        </p:blipFill>
        <p:spPr bwMode="auto">
          <a:xfrm>
            <a:off x="7958418" y="1259114"/>
            <a:ext cx="3347616" cy="431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698524" y="5679712"/>
            <a:ext cx="386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Фотография Федора Достоевского в детстве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78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66725" y="1193800"/>
            <a:ext cx="5591175" cy="520857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-1756682" y="563274"/>
            <a:ext cx="946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Библиография Федора Достоевского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0400" y="1193800"/>
            <a:ext cx="5397500" cy="50783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Романы</a:t>
            </a:r>
            <a:endParaRPr lang="ru-RU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1846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Бедные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1861 —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«Униженные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оскорблённые»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1866 — 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«Преступление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наказание»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1866 — 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«Игрок»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1868—1869 —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«Идиот»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1871—1872 — 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«Бесы»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1876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«Подросток»</a:t>
            </a:r>
            <a:endParaRPr lang="ru-RU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1879—1880 — 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«Братья Карамазовы»</a:t>
            </a:r>
          </a:p>
        </p:txBody>
      </p:sp>
      <p:pic>
        <p:nvPicPr>
          <p:cNvPr id="5122" name="Picture 2" descr="Первое отдельное издание] Достоевский, Ф.М. Преступление и наказание. ... |  Аукционы | Аукционный дом «Литфонд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50" y="1743689"/>
            <a:ext cx="2305049" cy="34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ервое отдельное издание последнего романа]. Достоевский, Ф.М. Братья ... |  Аукционы | Аукционный дом «Литфонд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499" y="1754156"/>
            <a:ext cx="2324101" cy="344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399" y="1333500"/>
            <a:ext cx="5156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 из самых популярных романов Достоевского</a:t>
            </a:r>
            <a:endParaRPr lang="ru-RU" i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5099" y="5359400"/>
            <a:ext cx="5156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издания романов «Преступление и наказание» (1867 г.) и «Братья Карамазовы» (1881 г.)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3244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60375" y="1069054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gradFill flip="none" rotWithShape="1">
            <a:gsLst>
              <a:gs pos="0">
                <a:srgbClr val="DCCAAA">
                  <a:tint val="66000"/>
                  <a:satMod val="160000"/>
                </a:srgbClr>
              </a:gs>
              <a:gs pos="50000">
                <a:srgbClr val="DCCAAA">
                  <a:tint val="44500"/>
                  <a:satMod val="160000"/>
                </a:srgbClr>
              </a:gs>
              <a:gs pos="100000">
                <a:srgbClr val="DCCAAA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5256" y="1069054"/>
            <a:ext cx="6096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и 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</a:t>
            </a:r>
            <a:endParaRPr lang="ru-RU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Том 2. Белые ночи. Кроткая. Господин Прохарчин. Чужая жена и муж под  кроватью. Достоевский Ф. 1986 | AliExpres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Том 2. Белые ночи. Кроткая. Господин Прохарчин. Чужая жена и муж под  кроватью. Достоевский Ф. 1986 | AliExpres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6932" y="1807432"/>
            <a:ext cx="4912570" cy="41839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29759" t="7505" r="32638" b="3837"/>
          <a:stretch/>
        </p:blipFill>
        <p:spPr>
          <a:xfrm>
            <a:off x="5646058" y="358226"/>
            <a:ext cx="6342742" cy="6051379"/>
          </a:xfrm>
          <a:prstGeom prst="rect">
            <a:avLst/>
          </a:prstGeom>
          <a:ln>
            <a:solidFill>
              <a:srgbClr val="E0DEDA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143454" y="2298095"/>
            <a:ext cx="38195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1846 — 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«Двойник»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1846 — 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опасно предаваться </a:t>
            </a:r>
          </a:p>
          <a:p>
            <a:pPr>
              <a:lnSpc>
                <a:spcPct val="150000"/>
              </a:lnSpc>
            </a:pP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честолюбивым снам»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1846 — 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«Господин </a:t>
            </a:r>
            <a:r>
              <a:rPr lang="ru-RU" u="sng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Прохарчин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1847 — 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«Роман в девяти письмах»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1847 — 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«Хозяйка»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1848 — 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 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«Белые ночи»</a:t>
            </a:r>
          </a:p>
          <a:p>
            <a:pPr>
              <a:lnSpc>
                <a:spcPct val="150000"/>
              </a:lnSpc>
            </a:pP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-1756682" y="563274"/>
            <a:ext cx="946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Библиография Федора Достоевского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6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1"/>
          <a:stretch/>
        </p:blipFill>
        <p:spPr>
          <a:xfrm rot="20858714">
            <a:off x="4747515" y="1726029"/>
            <a:ext cx="8480575" cy="52104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Издательство &quot;Проспект&quot;(Publisher) · OverDrive: Free ebooks, audiobooks &amp;  movies from your library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3644">
            <a:off x="8163069" y="2432190"/>
            <a:ext cx="2237851" cy="298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374775" y="552450"/>
            <a:ext cx="961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книги , изданные Достоевским                  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25041"/>
            <a:ext cx="6781800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base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Бедные люди»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первый роман Ф. М. Достоевского, опубликованный в 1846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году. 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Двойник</a:t>
            </a:r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повесть Фёдора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Михайловича Достоевского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написанная в 1845—1846 годах и впервые опубликованная 1 февраля 1846 года во втором номере журнала «Отечественные записки» с подзаголовком «Приключения господина Голядкина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indent="-342900" fontAlgn="base">
              <a:buFont typeface="Wingdings" panose="05000000000000000000" pitchFamily="2" charset="2"/>
              <a:buChar char="Ø"/>
            </a:pPr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 предаваться честолюбивым </a:t>
            </a:r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снам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совместный рассказ Фёдора Михайловича Достоевского, Николая Алексеевича Некрасова и Дмитрия Васильевича Григоровича, опубликованный в 1846 году в юмористическом иллюстрированном альманахе </a:t>
            </a: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апреля» Николая Некрасова.</a:t>
            </a: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cdn1.ozone.ru/multimedia/10084905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2796">
            <a:off x="9961073" y="3633523"/>
            <a:ext cx="1871049" cy="264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561" t="703" r="648"/>
          <a:stretch/>
        </p:blipFill>
        <p:spPr>
          <a:xfrm rot="387301">
            <a:off x="10031971" y="787928"/>
            <a:ext cx="1729254" cy="245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2710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6724" y="3588029"/>
            <a:ext cx="11239501" cy="2800788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57800" y="3416579"/>
            <a:ext cx="62484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«Идиот»(1958)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(открыть)</a:t>
            </a:r>
            <a:endParaRPr lang="ru-RU" sz="2000" i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«Идиот» - наверное, один из самых часто экранизируемых произведений Ф.М. Достоевского. Так, среди отечественных режиссеров к нему обращались Иван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Пырьев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картиной 1958 года, Владимир Бортко с сериалом 2003 года, Роман Качанов с комедией 2001 года и многие другие. 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575" y="552450"/>
            <a:ext cx="6540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Экранизация произведений Достоевског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sun9-36.userapi.com/impg/d9uJX3WVAKYS867VGcpK1zFNlWm_SkXMc0mzcg/6n6mnvDeBlM.jpg?size=800x445&amp;quality=96&amp;proxy=1&amp;sign=bb5bc11618c03c1d3bd926af88acfa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1103867"/>
            <a:ext cx="3577015" cy="234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34.userapi.com/impg/DijJGQ-NWSnjrbC54T_E9expZ7eh1BqNYBrmiA/t4vtO80yO2k.jpg?size=800x444&amp;quality=96&amp;proxy=1&amp;sign=da3d2dd17bc2007e9f4a7f0d55ff428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3683001"/>
            <a:ext cx="4225925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7091" y="1244560"/>
            <a:ext cx="62220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«Белые ночи» (1959)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(открыть)</a:t>
            </a:r>
            <a:endParaRPr lang="ru-RU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лучших отечественных экранизаций «Белых ночей» Ф.М. Достоевского от легендарного классика советского кино – режиссера Ивана </a:t>
            </a:r>
            <a:r>
              <a:rPr lang="ru-RU" dirty="0" err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Пырьева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Фильм с первых кадров словно погружает зрителей в иллюзорный, но вполне осязаемый мир Мечтателя.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30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6725" y="1704975"/>
            <a:ext cx="11239500" cy="3562350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Экранизация произведения «Преступление и наказание»</a:t>
            </a:r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93216" y="1932851"/>
            <a:ext cx="63119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«Преступление и наказание» (1969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)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(открыть)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Фильм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Льва Кулиджанова с Иннокентием Смоктуновским и Георгием Тараторкиным длится почти три с половиной часа, но потраченное на просмотр время того стоит. Черно-белая контрастная картинка подчеркивает мрачность Петербурга и драматичность положения Раскольникова, его душевные муки. Детективная интрига увлекает зрителя даже не тем, как движется следствие, а как медленно, с трудом Раскольников приходит к мысли о покаянии.</a:t>
            </a:r>
          </a:p>
        </p:txBody>
      </p:sp>
      <p:pic>
        <p:nvPicPr>
          <p:cNvPr id="8194" name="Picture 2" descr="https://sun9-30.userapi.com/impg/sddthiLZf1gRa0i1zEQAeT4VjMoS0LSqtCCyXw/UZ55j5zVTns.jpg?size=800x444&amp;quality=96&amp;proxy=1&amp;sign=0a7e7aa7476decac3f9b0955303986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23" y="1193800"/>
            <a:ext cx="3923296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.dni.ru/binaries/v3_photo/1072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23" y="3689351"/>
            <a:ext cx="3923296" cy="226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45255" y="3743400"/>
            <a:ext cx="5925395" cy="18246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5255" y="1389323"/>
            <a:ext cx="5925395" cy="13418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6725" y="552450"/>
            <a:ext cx="6762750" cy="551417"/>
          </a:xfrm>
          <a:prstGeom prst="rect">
            <a:avLst/>
          </a:prstGeom>
          <a:solidFill>
            <a:srgbClr val="DCC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-2444750" y="554335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Разочарованный странник.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842" y="1389323"/>
            <a:ext cx="563821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Достоевский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крайне мало путешествовал по России (не считая вынужденной «поездки» в Сибирь). </a:t>
            </a:r>
            <a:r>
              <a:rPr lang="ru-RU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границей посетил 10 стран и более 30 </a:t>
            </a:r>
            <a:r>
              <a:rPr lang="ru-RU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городов.</a:t>
            </a:r>
            <a:endParaRPr lang="en-US" u="sng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Разочарованный странник: путешествия Федора Достоевского | Публикации |  Вокруг Св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1314449"/>
            <a:ext cx="460363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H="1" flipV="1">
            <a:off x="688842" y="3813733"/>
            <a:ext cx="5638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Достоевский попал за рубеж в 40 лет. Маршрут первого европейского путешествия в 1862 году предполагал посещение больше 20 городов за 2,5 месяца.</a:t>
            </a:r>
          </a:p>
        </p:txBody>
      </p:sp>
    </p:spTree>
    <p:extLst>
      <p:ext uri="{BB962C8B-B14F-4D97-AF65-F5344CB8AC3E}">
        <p14:creationId xmlns:p14="http://schemas.microsoft.com/office/powerpoint/2010/main" val="3874108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5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636</TotalTime>
  <Words>716</Words>
  <Application>Microsoft Office PowerPoint</Application>
  <PresentationFormat>Произвольный</PresentationFormat>
  <Paragraphs>103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Натуральные материалы</vt:lpstr>
      <vt:lpstr> Презентация к уроку по учебному предмету «Литература» в 10-ом классе по биографии Ф.М. Достоевского на тему: «Никому не хочет быть своим…»</vt:lpstr>
      <vt:lpstr>Личность и жизнь Ф.М. Достоевского</vt:lpstr>
      <vt:lpstr>Интересные факты из жизни Достоевского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“Никому не хочет быть своим…” Б. Чичибабин “Федор Достоевский”.</dc:title>
  <dc:creator>Андрей</dc:creator>
  <cp:lastModifiedBy>Наталья Зуева</cp:lastModifiedBy>
  <cp:revision>64</cp:revision>
  <dcterms:created xsi:type="dcterms:W3CDTF">2020-12-07T09:28:15Z</dcterms:created>
  <dcterms:modified xsi:type="dcterms:W3CDTF">2025-03-23T11:11:29Z</dcterms:modified>
</cp:coreProperties>
</file>