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7" r:id="rId3"/>
    <p:sldId id="272" r:id="rId4"/>
    <p:sldId id="273" r:id="rId5"/>
    <p:sldId id="274" r:id="rId6"/>
    <p:sldId id="275" r:id="rId7"/>
    <p:sldId id="260" r:id="rId8"/>
    <p:sldId id="261" r:id="rId9"/>
    <p:sldId id="258" r:id="rId10"/>
    <p:sldId id="262" r:id="rId11"/>
    <p:sldId id="259" r:id="rId12"/>
    <p:sldId id="270" r:id="rId13"/>
    <p:sldId id="271" r:id="rId14"/>
    <p:sldId id="263" r:id="rId15"/>
    <p:sldId id="265" r:id="rId16"/>
    <p:sldId id="264" r:id="rId17"/>
    <p:sldId id="266" r:id="rId18"/>
    <p:sldId id="267" r:id="rId19"/>
    <p:sldId id="269" r:id="rId20"/>
    <p:sldId id="268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07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51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592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568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24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9272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904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9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12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5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66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73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9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3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44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15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588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16885D8-AC63-4E68-BC25-891923D12DDB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D5F59F-34CE-4295-BB51-3B8D2A1F7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390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8511" y="5343524"/>
            <a:ext cx="10772775" cy="97155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Дружина Мария Михайловна, учитель физики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96999" y="1453092"/>
            <a:ext cx="8888413" cy="1947333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3200" b="1" dirty="0" smtClean="0"/>
              <a:t>Всероссийский </a:t>
            </a:r>
            <a:r>
              <a:rPr lang="ru-RU" sz="3200" b="1" dirty="0"/>
              <a:t>конкурс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«Инновации в обучении»</a:t>
            </a:r>
          </a:p>
          <a:p>
            <a:pPr algn="ctr"/>
            <a:r>
              <a:rPr lang="ru-RU" sz="3200" b="1" dirty="0" smtClean="0"/>
              <a:t>Номинация «Творческая презентация к уроку»</a:t>
            </a:r>
            <a:endParaRPr lang="ru-RU" sz="3200" b="1" dirty="0"/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98511" y="276224"/>
            <a:ext cx="9917113" cy="97155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/>
              <a:t>ГБОУ «Академическая гимназия №56 имени </a:t>
            </a:r>
            <a:r>
              <a:rPr lang="ru-RU" sz="2400" dirty="0" err="1" smtClean="0"/>
              <a:t>М.Б.Пильдес</a:t>
            </a:r>
            <a:r>
              <a:rPr lang="ru-RU" sz="2400" dirty="0" smtClean="0"/>
              <a:t>» Санкт-Петербурга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08061" y="3114675"/>
            <a:ext cx="10772775" cy="245744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/>
              <a:t>«Изучение и создание инженерной конструкции одноопорной гидравлической турбины с применением технологии изготовления модели Сегнерова колеса»</a:t>
            </a:r>
          </a:p>
          <a:p>
            <a:pPr algn="ctr"/>
            <a:r>
              <a:rPr lang="ru-RU" sz="3200" b="1" dirty="0" smtClean="0"/>
              <a:t>К  уроку физики в 9 классе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3157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09794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Творческое задание: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Сделать действующую модель водяного сегнерова колеса из подручных материалов.</a:t>
            </a:r>
            <a:endParaRPr lang="ru-RU" dirty="0"/>
          </a:p>
        </p:txBody>
      </p:sp>
      <p:pic>
        <p:nvPicPr>
          <p:cNvPr id="6" name="Рисунок 5" descr="https://img1.labirint.ru/rcimg/b41e4e0cef95be1a7d8ecac7c780dcab/1920x1080/books63/620745/ph_1.jpg?16477611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9" t="40300" r="53622" b="29982"/>
          <a:stretch/>
        </p:blipFill>
        <p:spPr bwMode="auto">
          <a:xfrm>
            <a:off x="8504903" y="1462721"/>
            <a:ext cx="3097162" cy="4472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0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337" y="161925"/>
            <a:ext cx="8534400" cy="1507067"/>
          </a:xfrm>
        </p:spPr>
        <p:txBody>
          <a:bodyPr/>
          <a:lstStyle/>
          <a:p>
            <a:r>
              <a:rPr lang="ru-RU" dirty="0" smtClean="0"/>
              <a:t>Что можно найти в интернете:</a:t>
            </a:r>
            <a:endParaRPr lang="ru-RU" dirty="0"/>
          </a:p>
        </p:txBody>
      </p:sp>
      <p:pic>
        <p:nvPicPr>
          <p:cNvPr id="6" name="Picture 4" descr="https://thepresentation.ru/img/tmb/3/270711/427eb7d29128efb571f15a0bda80d7ce-8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4" t="11166" r="7166" b="51000"/>
          <a:stretch/>
        </p:blipFill>
        <p:spPr bwMode="auto">
          <a:xfrm>
            <a:off x="922337" y="1735667"/>
            <a:ext cx="5719155" cy="44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27191" t="15836" r="46863" b="19698"/>
          <a:stretch/>
        </p:blipFill>
        <p:spPr bwMode="auto">
          <a:xfrm>
            <a:off x="7364094" y="1735667"/>
            <a:ext cx="3370581" cy="44460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86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961" y="191557"/>
            <a:ext cx="11250614" cy="1507067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Примеры инженерных решений </a:t>
            </a:r>
            <a:r>
              <a:rPr lang="ru-RU" dirty="0" smtClean="0"/>
              <a:t>действующих моделей Сегнерова колеса учащихся</a:t>
            </a:r>
            <a:r>
              <a:rPr lang="ru-RU" dirty="0"/>
              <a:t>: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8440" t="38101" r="46930" b="15324"/>
          <a:stretch/>
        </p:blipFill>
        <p:spPr bwMode="auto">
          <a:xfrm>
            <a:off x="480059" y="1259521"/>
            <a:ext cx="3282316" cy="4966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5888" t="40822" r="54074" b="22276"/>
          <a:stretch/>
        </p:blipFill>
        <p:spPr bwMode="auto">
          <a:xfrm>
            <a:off x="4199967" y="1252430"/>
            <a:ext cx="2924972" cy="4966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38100" t="40974" r="46843" b="29081"/>
          <a:stretch/>
        </p:blipFill>
        <p:spPr bwMode="auto">
          <a:xfrm>
            <a:off x="7562531" y="1259521"/>
            <a:ext cx="4067493" cy="4952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5064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386" y="1629832"/>
            <a:ext cx="10621963" cy="30278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Пример создания одноопорной водяной турбины на основе принципа действия сегнерова колеса: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7811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i?id=9e46436acecc13b0526697136435400709fdc8c7-10874712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11" y="276463"/>
            <a:ext cx="3053058" cy="278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0975" y="276463"/>
            <a:ext cx="69723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effectLst/>
                <a:latin typeface="Arial" panose="020B0604020202020204" pitchFamily="34" charset="0"/>
              </a:rPr>
              <a:t>Составные части для  модели сегнерова колеса:</a:t>
            </a:r>
          </a:p>
          <a:p>
            <a:endParaRPr lang="ru-RU" b="0" i="0" dirty="0" smtClean="0"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effectLst/>
                <a:latin typeface="Arial" panose="020B0604020202020204" pitchFamily="34" charset="0"/>
              </a:rPr>
              <a:t>1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Спиннер: (В центре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спиннера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находится металлический или керамический подшипник, радиально расположены несколько лопастей/крыльев или утяжелителей).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Винт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впотай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м5 длина 40 мм,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Гайка м5 – 3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Шайбы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 – 3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Болт 10 мм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3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Гайка 10 мм – 3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Трубка тонка – 3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Бутылка пластиковая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V=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Термоклей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Паяльник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(для создания отверстия в крышке бутылки и защите подшипника)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9" t="40944" r="46798" b="22413"/>
          <a:stretch/>
        </p:blipFill>
        <p:spPr>
          <a:xfrm>
            <a:off x="459611" y="3151036"/>
            <a:ext cx="3053058" cy="353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2" y="77257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Внешний вид вращающейся части модели: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b="19226"/>
          <a:stretch/>
        </p:blipFill>
        <p:spPr>
          <a:xfrm>
            <a:off x="781049" y="1504948"/>
            <a:ext cx="4333875" cy="50849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2"/>
          <a:stretch/>
        </p:blipFill>
        <p:spPr>
          <a:xfrm>
            <a:off x="5699918" y="1504948"/>
            <a:ext cx="5044282" cy="509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400050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Внешние размеры и приборы для измерений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92" y="2091531"/>
            <a:ext cx="3191668" cy="42555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4" t="16617" r="11481"/>
          <a:stretch/>
        </p:blipFill>
        <p:spPr>
          <a:xfrm>
            <a:off x="4307381" y="2091531"/>
            <a:ext cx="2636343" cy="4218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6" t="25555" r="30370" b="54583"/>
          <a:stretch/>
        </p:blipFill>
        <p:spPr>
          <a:xfrm>
            <a:off x="9402581" y="400050"/>
            <a:ext cx="2217941" cy="1517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28056" r="22592" b="24583"/>
          <a:stretch/>
        </p:blipFill>
        <p:spPr>
          <a:xfrm>
            <a:off x="7394145" y="2091531"/>
            <a:ext cx="4226377" cy="421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092" y="2499506"/>
            <a:ext cx="4509933" cy="15070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Видео работы одноопорной гидравлической турбины на основе действия  модели Сегнерова колеса:</a:t>
            </a:r>
            <a:endParaRPr lang="ru-RU" dirty="0"/>
          </a:p>
        </p:txBody>
      </p:sp>
      <p:pic>
        <p:nvPicPr>
          <p:cNvPr id="4" name="Грановский Ф Патен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0974" y="94787"/>
            <a:ext cx="4434470" cy="6316506"/>
          </a:xfrm>
        </p:spPr>
      </p:pic>
    </p:spTree>
    <p:extLst>
      <p:ext uri="{BB962C8B-B14F-4D97-AF65-F5344CB8AC3E}">
        <p14:creationId xmlns:p14="http://schemas.microsoft.com/office/powerpoint/2010/main" val="29985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761" y="158017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Смета затрат: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498676"/>
              </p:ext>
            </p:extLst>
          </p:nvPr>
        </p:nvGraphicFramePr>
        <p:xfrm>
          <a:off x="676274" y="1052510"/>
          <a:ext cx="10467976" cy="49088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51"/>
                <a:gridCol w="3048000"/>
                <a:gridCol w="1966986"/>
                <a:gridCol w="1852539"/>
              </a:tblGrid>
              <a:tr h="597123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Название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характеристика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</a:rPr>
                        <a:t>количество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</a:rPr>
                        <a:t>цена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52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 err="1" smtClean="0">
                          <a:effectLst/>
                        </a:rPr>
                        <a:t>Спиннер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пластик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1 </a:t>
                      </a:r>
                      <a:r>
                        <a:rPr lang="ru-RU" sz="2400" u="none" strike="noStrike" dirty="0" err="1">
                          <a:effectLst/>
                        </a:rPr>
                        <a:t>шт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300 р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52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Винт </a:t>
                      </a:r>
                      <a:r>
                        <a:rPr lang="ru-RU" sz="2400" u="none" strike="noStrike" dirty="0" smtClean="0">
                          <a:effectLst/>
                        </a:rPr>
                        <a:t>с потайной головкой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м5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</a:rPr>
                        <a:t>3 шт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15 р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52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</a:rPr>
                        <a:t>Гайка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м5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</a:rPr>
                        <a:t>3 шт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15 р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52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</a:rPr>
                        <a:t>Шайба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5 мм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3 </a:t>
                      </a:r>
                      <a:r>
                        <a:rPr lang="ru-RU" sz="2400" u="none" strike="noStrike" dirty="0" err="1" smtClean="0">
                          <a:effectLst/>
                        </a:rPr>
                        <a:t>шт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15 р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52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</a:rPr>
                        <a:t>Болт 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10 мм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3 </a:t>
                      </a:r>
                      <a:r>
                        <a:rPr lang="ru-RU" sz="2400" u="none" strike="noStrike" dirty="0" err="1" smtClean="0">
                          <a:effectLst/>
                        </a:rPr>
                        <a:t>шт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30 р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52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</a:rPr>
                        <a:t>Гайка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10 мм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3 </a:t>
                      </a:r>
                      <a:r>
                        <a:rPr lang="ru-RU" sz="2400" u="none" strike="noStrike" dirty="0" err="1" smtClean="0">
                          <a:effectLst/>
                        </a:rPr>
                        <a:t>шт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30 р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52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</a:rPr>
                        <a:t>Трубка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>
                          <a:effectLst/>
                        </a:rPr>
                        <a:t>пластик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15</a:t>
                      </a:r>
                      <a:r>
                        <a:rPr lang="ru-RU" sz="2400" u="none" strike="noStrike" baseline="0" dirty="0" smtClean="0">
                          <a:effectLst/>
                        </a:rPr>
                        <a:t> см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30 р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552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Б</a:t>
                      </a:r>
                      <a:r>
                        <a:rPr lang="ru-RU" sz="2400" u="none" strike="noStrike" dirty="0" smtClean="0">
                          <a:effectLst/>
                        </a:rPr>
                        <a:t>утылка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пластик, </a:t>
                      </a:r>
                      <a:r>
                        <a:rPr lang="en-US" sz="2400" u="none" strike="noStrike" dirty="0">
                          <a:effectLst/>
                        </a:rPr>
                        <a:t>V=1</a:t>
                      </a:r>
                      <a:r>
                        <a:rPr lang="ru-RU" sz="2400" u="none" strike="noStrike" dirty="0">
                          <a:effectLst/>
                        </a:rPr>
                        <a:t>л 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1 </a:t>
                      </a:r>
                      <a:r>
                        <a:rPr lang="ru-RU" sz="2400" u="none" strike="noStrike" dirty="0" err="1" smtClean="0">
                          <a:effectLst/>
                        </a:rPr>
                        <a:t>шт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effectLst/>
                        </a:rPr>
                        <a:t> </a:t>
                      </a:r>
                      <a:r>
                        <a:rPr lang="ru-RU" sz="2400" u="none" strike="noStrike" dirty="0" smtClean="0">
                          <a:effectLst/>
                        </a:rPr>
                        <a:t>25 р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7600950" y="6165860"/>
            <a:ext cx="3495675" cy="6921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/>
              <a:t>Итого: 460 р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2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437" y="1498599"/>
            <a:ext cx="6811963" cy="4864101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Особенностью конструкции данной гидравлической турбины, действующей по принципу сегнерова колеса является применение  одного опорного подшипника в нижней точке чаши.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Турбина с одним опорным подшипником позволит упростить конструкцию  и получить экономические преимущества.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 Дополнив данную турбину генератором электрического тока, получаем основу для создания гидроэлектростанций.</a:t>
            </a:r>
          </a:p>
          <a:p>
            <a:pPr marL="0" indent="0">
              <a:buNone/>
            </a:pP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03212" y="-8468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Практическое применение:</a:t>
            </a:r>
            <a:endParaRPr lang="ru-RU" dirty="0"/>
          </a:p>
        </p:txBody>
      </p:sp>
      <p:pic>
        <p:nvPicPr>
          <p:cNvPr id="4100" name="Picture 4" descr="https://avatars.mds.yandex.net/i?id=7cdb021aa897be7f30853efc6bda8354e6f138e6-1069767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49" y="1926165"/>
            <a:ext cx="4754505" cy="267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70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37" y="-141818"/>
            <a:ext cx="11393488" cy="1507067"/>
          </a:xfrm>
        </p:spPr>
        <p:txBody>
          <a:bodyPr/>
          <a:lstStyle/>
          <a:p>
            <a:r>
              <a:rPr lang="ru-RU" b="1" dirty="0"/>
              <a:t>Урок</a:t>
            </a:r>
            <a:r>
              <a:rPr lang="ru-RU" dirty="0"/>
              <a:t> </a:t>
            </a:r>
            <a:r>
              <a:rPr lang="ru-RU" b="1" dirty="0"/>
              <a:t>конструирования приборов по физике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2" y="1365249"/>
            <a:ext cx="10745788" cy="5245101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Цель </a:t>
            </a:r>
            <a:r>
              <a:rPr lang="ru-RU" sz="2400" b="1" dirty="0">
                <a:solidFill>
                  <a:schemeClr val="tx1"/>
                </a:solidFill>
              </a:rPr>
              <a:t>- развитие конструкторских и графических умений, развитие воображения и основ мышления учащихся, а также формирование таких важных качеств личности, как самостоятельность, наблюдательность, сообразительность.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На </a:t>
            </a:r>
            <a:r>
              <a:rPr lang="ru-RU" sz="2400" b="1" dirty="0">
                <a:solidFill>
                  <a:schemeClr val="tx1"/>
                </a:solidFill>
              </a:rPr>
              <a:t>уроке вырабатываются усидчивость, учащиеся учатся планировать свои действия, получают первичную инженерную профориентацию.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</a:rPr>
              <a:t>Созданные простейшие приборов для </a:t>
            </a:r>
            <a:r>
              <a:rPr lang="ru-RU" sz="2400" b="1" dirty="0" smtClean="0">
                <a:solidFill>
                  <a:schemeClr val="tx1"/>
                </a:solidFill>
              </a:rPr>
              <a:t>демонстрации физических </a:t>
            </a:r>
            <a:r>
              <a:rPr lang="ru-RU" sz="2400" b="1" dirty="0">
                <a:solidFill>
                  <a:schemeClr val="tx1"/>
                </a:solidFill>
              </a:rPr>
              <a:t>явлений можно применять на уроках физики.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При отсутствии данного </a:t>
            </a:r>
            <a:r>
              <a:rPr lang="ru-RU" sz="2400" b="1" dirty="0">
                <a:solidFill>
                  <a:schemeClr val="tx1"/>
                </a:solidFill>
              </a:rPr>
              <a:t>прибора в физической лаборатории, самодельный прибор сможет заменить недостающую установку при демонстрации и объяснении темы.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30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037" y="286807"/>
            <a:ext cx="8534400" cy="1507067"/>
          </a:xfrm>
        </p:spPr>
        <p:txBody>
          <a:bodyPr/>
          <a:lstStyle/>
          <a:p>
            <a:r>
              <a:rPr lang="ru-RU" dirty="0" smtClean="0"/>
              <a:t>Практическое применение: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4712" y="1793874"/>
            <a:ext cx="8534400" cy="361526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Кроме того, данная модель одноопорной гидравлической турбины, в основу которой положено использование </a:t>
            </a:r>
            <a:r>
              <a:rPr lang="ru-RU" sz="2800" dirty="0" err="1" smtClean="0">
                <a:solidFill>
                  <a:schemeClr val="tx1"/>
                </a:solidFill>
              </a:rPr>
              <a:t>спиннера</a:t>
            </a:r>
            <a:r>
              <a:rPr lang="ru-RU" sz="2800" dirty="0" smtClean="0">
                <a:solidFill>
                  <a:schemeClr val="tx1"/>
                </a:solidFill>
              </a:rPr>
              <a:t>, обеспечивающего  вращение с малой силой трения, уже нашла свое применение при проведении уроков физики в нашей гимназии для учащихся при изучении темы реактивного движения. А также при проведении исследовательских работ по физике в рамках курса «Индивидуальный проект».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512" y="-170393"/>
            <a:ext cx="8534400" cy="1507067"/>
          </a:xfrm>
        </p:spPr>
        <p:txBody>
          <a:bodyPr/>
          <a:lstStyle/>
          <a:p>
            <a:r>
              <a:rPr lang="ru-RU" dirty="0" smtClean="0"/>
              <a:t>Итоги урока: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2336" y="1114425"/>
            <a:ext cx="10545763" cy="5505450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В ходе изучения реактивного движения и инженерной модели Сегнерова колеса мы узнали, что реактивное движение обусловлено законами сохранения импульса и массы, и является основой работы таких устройств, как реактивные двигатели. Мы также рассмотрели и проанализировали инженерную модель Сегнерова колеса, которое позволяет преобразовать линейное движение </a:t>
            </a:r>
            <a:r>
              <a:rPr lang="ru-RU" sz="2400" dirty="0" smtClean="0">
                <a:solidFill>
                  <a:schemeClr val="tx1"/>
                </a:solidFill>
              </a:rPr>
              <a:t>во вращательное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  <a:p>
            <a:r>
              <a:rPr lang="ru-RU" sz="2400" dirty="0">
                <a:solidFill>
                  <a:schemeClr val="tx1"/>
                </a:solidFill>
              </a:rPr>
              <a:t>Понимание реактивного движения и умение применять инженерные модели, такие как </a:t>
            </a:r>
            <a:r>
              <a:rPr lang="ru-RU" sz="2400" dirty="0" err="1">
                <a:solidFill>
                  <a:schemeClr val="tx1"/>
                </a:solidFill>
              </a:rPr>
              <a:t>Сегнерово</a:t>
            </a:r>
            <a:r>
              <a:rPr lang="ru-RU" sz="2400" dirty="0">
                <a:solidFill>
                  <a:schemeClr val="tx1"/>
                </a:solidFill>
              </a:rPr>
              <a:t> колесо, является важным для разработки и улучшения технологий в области авиации, космонавтики, механики и других смежных областей. В результате этого урока мы расширили свои знания о принципах работы технических устройств и научились применять их на практике.</a:t>
            </a:r>
          </a:p>
          <a:p>
            <a:r>
              <a:rPr lang="ru-RU" sz="2400" dirty="0">
                <a:solidFill>
                  <a:schemeClr val="tx1"/>
                </a:solidFill>
              </a:rPr>
              <a:t>Благодаря данному уроку учащиеся получили возможность углубить свои знания о физике и технике, а также научились анализировать различные физические явления и применять их в реальном </a:t>
            </a:r>
            <a:r>
              <a:rPr lang="ru-RU" sz="2400" dirty="0" smtClean="0">
                <a:solidFill>
                  <a:schemeClr val="tx1"/>
                </a:solidFill>
              </a:rPr>
              <a:t>мире, получить начальные представления о первичной профориентации по инженерной специальности.</a:t>
            </a:r>
            <a:endParaRPr lang="ru-RU" sz="24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707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992" y="0"/>
            <a:ext cx="11464133" cy="1507067"/>
          </a:xfrm>
        </p:spPr>
        <p:txBody>
          <a:bodyPr>
            <a:normAutofit/>
          </a:bodyPr>
          <a:lstStyle/>
          <a:p>
            <a:r>
              <a:rPr lang="ru-RU" sz="2400" dirty="0"/>
              <a:t>В течение многих веков человечество мечтало о космических полётах. Писатели-фантасты предлагали самые разные средства для достижения этой цели. </a:t>
            </a: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2" y="1347787"/>
            <a:ext cx="7199313" cy="5233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221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5" y="0"/>
            <a:ext cx="8534400" cy="1507067"/>
          </a:xfrm>
        </p:spPr>
        <p:txBody>
          <a:bodyPr/>
          <a:lstStyle/>
          <a:p>
            <a:r>
              <a:rPr lang="ru-RU" dirty="0" smtClean="0"/>
              <a:t>ИЗ ИСТОРИИ:</a:t>
            </a:r>
            <a:endParaRPr lang="ru-RU" dirty="0"/>
          </a:p>
        </p:txBody>
      </p:sp>
      <p:pic>
        <p:nvPicPr>
          <p:cNvPr id="4" name="Рисунок 3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r="57215" b="30777"/>
          <a:stretch/>
        </p:blipFill>
        <p:spPr bwMode="auto">
          <a:xfrm>
            <a:off x="257175" y="1649942"/>
            <a:ext cx="5503862" cy="3845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8" t="18865" r="1415" b="18991"/>
          <a:stretch/>
        </p:blipFill>
        <p:spPr bwMode="auto">
          <a:xfrm>
            <a:off x="6275519" y="3464454"/>
            <a:ext cx="5372100" cy="330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avatars.mds.yandex.net/i?id=fb6635a0a56a3ac53557c4b4f70d7829ad2cfe8c-9051313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49" y="206904"/>
            <a:ext cx="5997841" cy="313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32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7" y="104773"/>
            <a:ext cx="8840788" cy="663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326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49" y="-113243"/>
            <a:ext cx="11420475" cy="1507067"/>
          </a:xfrm>
        </p:spPr>
        <p:txBody>
          <a:bodyPr/>
          <a:lstStyle/>
          <a:p>
            <a:r>
              <a:rPr lang="ru-RU" dirty="0" smtClean="0"/>
              <a:t>Реактивное движение в окружающем нас мире</a:t>
            </a:r>
            <a:endParaRPr lang="ru-RU" dirty="0"/>
          </a:p>
        </p:txBody>
      </p:sp>
      <p:pic>
        <p:nvPicPr>
          <p:cNvPr id="3074" name="Picture 2" descr="https://avatars.mds.yandex.net/i?id=2d2070faf2a02d9ed8f74c2a7a29c7e3ec5ffe7f-1140961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801157"/>
            <a:ext cx="7821613" cy="58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.mds.yandex.net/i?id=72dc0bf5f064b4bd9982cf931bd7055122a4e5f9-4560311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8" t="16719" r="6166" b="53281"/>
          <a:stretch/>
        </p:blipFill>
        <p:spPr bwMode="auto">
          <a:xfrm>
            <a:off x="171450" y="1655360"/>
            <a:ext cx="4522785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i?id=9185d169e438425b5b7f6167a5986279f1ebd812-6327735-images-thumbs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26407" r="5699" b="27343"/>
          <a:stretch/>
        </p:blipFill>
        <p:spPr bwMode="auto">
          <a:xfrm>
            <a:off x="171450" y="3711525"/>
            <a:ext cx="4219575" cy="169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7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346" y="232707"/>
            <a:ext cx="8534400" cy="116178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 реактивного движения - Сегнерово колесо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81" y="2124339"/>
            <a:ext cx="5449888" cy="4362186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schemeClr val="tx1"/>
                </a:solidFill>
                <a:latin typeface="YS Text"/>
              </a:rPr>
              <a:t>Это - двигатель, основанный на реактивном действии вытекающей воды. Первая в истории гидравлическая турбина.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schemeClr val="tx1"/>
                </a:solidFill>
                <a:latin typeface="YS Text"/>
              </a:rPr>
              <a:t>Расположенное в горизонтальной плоскости колесо без обода, у которого спицы заменены трубками с отогнутыми концами так, что вытекающая из них вода приводит </a:t>
            </a:r>
            <a:r>
              <a:rPr lang="ru-RU" altLang="ru-RU" sz="2400" dirty="0" err="1">
                <a:solidFill>
                  <a:schemeClr val="tx1"/>
                </a:solidFill>
                <a:latin typeface="YS Text"/>
              </a:rPr>
              <a:t>сегнерово</a:t>
            </a:r>
            <a:r>
              <a:rPr lang="ru-RU" altLang="ru-RU" sz="2400" dirty="0">
                <a:solidFill>
                  <a:schemeClr val="tx1"/>
                </a:solidFill>
                <a:latin typeface="YS Text"/>
              </a:rPr>
              <a:t> колесо во вращение. Было изобретено Иоганном </a:t>
            </a:r>
            <a:r>
              <a:rPr lang="ru-RU" altLang="ru-RU" sz="2400" dirty="0" err="1">
                <a:solidFill>
                  <a:schemeClr val="tx1"/>
                </a:solidFill>
                <a:latin typeface="YS Text"/>
              </a:rPr>
              <a:t>Зегнером</a:t>
            </a:r>
            <a:r>
              <a:rPr lang="ru-RU" altLang="ru-RU" sz="2400" dirty="0">
                <a:solidFill>
                  <a:schemeClr val="tx1"/>
                </a:solidFill>
                <a:latin typeface="YS Text"/>
              </a:rPr>
              <a:t>.</a:t>
            </a:r>
          </a:p>
          <a:p>
            <a:endParaRPr lang="ru-RU" dirty="0"/>
          </a:p>
        </p:txBody>
      </p:sp>
      <p:pic>
        <p:nvPicPr>
          <p:cNvPr id="4" name="Picture 2" descr="https://upload.wikimedia.org/wikipedia/commons/thumb/e/e7/Johann_Andreas_von_Segner.jpg/274px-Johann_Andreas_von_Seg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786606"/>
            <a:ext cx="3956850" cy="529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rok.1sept.ru/articles/411437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890" y="2246295"/>
            <a:ext cx="2252360" cy="264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5774" y="-373185"/>
            <a:ext cx="9229725" cy="115979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7816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2" y="153457"/>
            <a:ext cx="8534400" cy="1507067"/>
          </a:xfrm>
        </p:spPr>
        <p:txBody>
          <a:bodyPr/>
          <a:lstStyle/>
          <a:p>
            <a:r>
              <a:rPr lang="ru-RU" dirty="0" smtClean="0"/>
              <a:t>из литературы:</a:t>
            </a:r>
            <a:endParaRPr lang="ru-RU" dirty="0"/>
          </a:p>
        </p:txBody>
      </p:sp>
      <p:pic>
        <p:nvPicPr>
          <p:cNvPr id="4" name="Рисунок 3" descr="https://img1.labirint.ru/rcimg/b41e4e0cef95be1a7d8ecac7c780dcab/1920x1080/books63/620745/ph_1.jpg?16477611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t="18567" r="52086" b="63190"/>
          <a:stretch/>
        </p:blipFill>
        <p:spPr bwMode="auto">
          <a:xfrm>
            <a:off x="135889" y="2321453"/>
            <a:ext cx="5532755" cy="1692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img1.labirint.ru/rcimg/b41e4e0cef95be1a7d8ecac7c780dcab/1920x1080/books63/620745/ph_1.jpg?16477611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38007" r="71163" b="26060"/>
          <a:stretch/>
        </p:blipFill>
        <p:spPr bwMode="auto">
          <a:xfrm>
            <a:off x="5921691" y="2058192"/>
            <a:ext cx="1974533" cy="20947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img1.labirint.ru/rcimg/b41e4e0cef95be1a7d8ecac7c780dcab/1920x1080/books63/620745/ph_1.jpg?16477611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73182" r="52173" b="12409"/>
          <a:stretch/>
        </p:blipFill>
        <p:spPr bwMode="auto">
          <a:xfrm>
            <a:off x="108902" y="4694131"/>
            <a:ext cx="6974364" cy="1700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https://upload.wikimedia.org/wikipedia/commons/thumb/6/65/Segner_turbine.svg/300px-Segner_turbin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13" y="556575"/>
            <a:ext cx="4510724" cy="45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128827" y="4826675"/>
            <a:ext cx="43910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effectLst/>
                <a:latin typeface="Arial" panose="020B0604020202020204" pitchFamily="34" charset="0"/>
              </a:rPr>
              <a:t>A — впуск воды, </a:t>
            </a:r>
          </a:p>
          <a:p>
            <a:r>
              <a:rPr lang="ru-RU" b="0" i="0" dirty="0" smtClean="0">
                <a:effectLst/>
                <a:latin typeface="Arial" panose="020B0604020202020204" pitchFamily="34" charset="0"/>
              </a:rPr>
              <a:t>B — вертикальная трубка с ротором, </a:t>
            </a:r>
          </a:p>
          <a:p>
            <a:r>
              <a:rPr lang="ru-RU" b="0" i="0" dirty="0" smtClean="0">
                <a:effectLst/>
                <a:latin typeface="Arial" panose="020B0604020202020204" pitchFamily="34" charset="0"/>
              </a:rPr>
              <a:t>C — ротор с форсунками (вид сбоку), </a:t>
            </a:r>
          </a:p>
          <a:p>
            <a:r>
              <a:rPr lang="ru-RU" b="0" i="0" dirty="0" smtClean="0">
                <a:effectLst/>
                <a:latin typeface="Arial" panose="020B0604020202020204" pitchFamily="34" charset="0"/>
              </a:rPr>
              <a:t>D — ротор с форсунками (вид сверху), </a:t>
            </a:r>
          </a:p>
          <a:p>
            <a:r>
              <a:rPr lang="ru-RU" b="0" i="0" dirty="0" smtClean="0">
                <a:effectLst/>
                <a:latin typeface="Arial" panose="020B0604020202020204" pitchFamily="34" charset="0"/>
              </a:rPr>
              <a:t>E — отверстие в дне, </a:t>
            </a:r>
          </a:p>
          <a:p>
            <a:r>
              <a:rPr lang="ru-RU" b="0" i="0" dirty="0" smtClean="0">
                <a:effectLst/>
                <a:latin typeface="Arial" panose="020B0604020202020204" pitchFamily="34" charset="0"/>
              </a:rPr>
              <a:t>F — ременная передача, </a:t>
            </a:r>
          </a:p>
          <a:p>
            <a:r>
              <a:rPr lang="ru-RU" b="0" i="0" dirty="0" smtClean="0">
                <a:effectLst/>
                <a:latin typeface="Arial" panose="020B0604020202020204" pitchFamily="34" charset="0"/>
              </a:rPr>
              <a:t>G — потребитель мощности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1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962" y="0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Из школьной лаборатории:</a:t>
            </a:r>
            <a:endParaRPr lang="ru-RU" dirty="0"/>
          </a:p>
        </p:txBody>
      </p:sp>
      <p:pic>
        <p:nvPicPr>
          <p:cNvPr id="2054" name="Picture 6" descr="https://avatars.dzeninfra.ru/get-zen_doc/5234612/pub_6397021482b7643fb67ef2d2_6397026ab3d5da558c743f23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r="14480"/>
          <a:stretch/>
        </p:blipFill>
        <p:spPr bwMode="auto">
          <a:xfrm>
            <a:off x="265470" y="1297182"/>
            <a:ext cx="5427408" cy="469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img1.labirint.ru/rcimg/b41e4e0cef95be1a7d8ecac7c780dcab/1920x1080/books63/620745/ph_1.jpg?16477611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87273" r="52297" b="2363"/>
          <a:stretch/>
        </p:blipFill>
        <p:spPr bwMode="auto">
          <a:xfrm>
            <a:off x="5831133" y="4819550"/>
            <a:ext cx="6277293" cy="11486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img1.labirint.ru/rcimg/b41e4e0cef95be1a7d8ecac7c780dcab/1920x1080/books63/620745/ph_1.jpg?16477611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5" t="6990" r="5047" b="87942"/>
          <a:stretch/>
        </p:blipFill>
        <p:spPr bwMode="auto">
          <a:xfrm>
            <a:off x="5831133" y="5786298"/>
            <a:ext cx="6277293" cy="590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img1.labirint.ru/rcimg/b41e4e0cef95be1a7d8ecac7c780dcab/1920x1080/books63/620745/ph_1.jpg?16477611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40300" r="51937" b="26275"/>
          <a:stretch/>
        </p:blipFill>
        <p:spPr bwMode="auto">
          <a:xfrm>
            <a:off x="7929797" y="1372120"/>
            <a:ext cx="3249480" cy="33670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36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873</TotalTime>
  <Words>554</Words>
  <Application>Microsoft Office PowerPoint</Application>
  <PresentationFormat>Широкоэкранный</PresentationFormat>
  <Paragraphs>93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Century Gothic</vt:lpstr>
      <vt:lpstr>Times New Roman</vt:lpstr>
      <vt:lpstr>Wingdings 3</vt:lpstr>
      <vt:lpstr>YS Text</vt:lpstr>
      <vt:lpstr>Сектор</vt:lpstr>
      <vt:lpstr>Дружина Мария Михайловна, учитель физики</vt:lpstr>
      <vt:lpstr>Урок конструирования приборов по физике</vt:lpstr>
      <vt:lpstr>В течение многих веков человечество мечтало о космических полётах. Писатели-фантасты предлагали самые разные средства для достижения этой цели. </vt:lpstr>
      <vt:lpstr>ИЗ ИСТОРИИ:</vt:lpstr>
      <vt:lpstr>Презентация PowerPoint</vt:lpstr>
      <vt:lpstr>Реактивное движение в окружающем нас мире</vt:lpstr>
      <vt:lpstr>Пример реактивного движения - Сегнерово колесо</vt:lpstr>
      <vt:lpstr>из литературы:</vt:lpstr>
      <vt:lpstr>Из школьной лаборатории:</vt:lpstr>
      <vt:lpstr>Творческое задание:    Сделать действующую модель водяного сегнерова колеса из подручных материалов.</vt:lpstr>
      <vt:lpstr>Что можно найти в интернете:</vt:lpstr>
      <vt:lpstr>Примеры инженерных решений действующих моделей Сегнерова колеса учащихся:  </vt:lpstr>
      <vt:lpstr>Пример создания одноопорной водяной турбины на основе принципа действия сегнерова колеса:</vt:lpstr>
      <vt:lpstr>Презентация PowerPoint</vt:lpstr>
      <vt:lpstr>Внешний вид вращающейся части модели:</vt:lpstr>
      <vt:lpstr>Внешние размеры и приборы для измерений</vt:lpstr>
      <vt:lpstr>Видео работы одноопорной гидравлической турбины на основе действия  модели Сегнерова колеса:</vt:lpstr>
      <vt:lpstr>Смета затрат: </vt:lpstr>
      <vt:lpstr>Презентация PowerPoint</vt:lpstr>
      <vt:lpstr>Практическое применение:</vt:lpstr>
      <vt:lpstr>Итоги урока: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Дружин</dc:creator>
  <cp:lastModifiedBy>Дружин</cp:lastModifiedBy>
  <cp:revision>39</cp:revision>
  <dcterms:created xsi:type="dcterms:W3CDTF">2023-12-23T18:57:16Z</dcterms:created>
  <dcterms:modified xsi:type="dcterms:W3CDTF">2024-06-09T11:03:14Z</dcterms:modified>
</cp:coreProperties>
</file>