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77" r:id="rId3"/>
    <p:sldId id="303" r:id="rId4"/>
    <p:sldId id="302" r:id="rId5"/>
    <p:sldId id="304" r:id="rId6"/>
    <p:sldId id="305" r:id="rId7"/>
    <p:sldId id="306" r:id="rId8"/>
    <p:sldId id="307" r:id="rId9"/>
    <p:sldId id="310" r:id="rId10"/>
    <p:sldId id="311" r:id="rId11"/>
    <p:sldId id="309" r:id="rId12"/>
    <p:sldId id="313" r:id="rId13"/>
    <p:sldId id="312" r:id="rId14"/>
    <p:sldId id="314" r:id="rId15"/>
    <p:sldId id="319" r:id="rId16"/>
    <p:sldId id="320" r:id="rId17"/>
    <p:sldId id="316" r:id="rId18"/>
    <p:sldId id="318" r:id="rId19"/>
    <p:sldId id="328" r:id="rId20"/>
    <p:sldId id="329" r:id="rId21"/>
    <p:sldId id="321" r:id="rId22"/>
    <p:sldId id="323" r:id="rId23"/>
    <p:sldId id="327" r:id="rId24"/>
    <p:sldId id="325" r:id="rId25"/>
    <p:sldId id="326"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318"/>
    <a:srgbClr val="1F9D2B"/>
    <a:srgbClr val="46DA54"/>
    <a:srgbClr val="FF0066"/>
    <a:srgbClr val="FF9933"/>
    <a:srgbClr val="CCFF33"/>
    <a:srgbClr val="FFCC66"/>
    <a:srgbClr val="0A0A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78"/>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8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D8CF22-8C80-4D97-97DD-30B9A6E55C8E}" type="datetimeFigureOut">
              <a:rPr lang="ru-RU" smtClean="0"/>
              <a:pPr/>
              <a:t>05.06.2024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BC5B73-4A3B-4023-B517-8129E8F3E4FC}" type="slidenum">
              <a:rPr lang="ru-RU" smtClean="0"/>
              <a:pPr/>
              <a:t>‹#›</a:t>
            </a:fld>
            <a:endParaRPr 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5CC155-3448-42AB-9B04-6B0DA4C26626}" type="datetimeFigureOut">
              <a:rPr lang="ru-RU" smtClean="0"/>
              <a:pPr/>
              <a:t>05.06.2024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AC72AD-B145-45BA-B8E8-BD2FAADF27D4}"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39C0D46-CCFD-4AF6-99CE-3F611A0375C4}" type="datetimeFigureOut">
              <a:rPr lang="ru-RU" smtClean="0"/>
              <a:pPr/>
              <a:t>05.06.2024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EDD523F-2665-444E-9E61-F99714AD6196}" type="slidenum">
              <a:rPr lang="ru-RU" smtClean="0"/>
              <a:pPr/>
              <a:t>‹#›</a:t>
            </a:fld>
            <a:endParaRPr lang="ru-RU"/>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0D46-CCFD-4AF6-99CE-3F611A0375C4}" type="datetimeFigureOut">
              <a:rPr lang="ru-RU" smtClean="0"/>
              <a:pPr/>
              <a:t>05.06.2024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D523F-2665-444E-9E61-F99714AD619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hyperlink" Target="https://fs.znanio.ru/d5af0e/6b/a0/05c1c9c19654d0c1f5ea9160c98b9b9986.jpg" TargetMode="External"/><Relationship Id="rId1" Type="http://schemas.openxmlformats.org/officeDocument/2006/relationships/slideLayout" Target="../slideLayouts/slideLayout1.xml"/><Relationship Id="rId6" Type="http://schemas.openxmlformats.org/officeDocument/2006/relationships/hyperlink" Target="https://fs.znanio.ru/d5af0e/72/a4/5a25a09040e9aba3095b50102e45fbcc3c.jpg" TargetMode="External"/><Relationship Id="rId5" Type="http://schemas.openxmlformats.org/officeDocument/2006/relationships/image" Target="../media/image18.jpeg"/><Relationship Id="rId4" Type="http://schemas.openxmlformats.org/officeDocument/2006/relationships/hyperlink" Target="https://fs.znanio.ru/d5af0e/48/1c/67b270fbfd1fcf09ccda70a5d2c799a4bd.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hyperlink" Target="https://fs.znanio.ru/d5af0e/19/6a/83e7840b1a49ef51df0ca6cbdef530378c.jpg" TargetMode="External"/><Relationship Id="rId1" Type="http://schemas.openxmlformats.org/officeDocument/2006/relationships/slideLayout" Target="../slideLayouts/slideLayout1.xml"/><Relationship Id="rId6" Type="http://schemas.openxmlformats.org/officeDocument/2006/relationships/hyperlink" Target="https://fs.znanio.ru/d5af0e/34/83/9d128e5337a956842f11ff8973af01ecf9.jpg" TargetMode="External"/><Relationship Id="rId5" Type="http://schemas.openxmlformats.org/officeDocument/2006/relationships/image" Target="../media/image21.jpeg"/><Relationship Id="rId4" Type="http://schemas.openxmlformats.org/officeDocument/2006/relationships/hyperlink" Target="https://fs.znanio.ru/d5af0e/b1/97/966e1d1b5614579c4e98beb25c5baa1c3c.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s://fs.znanio.ru/d5af0e/4d/d9/f4fa298d67d272b0a343349540d9d30f26.jpg" TargetMode="External"/><Relationship Id="rId1" Type="http://schemas.openxmlformats.org/officeDocument/2006/relationships/slideLayout" Target="../slideLayouts/slideLayout1.xml"/><Relationship Id="rId6" Type="http://schemas.openxmlformats.org/officeDocument/2006/relationships/hyperlink" Target="https://fs.znanio.ru/d5af0e/92/72/bfea05cea7f6901080dd43a53feaa118c5.jpg" TargetMode="External"/><Relationship Id="rId5" Type="http://schemas.openxmlformats.org/officeDocument/2006/relationships/image" Target="../media/image24.jpeg"/><Relationship Id="rId4" Type="http://schemas.openxmlformats.org/officeDocument/2006/relationships/hyperlink" Target="https://fs.znanio.ru/d5af0e/ae/c1/451d23ea716441f48d73ca04a2a36664c9.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57488" y="2285992"/>
            <a:ext cx="3714776" cy="369332"/>
          </a:xfrm>
          <a:prstGeom prst="rect">
            <a:avLst/>
          </a:prstGeom>
          <a:noFill/>
        </p:spPr>
        <p:txBody>
          <a:bodyPr wrap="square" rtlCol="0">
            <a:spAutoFit/>
          </a:bodyPr>
          <a:lstStyle/>
          <a:p>
            <a:endParaRPr lang="ru-RU" dirty="0"/>
          </a:p>
        </p:txBody>
      </p:sp>
      <p:sp>
        <p:nvSpPr>
          <p:cNvPr id="11" name="TextBox 10"/>
          <p:cNvSpPr txBox="1"/>
          <p:nvPr/>
        </p:nvSpPr>
        <p:spPr>
          <a:xfrm>
            <a:off x="755576" y="696332"/>
            <a:ext cx="7572428" cy="1815882"/>
          </a:xfrm>
          <a:prstGeom prst="rect">
            <a:avLst/>
          </a:prstGeom>
          <a:noFill/>
        </p:spPr>
        <p:txBody>
          <a:bodyPr wrap="square" rtlCol="0">
            <a:spAutoFit/>
          </a:bodyPr>
          <a:lstStyle/>
          <a:p>
            <a:pPr algn="ctr"/>
            <a:r>
              <a:rPr lang="ru-RU" sz="2800" b="1" dirty="0">
                <a:effectLst>
                  <a:outerShdw blurRad="38100" dist="38100" dir="2700000" algn="tl">
                    <a:srgbClr val="000000">
                      <a:alpha val="43137"/>
                    </a:srgbClr>
                  </a:outerShdw>
                </a:effectLst>
                <a:latin typeface="Times New Roman" pitchFamily="18" charset="0"/>
                <a:cs typeface="Times New Roman" pitchFamily="18" charset="0"/>
              </a:rPr>
              <a:t>Презентация </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800" b="1" dirty="0">
                <a:effectLst>
                  <a:outerShdw blurRad="38100" dist="38100" dir="2700000" algn="tl">
                    <a:srgbClr val="000000">
                      <a:alpha val="43137"/>
                    </a:srgbClr>
                  </a:outerShdw>
                </a:effectLst>
                <a:latin typeface="Times New Roman" pitchFamily="18" charset="0"/>
                <a:cs typeface="Times New Roman" pitchFamily="18" charset="0"/>
              </a:rPr>
              <a:t>к уроку по учебному предмету </a:t>
            </a:r>
            <a:endParaRPr lang="en-US" sz="2800" b="1" dirty="0">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800" b="1" dirty="0">
                <a:effectLst>
                  <a:outerShdw blurRad="38100" dist="38100" dir="2700000" algn="tl">
                    <a:srgbClr val="000000">
                      <a:alpha val="43137"/>
                    </a:srgbClr>
                  </a:outerShdw>
                </a:effectLst>
                <a:latin typeface="Times New Roman" pitchFamily="18" charset="0"/>
                <a:cs typeface="Times New Roman" pitchFamily="18" charset="0"/>
              </a:rPr>
              <a:t>«Физическая культура» в 4-м классе на тему:</a:t>
            </a:r>
          </a:p>
          <a:p>
            <a:pPr algn="ctr"/>
            <a:r>
              <a:rPr lang="ru-RU" sz="2800" b="1" dirty="0">
                <a:effectLst>
                  <a:outerShdw blurRad="38100" dist="38100" dir="2700000" algn="tl">
                    <a:srgbClr val="000000">
                      <a:alpha val="43137"/>
                    </a:srgbClr>
                  </a:outerShdw>
                </a:effectLst>
                <a:latin typeface="Times New Roman" pitchFamily="18" charset="0"/>
                <a:cs typeface="Times New Roman" pitchFamily="18" charset="0"/>
              </a:rPr>
              <a:t>«Его Величество Волейбол»</a:t>
            </a:r>
          </a:p>
        </p:txBody>
      </p:sp>
      <p:sp>
        <p:nvSpPr>
          <p:cNvPr id="12" name="TextBox 11"/>
          <p:cNvSpPr txBox="1"/>
          <p:nvPr/>
        </p:nvSpPr>
        <p:spPr>
          <a:xfrm>
            <a:off x="5364088" y="4941168"/>
            <a:ext cx="3497612" cy="1477328"/>
          </a:xfrm>
          <a:prstGeom prst="rect">
            <a:avLst/>
          </a:prstGeom>
          <a:noFill/>
        </p:spPr>
        <p:txBody>
          <a:bodyPr wrap="square" rtlCol="0">
            <a:spAutoFit/>
          </a:bodyPr>
          <a:lstStyle/>
          <a:p>
            <a:pPr algn="r"/>
            <a:r>
              <a:rPr lang="ru-RU" b="1" dirty="0">
                <a:latin typeface="Times New Roman" pitchFamily="18" charset="0"/>
                <a:cs typeface="Times New Roman" pitchFamily="18" charset="0"/>
              </a:rPr>
              <a:t>Разработчик презентации:</a:t>
            </a:r>
          </a:p>
          <a:p>
            <a:pPr algn="r"/>
            <a:r>
              <a:rPr lang="ru-RU" b="1" dirty="0">
                <a:latin typeface="Times New Roman" pitchFamily="18" charset="0"/>
                <a:cs typeface="Times New Roman" pitchFamily="18" charset="0"/>
              </a:rPr>
              <a:t>Мурзина Вера Александровна</a:t>
            </a:r>
          </a:p>
          <a:p>
            <a:pPr algn="r"/>
            <a:r>
              <a:rPr lang="ru-RU" b="1" dirty="0">
                <a:latin typeface="Times New Roman" pitchFamily="18" charset="0"/>
                <a:cs typeface="Times New Roman" pitchFamily="18" charset="0"/>
              </a:rPr>
              <a:t>Учитель физической культуры</a:t>
            </a:r>
          </a:p>
          <a:p>
            <a:pPr algn="r"/>
            <a:r>
              <a:rPr lang="ru-RU" b="1" dirty="0">
                <a:latin typeface="Times New Roman" pitchFamily="18" charset="0"/>
                <a:cs typeface="Times New Roman" pitchFamily="18" charset="0"/>
              </a:rPr>
              <a:t>г.Урай, ХМАО-Югра</a:t>
            </a:r>
          </a:p>
          <a:p>
            <a:pPr algn="r"/>
            <a:r>
              <a:rPr lang="ru-RU" b="1" dirty="0">
                <a:latin typeface="Times New Roman" pitchFamily="18" charset="0"/>
                <a:cs typeface="Times New Roman" pitchFamily="18" charset="0"/>
              </a:rPr>
              <a:t>МБОУ СОШ №5</a:t>
            </a:r>
            <a:endParaRPr lang="en-US" b="1" dirty="0">
              <a:latin typeface="Times New Roman" pitchFamily="18" charset="0"/>
              <a:cs typeface="Times New Roman" pitchFamily="18" charset="0"/>
            </a:endParaRPr>
          </a:p>
        </p:txBody>
      </p:sp>
    </p:spTree>
  </p:cSld>
  <p:clrMapOvr>
    <a:masterClrMapping/>
  </p:clrMapOvr>
  <p:transition spd="med">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F44BD2-536A-B0BE-46BF-0474CD70992F}"/>
              </a:ext>
            </a:extLst>
          </p:cNvPr>
          <p:cNvSpPr txBox="1"/>
          <p:nvPr/>
        </p:nvSpPr>
        <p:spPr>
          <a:xfrm>
            <a:off x="50392" y="130656"/>
            <a:ext cx="8914096" cy="523220"/>
          </a:xfrm>
          <a:prstGeom prst="rect">
            <a:avLst/>
          </a:prstGeom>
          <a:noFill/>
        </p:spPr>
        <p:txBody>
          <a:bodyPr wrap="square" rtlCol="0">
            <a:spAutoFit/>
          </a:bodyPr>
          <a:lstStyle/>
          <a:p>
            <a:pPr algn="ctr"/>
            <a:r>
              <a:rPr lang="ru-RU" sz="2800" b="1" i="1" dirty="0">
                <a:latin typeface="Times New Roman" panose="02020603050405020304" pitchFamily="18" charset="0"/>
                <a:cs typeface="Times New Roman" panose="02020603050405020304" pitchFamily="18" charset="0"/>
              </a:rPr>
              <a:t>Разметка волейбольной площадки и параметры сетки</a:t>
            </a:r>
          </a:p>
        </p:txBody>
      </p:sp>
      <p:pic>
        <p:nvPicPr>
          <p:cNvPr id="4100" name="Picture 4" descr="Picture background">
            <a:extLst>
              <a:ext uri="{FF2B5EF4-FFF2-40B4-BE49-F238E27FC236}">
                <a16:creationId xmlns:a16="http://schemas.microsoft.com/office/drawing/2014/main" id="{85418EF3-823A-A239-53A7-ACE54A720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21" t="1621" r="20058" b="6934"/>
          <a:stretch/>
        </p:blipFill>
        <p:spPr bwMode="auto">
          <a:xfrm>
            <a:off x="3641833" y="1097061"/>
            <a:ext cx="5508104" cy="58198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icture background">
            <a:extLst>
              <a:ext uri="{FF2B5EF4-FFF2-40B4-BE49-F238E27FC236}">
                <a16:creationId xmlns:a16="http://schemas.microsoft.com/office/drawing/2014/main" id="{3683FD43-1340-1B92-971D-7495F93CA2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21" r="45672"/>
          <a:stretch/>
        </p:blipFill>
        <p:spPr bwMode="auto">
          <a:xfrm>
            <a:off x="0" y="2492896"/>
            <a:ext cx="3641833" cy="4365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Блок-схема: узел 6">
            <a:extLst>
              <a:ext uri="{FF2B5EF4-FFF2-40B4-BE49-F238E27FC236}">
                <a16:creationId xmlns:a16="http://schemas.microsoft.com/office/drawing/2014/main" id="{0436E1B1-8C60-98A2-B9E8-DB9F75D5A43D}"/>
              </a:ext>
            </a:extLst>
          </p:cNvPr>
          <p:cNvSpPr/>
          <p:nvPr/>
        </p:nvSpPr>
        <p:spPr>
          <a:xfrm>
            <a:off x="5652120" y="2166392"/>
            <a:ext cx="288032" cy="21602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1</a:t>
            </a:r>
          </a:p>
        </p:txBody>
      </p:sp>
      <p:sp>
        <p:nvSpPr>
          <p:cNvPr id="9" name="Блок-схема: узел 8">
            <a:extLst>
              <a:ext uri="{FF2B5EF4-FFF2-40B4-BE49-F238E27FC236}">
                <a16:creationId xmlns:a16="http://schemas.microsoft.com/office/drawing/2014/main" id="{E8C697DA-F7B7-B961-6DD1-03A0D7F1B2F5}"/>
              </a:ext>
            </a:extLst>
          </p:cNvPr>
          <p:cNvSpPr/>
          <p:nvPr/>
        </p:nvSpPr>
        <p:spPr>
          <a:xfrm>
            <a:off x="5522553" y="2810490"/>
            <a:ext cx="288032" cy="21602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2</a:t>
            </a:r>
          </a:p>
        </p:txBody>
      </p:sp>
      <p:sp>
        <p:nvSpPr>
          <p:cNvPr id="10" name="Блок-схема: узел 9">
            <a:extLst>
              <a:ext uri="{FF2B5EF4-FFF2-40B4-BE49-F238E27FC236}">
                <a16:creationId xmlns:a16="http://schemas.microsoft.com/office/drawing/2014/main" id="{0A78CCE0-379E-AFB6-2999-3B2B02DC2607}"/>
              </a:ext>
            </a:extLst>
          </p:cNvPr>
          <p:cNvSpPr/>
          <p:nvPr/>
        </p:nvSpPr>
        <p:spPr>
          <a:xfrm>
            <a:off x="6200900" y="3026514"/>
            <a:ext cx="288032" cy="21602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3</a:t>
            </a:r>
          </a:p>
        </p:txBody>
      </p:sp>
      <p:sp>
        <p:nvSpPr>
          <p:cNvPr id="11" name="Блок-схема: узел 10">
            <a:extLst>
              <a:ext uri="{FF2B5EF4-FFF2-40B4-BE49-F238E27FC236}">
                <a16:creationId xmlns:a16="http://schemas.microsoft.com/office/drawing/2014/main" id="{81A5D460-67E0-9138-8523-42E1EDC8809E}"/>
              </a:ext>
            </a:extLst>
          </p:cNvPr>
          <p:cNvSpPr/>
          <p:nvPr/>
        </p:nvSpPr>
        <p:spPr>
          <a:xfrm>
            <a:off x="6941126" y="2810490"/>
            <a:ext cx="288032" cy="21602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4</a:t>
            </a:r>
          </a:p>
        </p:txBody>
      </p:sp>
      <p:sp>
        <p:nvSpPr>
          <p:cNvPr id="12" name="Блок-схема: узел 11">
            <a:extLst>
              <a:ext uri="{FF2B5EF4-FFF2-40B4-BE49-F238E27FC236}">
                <a16:creationId xmlns:a16="http://schemas.microsoft.com/office/drawing/2014/main" id="{F18CEDC8-341A-027E-5244-7B40DD9491B2}"/>
              </a:ext>
            </a:extLst>
          </p:cNvPr>
          <p:cNvSpPr/>
          <p:nvPr/>
        </p:nvSpPr>
        <p:spPr>
          <a:xfrm>
            <a:off x="6844541" y="2166392"/>
            <a:ext cx="288032" cy="21602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5</a:t>
            </a:r>
          </a:p>
        </p:txBody>
      </p:sp>
      <p:sp>
        <p:nvSpPr>
          <p:cNvPr id="13" name="Блок-схема: узел 12">
            <a:extLst>
              <a:ext uri="{FF2B5EF4-FFF2-40B4-BE49-F238E27FC236}">
                <a16:creationId xmlns:a16="http://schemas.microsoft.com/office/drawing/2014/main" id="{38FBC548-3C8D-2791-2BB9-49646536005F}"/>
              </a:ext>
            </a:extLst>
          </p:cNvPr>
          <p:cNvSpPr/>
          <p:nvPr/>
        </p:nvSpPr>
        <p:spPr>
          <a:xfrm>
            <a:off x="6200900" y="2470577"/>
            <a:ext cx="288032" cy="216024"/>
          </a:xfrm>
          <a:prstGeom prst="flowChartConnec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6</a:t>
            </a:r>
          </a:p>
        </p:txBody>
      </p:sp>
      <p:sp>
        <p:nvSpPr>
          <p:cNvPr id="14" name="TextBox 13">
            <a:extLst>
              <a:ext uri="{FF2B5EF4-FFF2-40B4-BE49-F238E27FC236}">
                <a16:creationId xmlns:a16="http://schemas.microsoft.com/office/drawing/2014/main" id="{257913FD-7F37-7FFD-3E9E-3AA5446237D9}"/>
              </a:ext>
            </a:extLst>
          </p:cNvPr>
          <p:cNvSpPr txBox="1"/>
          <p:nvPr/>
        </p:nvSpPr>
        <p:spPr>
          <a:xfrm>
            <a:off x="5641818" y="1686306"/>
            <a:ext cx="1490755" cy="369332"/>
          </a:xfrm>
          <a:prstGeom prst="rect">
            <a:avLst/>
          </a:prstGeom>
          <a:noFill/>
        </p:spPr>
        <p:txBody>
          <a:bodyPr wrap="square">
            <a:spAutoFit/>
          </a:bodyPr>
          <a:lstStyle/>
          <a:p>
            <a:r>
              <a:rPr lang="ru-RU" b="1" dirty="0">
                <a:latin typeface="Times New Roman" panose="02020603050405020304" pitchFamily="18" charset="0"/>
                <a:cs typeface="Times New Roman" panose="02020603050405020304" pitchFamily="18" charset="0"/>
              </a:rPr>
              <a:t>Зона подачи</a:t>
            </a:r>
          </a:p>
        </p:txBody>
      </p:sp>
      <p:sp>
        <p:nvSpPr>
          <p:cNvPr id="15" name="TextBox 14">
            <a:extLst>
              <a:ext uri="{FF2B5EF4-FFF2-40B4-BE49-F238E27FC236}">
                <a16:creationId xmlns:a16="http://schemas.microsoft.com/office/drawing/2014/main" id="{AB7765F2-4AB7-D4B6-FECA-8296CB16C076}"/>
              </a:ext>
            </a:extLst>
          </p:cNvPr>
          <p:cNvSpPr txBox="1"/>
          <p:nvPr/>
        </p:nvSpPr>
        <p:spPr>
          <a:xfrm>
            <a:off x="5810585" y="2224745"/>
            <a:ext cx="1221930" cy="307777"/>
          </a:xfrm>
          <a:prstGeom prst="rect">
            <a:avLst/>
          </a:prstGeom>
          <a:noFill/>
        </p:spPr>
        <p:txBody>
          <a:bodyPr wrap="square">
            <a:spAutoFit/>
          </a:bodyPr>
          <a:lstStyle/>
          <a:p>
            <a:r>
              <a:rPr lang="ru-RU" sz="1400" dirty="0">
                <a:latin typeface="Times New Roman" panose="02020603050405020304" pitchFamily="18" charset="0"/>
                <a:cs typeface="Times New Roman" panose="02020603050405020304" pitchFamily="18" charset="0"/>
              </a:rPr>
              <a:t>Задняя зона</a:t>
            </a:r>
          </a:p>
        </p:txBody>
      </p:sp>
      <p:sp>
        <p:nvSpPr>
          <p:cNvPr id="16" name="TextBox 15">
            <a:extLst>
              <a:ext uri="{FF2B5EF4-FFF2-40B4-BE49-F238E27FC236}">
                <a16:creationId xmlns:a16="http://schemas.microsoft.com/office/drawing/2014/main" id="{D4DF26F6-1DDE-5408-2077-48EBB98E1450}"/>
              </a:ext>
            </a:extLst>
          </p:cNvPr>
          <p:cNvSpPr txBox="1"/>
          <p:nvPr/>
        </p:nvSpPr>
        <p:spPr>
          <a:xfrm>
            <a:off x="5713422" y="2778354"/>
            <a:ext cx="1515736" cy="307777"/>
          </a:xfrm>
          <a:prstGeom prst="rect">
            <a:avLst/>
          </a:prstGeom>
          <a:noFill/>
        </p:spPr>
        <p:txBody>
          <a:bodyPr wrap="square">
            <a:spAutoFit/>
          </a:bodyPr>
          <a:lstStyle/>
          <a:p>
            <a:r>
              <a:rPr lang="ru-RU" sz="1400" dirty="0">
                <a:latin typeface="Times New Roman" panose="02020603050405020304" pitchFamily="18" charset="0"/>
                <a:cs typeface="Times New Roman" panose="02020603050405020304" pitchFamily="18" charset="0"/>
              </a:rPr>
              <a:t>Передняя зона</a:t>
            </a:r>
          </a:p>
        </p:txBody>
      </p:sp>
    </p:spTree>
    <p:extLst>
      <p:ext uri="{BB962C8B-B14F-4D97-AF65-F5344CB8AC3E}">
        <p14:creationId xmlns:p14="http://schemas.microsoft.com/office/powerpoint/2010/main" val="602445380"/>
      </p:ext>
    </p:extLst>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узырек для мыслей: облако 3">
            <a:extLst>
              <a:ext uri="{FF2B5EF4-FFF2-40B4-BE49-F238E27FC236}">
                <a16:creationId xmlns:a16="http://schemas.microsoft.com/office/drawing/2014/main" id="{C775063A-4CF8-A3BF-E5F8-237C6680D64E}"/>
              </a:ext>
            </a:extLst>
          </p:cNvPr>
          <p:cNvSpPr/>
          <p:nvPr/>
        </p:nvSpPr>
        <p:spPr>
          <a:xfrm>
            <a:off x="107504" y="35488"/>
            <a:ext cx="2304256" cy="1440160"/>
          </a:xfrm>
          <a:prstGeom prst="cloudCallout">
            <a:avLst>
              <a:gd name="adj1" fmla="val 83136"/>
              <a:gd name="adj2" fmla="val 25869"/>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b="1" dirty="0">
              <a:solidFill>
                <a:schemeClr val="tx1"/>
              </a:solidFill>
              <a:latin typeface="Times New Roman" panose="02020603050405020304" pitchFamily="18" charset="0"/>
              <a:cs typeface="Times New Roman" panose="02020603050405020304" pitchFamily="18" charset="0"/>
            </a:endParaRPr>
          </a:p>
          <a:p>
            <a:pPr algn="ctr"/>
            <a:r>
              <a:rPr lang="ru-RU" b="1" dirty="0">
                <a:solidFill>
                  <a:schemeClr val="tx1"/>
                </a:solidFill>
                <a:latin typeface="Times New Roman" panose="02020603050405020304" pitchFamily="18" charset="0"/>
                <a:cs typeface="Times New Roman" panose="02020603050405020304" pitchFamily="18" charset="0"/>
              </a:rPr>
              <a:t>Интересные факты</a:t>
            </a:r>
          </a:p>
          <a:p>
            <a:pPr algn="ctr"/>
            <a:endParaRPr lang="ru-RU" dirty="0"/>
          </a:p>
        </p:txBody>
      </p:sp>
      <p:sp>
        <p:nvSpPr>
          <p:cNvPr id="5" name="TextBox 4">
            <a:extLst>
              <a:ext uri="{FF2B5EF4-FFF2-40B4-BE49-F238E27FC236}">
                <a16:creationId xmlns:a16="http://schemas.microsoft.com/office/drawing/2014/main" id="{AB815B02-14CF-8D00-3F15-0C516051BC2A}"/>
              </a:ext>
            </a:extLst>
          </p:cNvPr>
          <p:cNvSpPr txBox="1"/>
          <p:nvPr/>
        </p:nvSpPr>
        <p:spPr>
          <a:xfrm>
            <a:off x="3347864" y="203807"/>
            <a:ext cx="5688632" cy="1477328"/>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Рекорд посещаемости волейбольного матча был установлен 19 июля 1983 года в Бразилии.  За товарищеской игрой сборных Бразилии и СССР на стадионе «Маракана» наблюдали 96 500 зрителей.</a:t>
            </a:r>
          </a:p>
          <a:p>
            <a:pPr marL="342900" indent="-342900" algn="ctr">
              <a:buAutoNum type="arabicPeriod"/>
            </a:pPr>
            <a:endParaRPr lang="ru-RU" dirty="0">
              <a:latin typeface="Times New Roman" panose="02020603050405020304" pitchFamily="18" charset="0"/>
              <a:cs typeface="Times New Roman" panose="02020603050405020304" pitchFamily="18" charset="0"/>
            </a:endParaRPr>
          </a:p>
        </p:txBody>
      </p:sp>
      <p:pic>
        <p:nvPicPr>
          <p:cNvPr id="1026" name="Picture 2" descr="Picture background">
            <a:extLst>
              <a:ext uri="{FF2B5EF4-FFF2-40B4-BE49-F238E27FC236}">
                <a16:creationId xmlns:a16="http://schemas.microsoft.com/office/drawing/2014/main" id="{9818FAC6-0901-706D-51B5-8EE2F5E63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5448"/>
            <a:ext cx="9144000" cy="520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75095"/>
      </p:ext>
    </p:extLst>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91B3B6-B984-9BE2-CFEA-6A94BE5DAEDB}"/>
              </a:ext>
            </a:extLst>
          </p:cNvPr>
          <p:cNvSpPr txBox="1"/>
          <p:nvPr/>
        </p:nvSpPr>
        <p:spPr>
          <a:xfrm>
            <a:off x="0" y="116632"/>
            <a:ext cx="9013576" cy="523220"/>
          </a:xfrm>
          <a:prstGeom prst="rect">
            <a:avLst/>
          </a:prstGeom>
          <a:noFill/>
        </p:spPr>
        <p:txBody>
          <a:bodyPr wrap="square" rtlCol="0">
            <a:spAutoFit/>
          </a:bodyPr>
          <a:lstStyle/>
          <a:p>
            <a:pPr algn="ctr"/>
            <a:r>
              <a:rPr lang="ru-RU" sz="2800" b="1" dirty="0">
                <a:solidFill>
                  <a:schemeClr val="bg1"/>
                </a:solidFill>
                <a:latin typeface="Times New Roman" panose="02020603050405020304" pitchFamily="18" charset="0"/>
                <a:cs typeface="Times New Roman" panose="02020603050405020304" pitchFamily="18" charset="0"/>
              </a:rPr>
              <a:t>Волейбол как становление  олимпийского вида спорта</a:t>
            </a:r>
          </a:p>
        </p:txBody>
      </p:sp>
      <p:sp>
        <p:nvSpPr>
          <p:cNvPr id="2" name="TextBox 1">
            <a:extLst>
              <a:ext uri="{FF2B5EF4-FFF2-40B4-BE49-F238E27FC236}">
                <a16:creationId xmlns:a16="http://schemas.microsoft.com/office/drawing/2014/main" id="{C42177B5-6AE0-1710-DC05-82A77F1957D0}"/>
              </a:ext>
            </a:extLst>
          </p:cNvPr>
          <p:cNvSpPr txBox="1"/>
          <p:nvPr/>
        </p:nvSpPr>
        <p:spPr>
          <a:xfrm>
            <a:off x="0" y="908720"/>
            <a:ext cx="2808312" cy="4401205"/>
          </a:xfrm>
          <a:prstGeom prst="rect">
            <a:avLst/>
          </a:prstGeom>
          <a:noFill/>
        </p:spPr>
        <p:txBody>
          <a:bodyPr wrap="square" rtlCol="0">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Прославленная история олимпийского волейбола началась на Олимпийских играх 1924 года в Париже, когда США провели одноразовое показательное мероприятие. Популярность этого вида спорта стремительно росла с момента его изобретения около 30 лет назад, когда он был создан в США как непринужденная альтернатива баскетболу. К сожалению, это было лишь мимолетное появление этого вида спорта в закрытых помещениях, которому пришлось ждать еще 40 лет, прежде чем его включили в олимпийскую программу.</a:t>
            </a:r>
          </a:p>
        </p:txBody>
      </p:sp>
      <p:sp>
        <p:nvSpPr>
          <p:cNvPr id="7" name="TextBox 6">
            <a:extLst>
              <a:ext uri="{FF2B5EF4-FFF2-40B4-BE49-F238E27FC236}">
                <a16:creationId xmlns:a16="http://schemas.microsoft.com/office/drawing/2014/main" id="{82E67091-DCD6-E88D-EDF9-E6E0B35903B4}"/>
              </a:ext>
            </a:extLst>
          </p:cNvPr>
          <p:cNvSpPr txBox="1"/>
          <p:nvPr/>
        </p:nvSpPr>
        <p:spPr>
          <a:xfrm>
            <a:off x="6205264" y="885856"/>
            <a:ext cx="2808312" cy="3323987"/>
          </a:xfrm>
          <a:prstGeom prst="rect">
            <a:avLst/>
          </a:prstGeom>
          <a:noFill/>
        </p:spPr>
        <p:txBody>
          <a:bodyPr wrap="square" rtlCol="0">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В 1957г. по случаю 53-й сессии МОК, состоявшейся в Софии, проводится показательный международный турнир, призванный продемонстрировать преимущества волейбола как зрелищного вида спорта. После его окончания мужской волейбол был включен в программу Олимпийских игр. Несколько позже, в 1962г., МОК принимает волейбол как Олимпийский вид спорта среди женских команд. </a:t>
            </a:r>
          </a:p>
        </p:txBody>
      </p:sp>
      <p:sp>
        <p:nvSpPr>
          <p:cNvPr id="8" name="TextBox 7">
            <a:extLst>
              <a:ext uri="{FF2B5EF4-FFF2-40B4-BE49-F238E27FC236}">
                <a16:creationId xmlns:a16="http://schemas.microsoft.com/office/drawing/2014/main" id="{D47D4786-3FD7-EB12-FAD0-106A24403D25}"/>
              </a:ext>
            </a:extLst>
          </p:cNvPr>
          <p:cNvSpPr txBox="1"/>
          <p:nvPr/>
        </p:nvSpPr>
        <p:spPr>
          <a:xfrm>
            <a:off x="65212" y="5944672"/>
            <a:ext cx="9013576" cy="738664"/>
          </a:xfrm>
          <a:prstGeom prst="rect">
            <a:avLst/>
          </a:prstGeom>
          <a:noFill/>
        </p:spPr>
        <p:txBody>
          <a:bodyPr wrap="square" rtlCol="0">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В 1964г. в Токио состоялся первый Олимпийский турнир по волейболу с участием 10 мужских и 6 женских команд, это было огромным достижением волейбола. Советская мужская и японская женская команды завоевали первые Олимпийские золотые медали.</a:t>
            </a:r>
          </a:p>
        </p:txBody>
      </p:sp>
    </p:spTree>
    <p:extLst>
      <p:ext uri="{BB962C8B-B14F-4D97-AF65-F5344CB8AC3E}">
        <p14:creationId xmlns:p14="http://schemas.microsoft.com/office/powerpoint/2010/main" val="1413283861"/>
      </p:ext>
    </p:extLst>
  </p:cSld>
  <p:clrMapOvr>
    <a:masterClrMapping/>
  </p:clrMapOvr>
  <p:transition spd="med">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6A5C44-8A7A-9C8D-FF8A-61627CB7D6B5}"/>
              </a:ext>
            </a:extLst>
          </p:cNvPr>
          <p:cNvSpPr txBox="1"/>
          <p:nvPr/>
        </p:nvSpPr>
        <p:spPr>
          <a:xfrm>
            <a:off x="1043608" y="116632"/>
            <a:ext cx="6660232" cy="523220"/>
          </a:xfrm>
          <a:prstGeom prst="rect">
            <a:avLst/>
          </a:prstGeom>
          <a:noFill/>
        </p:spPr>
        <p:txBody>
          <a:bodyPr wrap="square" rtlCol="0">
            <a:spAutoFit/>
          </a:bodyPr>
          <a:lstStyle/>
          <a:p>
            <a:pPr algn="ctr"/>
            <a:r>
              <a:rPr lang="ru-RU" sz="2800" b="1" i="1" dirty="0">
                <a:latin typeface="Times New Roman" panose="02020603050405020304" pitchFamily="18" charset="0"/>
                <a:cs typeface="Times New Roman" panose="02020603050405020304" pitchFamily="18" charset="0"/>
              </a:rPr>
              <a:t>История развития волейбола в России</a:t>
            </a:r>
          </a:p>
        </p:txBody>
      </p:sp>
      <p:sp>
        <p:nvSpPr>
          <p:cNvPr id="3" name="TextBox 2">
            <a:extLst>
              <a:ext uri="{FF2B5EF4-FFF2-40B4-BE49-F238E27FC236}">
                <a16:creationId xmlns:a16="http://schemas.microsoft.com/office/drawing/2014/main" id="{0719C035-6216-651C-8B11-4D7E0637BA02}"/>
              </a:ext>
            </a:extLst>
          </p:cNvPr>
          <p:cNvSpPr txBox="1"/>
          <p:nvPr/>
        </p:nvSpPr>
        <p:spPr>
          <a:xfrm>
            <a:off x="161256" y="639852"/>
            <a:ext cx="8875240" cy="2246769"/>
          </a:xfrm>
          <a:prstGeom prst="rect">
            <a:avLst/>
          </a:prstGeom>
          <a:noFill/>
        </p:spPr>
        <p:txBody>
          <a:bodyPr wrap="square" rtlCol="0">
            <a:spAutoFit/>
          </a:bodyPr>
          <a:lstStyle/>
          <a:p>
            <a:pPr algn="ctr"/>
            <a:r>
              <a:rPr lang="ru-RU" sz="1400" b="1" dirty="0">
                <a:latin typeface="Times New Roman" panose="02020603050405020304" pitchFamily="18" charset="0"/>
                <a:cs typeface="Times New Roman" panose="02020603050405020304" pitchFamily="18" charset="0"/>
              </a:rPr>
              <a:t>В нашей стране волейбол начал широко развиваться в 1920-1921 гг. в районах Средней Волги (Казань, Нижний Новгород). Затем он появился на Дальнем Востоке – в Хабаровске и Владивостоке, а в 1925 – на Украине. Волейбол той поры в шутку называли в стране «игрой актеров». Ведь в Москве первые волейбольные площадки появились во дворах театров – Мейерхольда, Камерного, Революции, Вахтангова. 28 июля 1923  года на Мясницкой улице состоялся первый официальный матч, в котором встретились команды Высших художественных театральных мастерских и Государственного техникума кинематографии. Первопроходцами нового вида спорта стали мастера искусств, будущие народные артисты СССР Николай Боголюбов, Борис Щукин, будущие знаменитые художники Георгий Нисский и Яков Ромас, хорошими игроками были прославленные актеры Анатолий Кторов и Рина Зеленая. С этой встречи и ведется летоисчисление нашего волейбола.</a:t>
            </a:r>
          </a:p>
        </p:txBody>
      </p:sp>
      <p:pic>
        <p:nvPicPr>
          <p:cNvPr id="1026" name="Picture 2" descr="Picture background">
            <a:extLst>
              <a:ext uri="{FF2B5EF4-FFF2-40B4-BE49-F238E27FC236}">
                <a16:creationId xmlns:a16="http://schemas.microsoft.com/office/drawing/2014/main" id="{299572D1-F383-C460-AF10-3DFE7CFBAB99}"/>
              </a:ext>
            </a:extLst>
          </p:cNvPr>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610311" y="3068960"/>
            <a:ext cx="5533689" cy="37890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47672"/>
      </p:ext>
    </p:extLst>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a:extLst>
              <a:ext uri="{FF2B5EF4-FFF2-40B4-BE49-F238E27FC236}">
                <a16:creationId xmlns:a16="http://schemas.microsoft.com/office/drawing/2014/main" id="{D08C1B0C-BBD8-6BD5-8C55-F4892E13FB72}"/>
              </a:ext>
            </a:extLst>
          </p:cNvPr>
          <p:cNvSpPr txBox="1">
            <a:spLocks/>
          </p:cNvSpPr>
          <p:nvPr/>
        </p:nvSpPr>
        <p:spPr>
          <a:xfrm>
            <a:off x="404736" y="835612"/>
            <a:ext cx="8229600" cy="1584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bg1"/>
              </a:buClr>
              <a:buSzPct val="86000"/>
            </a:pPr>
            <a:r>
              <a:rPr lang="ru-RU" altLang="ru-RU" sz="1800" dirty="0">
                <a:solidFill>
                  <a:schemeClr val="tx1"/>
                </a:solidFill>
                <a:latin typeface="Times New Roman" panose="02020603050405020304" pitchFamily="18" charset="0"/>
                <a:cs typeface="Times New Roman" panose="02020603050405020304" pitchFamily="18" charset="0"/>
              </a:rPr>
              <a:t>Эта игра доступна детям и взрослым. В нее можно играть и в спортивном зале, и на открытой площадке. В игре развиваются силовые способности, прыгучесть, ловкость, координация движений. Игра в волейбол не только укрепляет здоровье, но и воспитывает такие качества, как смелость, настойчивость, целеустремленность, коллективизм, взаимопомощь, чувство дружбы.</a:t>
            </a:r>
          </a:p>
        </p:txBody>
      </p:sp>
      <p:sp>
        <p:nvSpPr>
          <p:cNvPr id="3" name="Содержимое 2">
            <a:extLst>
              <a:ext uri="{FF2B5EF4-FFF2-40B4-BE49-F238E27FC236}">
                <a16:creationId xmlns:a16="http://schemas.microsoft.com/office/drawing/2014/main" id="{387F80DA-8606-2670-4720-5DCFB823615C}"/>
              </a:ext>
            </a:extLst>
          </p:cNvPr>
          <p:cNvSpPr txBox="1">
            <a:spLocks/>
          </p:cNvSpPr>
          <p:nvPr/>
        </p:nvSpPr>
        <p:spPr>
          <a:xfrm>
            <a:off x="404736" y="2564904"/>
            <a:ext cx="8373616" cy="14401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bg1"/>
              </a:buClr>
              <a:buSzPct val="86000"/>
            </a:pPr>
            <a:r>
              <a:rPr lang="ru-RU" altLang="ru-RU" sz="1800" dirty="0">
                <a:solidFill>
                  <a:schemeClr val="tx1"/>
                </a:solidFill>
                <a:latin typeface="Times New Roman" panose="02020603050405020304" pitchFamily="18" charset="0"/>
                <a:cs typeface="Times New Roman" panose="02020603050405020304" pitchFamily="18" charset="0"/>
              </a:rPr>
              <a:t>Волейбол – командная спортивная игра, в которой две команды по 6 человек ведут игру на площадке размером 18х9 м. Игроки одной из команд стремятся переправить мяч передачей или ударом на сторону соперников так, чтобы те не смогли возвратить его обратно, не нарушая правил.</a:t>
            </a:r>
          </a:p>
        </p:txBody>
      </p:sp>
      <p:sp>
        <p:nvSpPr>
          <p:cNvPr id="4" name="Содержимое 2">
            <a:extLst>
              <a:ext uri="{FF2B5EF4-FFF2-40B4-BE49-F238E27FC236}">
                <a16:creationId xmlns:a16="http://schemas.microsoft.com/office/drawing/2014/main" id="{A17C4D69-755C-0C78-1555-B47B29351441}"/>
              </a:ext>
            </a:extLst>
          </p:cNvPr>
          <p:cNvSpPr txBox="1">
            <a:spLocks/>
          </p:cNvSpPr>
          <p:nvPr/>
        </p:nvSpPr>
        <p:spPr>
          <a:xfrm>
            <a:off x="1603212" y="172680"/>
            <a:ext cx="5976664" cy="5040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bg1"/>
              </a:buClr>
              <a:buSzPct val="86000"/>
            </a:pPr>
            <a:r>
              <a:rPr lang="ru-RU" altLang="ru-RU" sz="2800" b="1" i="1" dirty="0">
                <a:solidFill>
                  <a:schemeClr val="tx1"/>
                </a:solidFill>
                <a:latin typeface="Times New Roman" panose="02020603050405020304" pitchFamily="18" charset="0"/>
                <a:cs typeface="Times New Roman" panose="02020603050405020304" pitchFamily="18" charset="0"/>
              </a:rPr>
              <a:t>Игра под названием «Волейбол»</a:t>
            </a:r>
          </a:p>
        </p:txBody>
      </p:sp>
    </p:spTree>
    <p:extLst>
      <p:ext uri="{BB962C8B-B14F-4D97-AF65-F5344CB8AC3E}">
        <p14:creationId xmlns:p14="http://schemas.microsoft.com/office/powerpoint/2010/main" val="1227113669"/>
      </p:ext>
    </p:extLst>
  </p:cSld>
  <p:clrMapOvr>
    <a:masterClrMapping/>
  </p:clrMapOvr>
  <p:transitio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2F089C4C-3E92-BDA3-93AD-671D5B176546}"/>
              </a:ext>
            </a:extLst>
          </p:cNvPr>
          <p:cNvSpPr txBox="1">
            <a:spLocks/>
          </p:cNvSpPr>
          <p:nvPr/>
        </p:nvSpPr>
        <p:spPr>
          <a:xfrm>
            <a:off x="500034" y="285728"/>
            <a:ext cx="7467600" cy="5715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800" b="1" i="1" dirty="0">
                <a:latin typeface="Times New Roman" panose="02020603050405020304" pitchFamily="18" charset="0"/>
                <a:cs typeface="Times New Roman" panose="02020603050405020304" pitchFamily="18" charset="0"/>
              </a:rPr>
              <a:t>Основные правила игры</a:t>
            </a:r>
          </a:p>
        </p:txBody>
      </p:sp>
      <p:sp>
        <p:nvSpPr>
          <p:cNvPr id="4" name="Содержимое 2">
            <a:extLst>
              <a:ext uri="{FF2B5EF4-FFF2-40B4-BE49-F238E27FC236}">
                <a16:creationId xmlns:a16="http://schemas.microsoft.com/office/drawing/2014/main" id="{41B2D5C5-AD51-A784-A82F-EF31EB00BF62}"/>
              </a:ext>
            </a:extLst>
          </p:cNvPr>
          <p:cNvSpPr txBox="1">
            <a:spLocks/>
          </p:cNvSpPr>
          <p:nvPr/>
        </p:nvSpPr>
        <p:spPr>
          <a:xfrm>
            <a:off x="107504" y="1071563"/>
            <a:ext cx="8856984" cy="378618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74320" indent="-274320">
              <a:buSzPct val="86000"/>
              <a:buFont typeface="Wingdings" pitchFamily="2" charset="2"/>
              <a:buChar char="v"/>
              <a:defRPr/>
            </a:pPr>
            <a:r>
              <a:rPr lang="ru-RU" sz="1800" dirty="0">
                <a:solidFill>
                  <a:schemeClr val="tx1"/>
                </a:solidFill>
                <a:latin typeface="Times New Roman" pitchFamily="18" charset="0"/>
                <a:cs typeface="Times New Roman" pitchFamily="18" charset="0"/>
              </a:rPr>
              <a:t>Игра состоит из трех или пяти партий, каждая из которых продолжается до тех пор, пока одна из команд не наберет 25 очков(с разницей в два очка). Решающая, третья(пятая) партия продолжается до 15 очков.</a:t>
            </a:r>
          </a:p>
          <a:p>
            <a:pPr marL="274320" indent="-274320">
              <a:buSzPct val="86000"/>
              <a:buFont typeface="Wingdings" pitchFamily="2" charset="2"/>
              <a:buChar char="v"/>
              <a:defRPr/>
            </a:pPr>
            <a:r>
              <a:rPr lang="ru-RU" sz="1800" dirty="0">
                <a:solidFill>
                  <a:schemeClr val="tx1"/>
                </a:solidFill>
                <a:latin typeface="Times New Roman" pitchFamily="18" charset="0"/>
                <a:cs typeface="Times New Roman" pitchFamily="18" charset="0"/>
              </a:rPr>
              <a:t> Каждая команда имеет право трижды, не считая блока, коснуться мяча на своей стороне площадки. Мяч разрешается отбивать любой частью тела выше пояса и стопой. Мяч остается в игре до тех пор, пока не коснется площадки, стен, потолка, других предметов, или до ошибки кого-либо из игроков. За каждый выигранный мяч команда получает 1 очко.</a:t>
            </a:r>
          </a:p>
          <a:p>
            <a:pPr marL="274320" indent="-274320">
              <a:buSzPct val="86000"/>
              <a:buFont typeface="Wingdings" pitchFamily="2" charset="2"/>
              <a:buChar char="v"/>
              <a:defRPr/>
            </a:pPr>
            <a:r>
              <a:rPr lang="ru-RU" sz="1800" dirty="0">
                <a:solidFill>
                  <a:schemeClr val="tx1"/>
                </a:solidFill>
                <a:latin typeface="Times New Roman" pitchFamily="18" charset="0"/>
                <a:cs typeface="Times New Roman" pitchFamily="18" charset="0"/>
              </a:rPr>
              <a:t> Игроки на площадке образуют две линии: переднюю и заднюю. Переход игроков выполняется по ходу часовой стрелки.</a:t>
            </a:r>
          </a:p>
          <a:p>
            <a:pPr marL="274320" indent="-274320">
              <a:buSzPct val="86000"/>
              <a:buFont typeface="Wingdings" pitchFamily="2" charset="2"/>
              <a:buChar char="v"/>
              <a:defRPr/>
            </a:pPr>
            <a:endParaRPr lang="ru-RU"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65288279"/>
      </p:ext>
    </p:extLst>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CD9308-E059-B34C-62F7-C119A1647F79}"/>
              </a:ext>
            </a:extLst>
          </p:cNvPr>
          <p:cNvSpPr txBox="1">
            <a:spLocks/>
          </p:cNvSpPr>
          <p:nvPr/>
        </p:nvSpPr>
        <p:spPr>
          <a:xfrm>
            <a:off x="2627784" y="116632"/>
            <a:ext cx="3783934" cy="620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ru-RU" sz="2800" b="1" i="1" dirty="0">
                <a:latin typeface="Times New Roman" panose="02020603050405020304" pitchFamily="18" charset="0"/>
                <a:cs typeface="Times New Roman" panose="02020603050405020304" pitchFamily="18" charset="0"/>
              </a:rPr>
              <a:t>Техника безопасности</a:t>
            </a:r>
          </a:p>
        </p:txBody>
      </p:sp>
      <p:sp>
        <p:nvSpPr>
          <p:cNvPr id="3" name="Содержимое 2">
            <a:extLst>
              <a:ext uri="{FF2B5EF4-FFF2-40B4-BE49-F238E27FC236}">
                <a16:creationId xmlns:a16="http://schemas.microsoft.com/office/drawing/2014/main" id="{1B409F5C-E6F1-499E-E34E-C2805ED7814A}"/>
              </a:ext>
            </a:extLst>
          </p:cNvPr>
          <p:cNvSpPr txBox="1">
            <a:spLocks/>
          </p:cNvSpPr>
          <p:nvPr/>
        </p:nvSpPr>
        <p:spPr>
          <a:xfrm>
            <a:off x="179512" y="836713"/>
            <a:ext cx="8856984" cy="316835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На занятиях по волейболу необходимо иметь соответствующую спортивную форму (футболка, шорты, носки, кроссовки или кеды на тонкой гибкой подошве).</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Чтобы избежать травм, следует соблюдать правила техники безопасности:</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В начале занятия сделать разминку, хорошо разогреть мышцы и связки.</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Осмотреть игровую площадку, чтобы на ней не было опасных предметов. </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Не принимать мяч сверху на прямые руки, большие пальцы не выставлять вперед.</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При приеме мяча снизу не сгибать руки в локтевых суставах.</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Внимательно следить за тем, чтобы мяч не попал под ноги.</a:t>
            </a:r>
          </a:p>
          <a:p>
            <a:pPr marL="285750" indent="-285750" algn="l">
              <a:buSzPct val="86000"/>
              <a:buFont typeface="Wingdings" panose="05000000000000000000" pitchFamily="2" charset="2"/>
              <a:buChar char="v"/>
              <a:defRPr/>
            </a:pPr>
            <a:r>
              <a:rPr lang="ru-RU" sz="1800" dirty="0">
                <a:solidFill>
                  <a:schemeClr val="tx1"/>
                </a:solidFill>
                <a:latin typeface="Times New Roman" pitchFamily="18" charset="0"/>
                <a:cs typeface="Times New Roman" pitchFamily="18" charset="0"/>
              </a:rPr>
              <a:t>После прыжков приземляться на согнутые ноги в широкую стойку.</a:t>
            </a:r>
          </a:p>
          <a:p>
            <a:pPr marL="285750" indent="-285750" algn="l">
              <a:buClr>
                <a:schemeClr val="bg1"/>
              </a:buClr>
              <a:buSzPct val="86000"/>
              <a:buFont typeface="Wingdings" panose="05000000000000000000" pitchFamily="2" charset="2"/>
              <a:buChar char="v"/>
              <a:defRPr/>
            </a:pPr>
            <a:endParaRPr lang="ru-RU"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756816216"/>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лако 1">
            <a:extLst>
              <a:ext uri="{FF2B5EF4-FFF2-40B4-BE49-F238E27FC236}">
                <a16:creationId xmlns:a16="http://schemas.microsoft.com/office/drawing/2014/main" id="{BD4A6D90-E458-C8F2-F608-3B7E2CF325E4}"/>
              </a:ext>
            </a:extLst>
          </p:cNvPr>
          <p:cNvSpPr/>
          <p:nvPr/>
        </p:nvSpPr>
        <p:spPr>
          <a:xfrm>
            <a:off x="-14268" y="358586"/>
            <a:ext cx="9172536" cy="6476518"/>
          </a:xfrm>
          <a:prstGeom prst="cloud">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a:latin typeface="Times New Roman" pitchFamily="18" charset="0"/>
                <a:cs typeface="Times New Roman" pitchFamily="18" charset="0"/>
              </a:rPr>
              <a:t>Деятельность учителя</a:t>
            </a:r>
          </a:p>
          <a:p>
            <a:pPr algn="ctr"/>
            <a:r>
              <a:rPr lang="ru-RU" dirty="0">
                <a:solidFill>
                  <a:schemeClr val="tx1"/>
                </a:solidFill>
                <a:latin typeface="Times New Roman" pitchFamily="18" charset="0"/>
                <a:cs typeface="Times New Roman" pitchFamily="18" charset="0"/>
              </a:rPr>
              <a:t>Итак, приготовьтесь взбираться по лестнице. Добравшись до самого края, вы станете отличным волейболистом. Но помните: никаких прыжков через ступени – только шаг за шагом, ступень за ступенью.</a:t>
            </a:r>
          </a:p>
          <a:p>
            <a:pPr algn="ctr"/>
            <a:r>
              <a:rPr lang="ru-RU" dirty="0">
                <a:solidFill>
                  <a:schemeClr val="tx1"/>
                </a:solidFill>
                <a:latin typeface="Times New Roman" pitchFamily="18" charset="0"/>
                <a:cs typeface="Times New Roman" pitchFamily="18" charset="0"/>
              </a:rPr>
              <a:t>Каждый из шагов – это не столь уж сложный переход с предыдущего уровня на новый. На первых шагах закладываются основы важнейших технических элементов. Поначалу вы, может, решите, что технические приемы волейбола существуют как бы изолированно друг от друга. Однако со временем вы убедитесь, какие эффектные связки дают даже немногие освоенные вами элементы. Отрабатывая на тренировках стандартные комбинации, вы научитесь мгновенно принимать решение, единственно правильное в той или иной ситуации.</a:t>
            </a:r>
          </a:p>
        </p:txBody>
      </p:sp>
      <p:sp>
        <p:nvSpPr>
          <p:cNvPr id="3" name="TextBox 2">
            <a:extLst>
              <a:ext uri="{FF2B5EF4-FFF2-40B4-BE49-F238E27FC236}">
                <a16:creationId xmlns:a16="http://schemas.microsoft.com/office/drawing/2014/main" id="{C7D3A441-0CF8-1743-EB5D-E745851D1769}"/>
              </a:ext>
            </a:extLst>
          </p:cNvPr>
          <p:cNvSpPr txBox="1"/>
          <p:nvPr/>
        </p:nvSpPr>
        <p:spPr>
          <a:xfrm>
            <a:off x="-108520" y="22896"/>
            <a:ext cx="3744416" cy="954107"/>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Вверх по лестнице, ведущей к успеху</a:t>
            </a:r>
          </a:p>
        </p:txBody>
      </p:sp>
    </p:spTree>
    <p:extLst>
      <p:ext uri="{BB962C8B-B14F-4D97-AF65-F5344CB8AC3E}">
        <p14:creationId xmlns:p14="http://schemas.microsoft.com/office/powerpoint/2010/main" val="3889131347"/>
      </p:ext>
    </p:extLst>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a:extLst>
              <a:ext uri="{FF2B5EF4-FFF2-40B4-BE49-F238E27FC236}">
                <a16:creationId xmlns:a16="http://schemas.microsoft.com/office/drawing/2014/main" id="{5EA0D7A5-4A08-D465-67E0-B0CA94957256}"/>
              </a:ext>
            </a:extLst>
          </p:cNvPr>
          <p:cNvSpPr txBox="1">
            <a:spLocks/>
          </p:cNvSpPr>
          <p:nvPr/>
        </p:nvSpPr>
        <p:spPr>
          <a:xfrm>
            <a:off x="1763688" y="260648"/>
            <a:ext cx="5616624"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bg1"/>
              </a:buClr>
              <a:buSzPct val="86000"/>
            </a:pPr>
            <a:r>
              <a:rPr lang="ru-RU" altLang="ru-RU" sz="2800" b="1" dirty="0">
                <a:solidFill>
                  <a:schemeClr val="tx1"/>
                </a:solidFill>
                <a:latin typeface="Times New Roman" panose="02020603050405020304" pitchFamily="18" charset="0"/>
                <a:cs typeface="Times New Roman" panose="02020603050405020304" pitchFamily="18" charset="0"/>
              </a:rPr>
              <a:t>Обучение технике волейбола</a:t>
            </a:r>
          </a:p>
        </p:txBody>
      </p:sp>
      <p:sp>
        <p:nvSpPr>
          <p:cNvPr id="3" name="Стрелка: вниз 2">
            <a:extLst>
              <a:ext uri="{FF2B5EF4-FFF2-40B4-BE49-F238E27FC236}">
                <a16:creationId xmlns:a16="http://schemas.microsoft.com/office/drawing/2014/main" id="{CEEAE7F9-ED7D-5FAC-5AED-748497419CA8}"/>
              </a:ext>
            </a:extLst>
          </p:cNvPr>
          <p:cNvSpPr/>
          <p:nvPr/>
        </p:nvSpPr>
        <p:spPr>
          <a:xfrm rot="9479824">
            <a:off x="1083790" y="1946892"/>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Стрелка: вниз 3">
            <a:extLst>
              <a:ext uri="{FF2B5EF4-FFF2-40B4-BE49-F238E27FC236}">
                <a16:creationId xmlns:a16="http://schemas.microsoft.com/office/drawing/2014/main" id="{4519636C-ADE0-EE75-5092-E83B74CAC64F}"/>
              </a:ext>
            </a:extLst>
          </p:cNvPr>
          <p:cNvSpPr/>
          <p:nvPr/>
        </p:nvSpPr>
        <p:spPr>
          <a:xfrm rot="10800000">
            <a:off x="2074950" y="1693628"/>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Стрелка: вниз 4">
            <a:extLst>
              <a:ext uri="{FF2B5EF4-FFF2-40B4-BE49-F238E27FC236}">
                <a16:creationId xmlns:a16="http://schemas.microsoft.com/office/drawing/2014/main" id="{C1533DCE-E706-3D5F-2F85-7430269B6768}"/>
              </a:ext>
            </a:extLst>
          </p:cNvPr>
          <p:cNvSpPr/>
          <p:nvPr/>
        </p:nvSpPr>
        <p:spPr>
          <a:xfrm rot="13166207">
            <a:off x="3116827" y="1965869"/>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TextBox 6">
            <a:extLst>
              <a:ext uri="{FF2B5EF4-FFF2-40B4-BE49-F238E27FC236}">
                <a16:creationId xmlns:a16="http://schemas.microsoft.com/office/drawing/2014/main" id="{B0649219-7DEC-EFFB-4DDA-CF6907DC3361}"/>
              </a:ext>
            </a:extLst>
          </p:cNvPr>
          <p:cNvSpPr txBox="1"/>
          <p:nvPr/>
        </p:nvSpPr>
        <p:spPr>
          <a:xfrm>
            <a:off x="229229" y="1161838"/>
            <a:ext cx="1109436"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1. </a:t>
            </a:r>
            <a:r>
              <a:rPr lang="ru-RU" dirty="0">
                <a:latin typeface="Times New Roman" pitchFamily="18" charset="0"/>
                <a:cs typeface="Times New Roman" pitchFamily="18" charset="0"/>
              </a:rPr>
              <a:t>Стойки</a:t>
            </a:r>
          </a:p>
        </p:txBody>
      </p:sp>
      <p:sp>
        <p:nvSpPr>
          <p:cNvPr id="8" name="TextBox 7">
            <a:extLst>
              <a:ext uri="{FF2B5EF4-FFF2-40B4-BE49-F238E27FC236}">
                <a16:creationId xmlns:a16="http://schemas.microsoft.com/office/drawing/2014/main" id="{8115FBD5-C866-F2B1-A49B-D8CB5B015BFD}"/>
              </a:ext>
            </a:extLst>
          </p:cNvPr>
          <p:cNvSpPr txBox="1"/>
          <p:nvPr/>
        </p:nvSpPr>
        <p:spPr>
          <a:xfrm>
            <a:off x="1460717" y="877983"/>
            <a:ext cx="1862915"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2. </a:t>
            </a:r>
            <a:r>
              <a:rPr lang="ru-RU" dirty="0">
                <a:latin typeface="Times New Roman" pitchFamily="18" charset="0"/>
                <a:cs typeface="Times New Roman" pitchFamily="18" charset="0"/>
              </a:rPr>
              <a:t>Передача сверху</a:t>
            </a:r>
          </a:p>
        </p:txBody>
      </p:sp>
      <p:sp>
        <p:nvSpPr>
          <p:cNvPr id="9" name="TextBox 8">
            <a:extLst>
              <a:ext uri="{FF2B5EF4-FFF2-40B4-BE49-F238E27FC236}">
                <a16:creationId xmlns:a16="http://schemas.microsoft.com/office/drawing/2014/main" id="{C68BCE17-DA36-09E6-C107-4F67B0270B33}"/>
              </a:ext>
            </a:extLst>
          </p:cNvPr>
          <p:cNvSpPr txBox="1"/>
          <p:nvPr/>
        </p:nvSpPr>
        <p:spPr>
          <a:xfrm>
            <a:off x="3387293" y="1291506"/>
            <a:ext cx="1636173"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3. </a:t>
            </a:r>
            <a:r>
              <a:rPr lang="ru-RU" dirty="0">
                <a:latin typeface="Times New Roman" pitchFamily="18" charset="0"/>
                <a:cs typeface="Times New Roman" pitchFamily="18" charset="0"/>
              </a:rPr>
              <a:t>Прием снизу</a:t>
            </a:r>
          </a:p>
        </p:txBody>
      </p:sp>
      <p:sp>
        <p:nvSpPr>
          <p:cNvPr id="10" name="TextBox 9">
            <a:extLst>
              <a:ext uri="{FF2B5EF4-FFF2-40B4-BE49-F238E27FC236}">
                <a16:creationId xmlns:a16="http://schemas.microsoft.com/office/drawing/2014/main" id="{8915FC16-E544-85F2-909F-0F6295931D77}"/>
              </a:ext>
            </a:extLst>
          </p:cNvPr>
          <p:cNvSpPr txBox="1"/>
          <p:nvPr/>
        </p:nvSpPr>
        <p:spPr>
          <a:xfrm>
            <a:off x="4716016" y="2361924"/>
            <a:ext cx="1109436"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4. </a:t>
            </a:r>
            <a:r>
              <a:rPr lang="ru-RU" dirty="0">
                <a:latin typeface="Times New Roman" pitchFamily="18" charset="0"/>
                <a:cs typeface="Times New Roman" pitchFamily="18" charset="0"/>
              </a:rPr>
              <a:t>Подача</a:t>
            </a:r>
          </a:p>
        </p:txBody>
      </p:sp>
      <p:sp>
        <p:nvSpPr>
          <p:cNvPr id="11" name="Стрелка: вниз 10">
            <a:extLst>
              <a:ext uri="{FF2B5EF4-FFF2-40B4-BE49-F238E27FC236}">
                <a16:creationId xmlns:a16="http://schemas.microsoft.com/office/drawing/2014/main" id="{F6249F49-6449-652F-E188-E1FC3BC1C978}"/>
              </a:ext>
            </a:extLst>
          </p:cNvPr>
          <p:cNvSpPr/>
          <p:nvPr/>
        </p:nvSpPr>
        <p:spPr>
          <a:xfrm rot="14502238">
            <a:off x="3765783" y="2628090"/>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225209590"/>
      </p:ext>
    </p:extLst>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a:extLst>
              <a:ext uri="{FF2B5EF4-FFF2-40B4-BE49-F238E27FC236}">
                <a16:creationId xmlns:a16="http://schemas.microsoft.com/office/drawing/2014/main" id="{5EA0D7A5-4A08-D465-67E0-B0CA94957256}"/>
              </a:ext>
            </a:extLst>
          </p:cNvPr>
          <p:cNvSpPr txBox="1">
            <a:spLocks/>
          </p:cNvSpPr>
          <p:nvPr/>
        </p:nvSpPr>
        <p:spPr>
          <a:xfrm>
            <a:off x="122391" y="16040"/>
            <a:ext cx="1760613" cy="6480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bg1"/>
              </a:buClr>
              <a:buSzPct val="86000"/>
            </a:pPr>
            <a:r>
              <a:rPr lang="ru-RU" altLang="ru-RU" sz="1800" b="1" i="1" dirty="0">
                <a:solidFill>
                  <a:schemeClr val="tx1"/>
                </a:solidFill>
                <a:latin typeface="Times New Roman" panose="02020603050405020304" pitchFamily="18" charset="0"/>
                <a:cs typeface="Times New Roman" panose="02020603050405020304" pitchFamily="18" charset="0"/>
              </a:rPr>
              <a:t>Шаг 1.</a:t>
            </a:r>
          </a:p>
          <a:p>
            <a:pPr>
              <a:buClr>
                <a:schemeClr val="bg1"/>
              </a:buClr>
              <a:buSzPct val="86000"/>
            </a:pPr>
            <a:r>
              <a:rPr lang="ru-RU" altLang="ru-RU" sz="1800" dirty="0">
                <a:solidFill>
                  <a:schemeClr val="tx1"/>
                </a:solidFill>
                <a:latin typeface="Times New Roman" panose="02020603050405020304" pitchFamily="18" charset="0"/>
                <a:cs typeface="Times New Roman" panose="02020603050405020304" pitchFamily="18" charset="0"/>
              </a:rPr>
              <a:t>Стойки</a:t>
            </a:r>
          </a:p>
        </p:txBody>
      </p:sp>
      <p:pic>
        <p:nvPicPr>
          <p:cNvPr id="4" name="Рисунок 3">
            <a:extLst>
              <a:ext uri="{FF2B5EF4-FFF2-40B4-BE49-F238E27FC236}">
                <a16:creationId xmlns:a16="http://schemas.microsoft.com/office/drawing/2014/main" id="{B56E15EC-D97F-4B2F-0750-331EA2716F9B}"/>
              </a:ext>
            </a:extLst>
          </p:cNvPr>
          <p:cNvPicPr>
            <a:picLocks noChangeAspect="1"/>
          </p:cNvPicPr>
          <p:nvPr/>
        </p:nvPicPr>
        <p:blipFill rotWithShape="1">
          <a:blip r:embed="rId2">
            <a:extLst>
              <a:ext uri="{28A0092B-C50C-407E-A947-70E740481C1C}">
                <a14:useLocalDpi xmlns:a14="http://schemas.microsoft.com/office/drawing/2010/main" val="0"/>
              </a:ext>
            </a:extLst>
          </a:blip>
          <a:srcRect l="54849" t="26072" r="10492" b="11190"/>
          <a:stretch/>
        </p:blipFill>
        <p:spPr>
          <a:xfrm>
            <a:off x="47096" y="863653"/>
            <a:ext cx="1662376" cy="2260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a:extLst>
              <a:ext uri="{FF2B5EF4-FFF2-40B4-BE49-F238E27FC236}">
                <a16:creationId xmlns:a16="http://schemas.microsoft.com/office/drawing/2014/main" id="{B3EC2121-7691-0CEC-20D4-E38BB4401CA3}"/>
              </a:ext>
            </a:extLst>
          </p:cNvPr>
          <p:cNvPicPr>
            <a:picLocks noChangeAspect="1"/>
          </p:cNvPicPr>
          <p:nvPr/>
        </p:nvPicPr>
        <p:blipFill rotWithShape="1">
          <a:blip r:embed="rId3">
            <a:extLst>
              <a:ext uri="{28A0092B-C50C-407E-A947-70E740481C1C}">
                <a14:useLocalDpi xmlns:a14="http://schemas.microsoft.com/office/drawing/2010/main" val="0"/>
              </a:ext>
            </a:extLst>
          </a:blip>
          <a:srcRect l="56727" t="26957" r="9000" b="10893"/>
          <a:stretch/>
        </p:blipFill>
        <p:spPr>
          <a:xfrm>
            <a:off x="4093894" y="884253"/>
            <a:ext cx="1662376" cy="2260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a:extLst>
              <a:ext uri="{FF2B5EF4-FFF2-40B4-BE49-F238E27FC236}">
                <a16:creationId xmlns:a16="http://schemas.microsoft.com/office/drawing/2014/main" id="{AB0390D2-9323-AC79-5190-6F927060169D}"/>
              </a:ext>
            </a:extLst>
          </p:cNvPr>
          <p:cNvPicPr>
            <a:picLocks noChangeAspect="1"/>
          </p:cNvPicPr>
          <p:nvPr/>
        </p:nvPicPr>
        <p:blipFill rotWithShape="1">
          <a:blip r:embed="rId4">
            <a:extLst>
              <a:ext uri="{28A0092B-C50C-407E-A947-70E740481C1C}">
                <a14:useLocalDpi xmlns:a14="http://schemas.microsoft.com/office/drawing/2010/main" val="0"/>
              </a:ext>
            </a:extLst>
          </a:blip>
          <a:srcRect l="55517" t="22379" r="8773" b="12982"/>
          <a:stretch/>
        </p:blipFill>
        <p:spPr>
          <a:xfrm>
            <a:off x="3922300" y="4132889"/>
            <a:ext cx="1909576" cy="2597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8EF9D5C6-2666-CFF2-F05B-74CC0A01B10E}"/>
              </a:ext>
            </a:extLst>
          </p:cNvPr>
          <p:cNvSpPr txBox="1"/>
          <p:nvPr/>
        </p:nvSpPr>
        <p:spPr>
          <a:xfrm>
            <a:off x="1783139" y="535900"/>
            <a:ext cx="2139161" cy="2893100"/>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Низкая стойка</a:t>
            </a:r>
          </a:p>
          <a:p>
            <a:r>
              <a:rPr lang="ru-RU" sz="1400" dirty="0">
                <a:latin typeface="Times New Roman" panose="02020603050405020304" pitchFamily="18" charset="0"/>
                <a:cs typeface="Times New Roman" panose="02020603050405020304" pitchFamily="18" charset="0"/>
              </a:rPr>
              <a:t>1. Колени согнуты более чем на 90о</a:t>
            </a:r>
          </a:p>
          <a:p>
            <a:r>
              <a:rPr lang="ru-RU" sz="1400" dirty="0">
                <a:latin typeface="Times New Roman" panose="02020603050405020304" pitchFamily="18" charset="0"/>
                <a:cs typeface="Times New Roman" panose="02020603050405020304" pitchFamily="18" charset="0"/>
              </a:rPr>
              <a:t>2. Вес перенесен вперед</a:t>
            </a:r>
          </a:p>
          <a:p>
            <a:r>
              <a:rPr lang="ru-RU" sz="1400" dirty="0">
                <a:latin typeface="Times New Roman" panose="02020603050405020304" pitchFamily="18" charset="0"/>
                <a:cs typeface="Times New Roman" panose="02020603050405020304" pitchFamily="18" charset="0"/>
              </a:rPr>
              <a:t>3. Пере</a:t>
            </a:r>
            <a:r>
              <a:rPr lang="ru-RU" sz="1400" b="1" dirty="0">
                <a:latin typeface="Times New Roman" panose="02020603050405020304" pitchFamily="18" charset="0"/>
                <a:cs typeface="Times New Roman" panose="02020603050405020304" pitchFamily="18" charset="0"/>
              </a:rPr>
              <a:t>м</a:t>
            </a:r>
            <a:r>
              <a:rPr lang="ru-RU" sz="1400" dirty="0">
                <a:latin typeface="Times New Roman" panose="02020603050405020304" pitchFamily="18" charset="0"/>
                <a:cs typeface="Times New Roman" panose="02020603050405020304" pitchFamily="18" charset="0"/>
              </a:rPr>
              <a:t>ещайтесь к мячу</a:t>
            </a:r>
          </a:p>
          <a:p>
            <a:r>
              <a:rPr lang="ru-RU" sz="1400" dirty="0">
                <a:latin typeface="Times New Roman" panose="02020603050405020304" pitchFamily="18" charset="0"/>
                <a:cs typeface="Times New Roman" panose="02020603050405020304" pitchFamily="18" charset="0"/>
              </a:rPr>
              <a:t>4. Ударив по мячу, коснитесь пола</a:t>
            </a:r>
          </a:p>
          <a:p>
            <a:r>
              <a:rPr lang="ru-RU" sz="1400" dirty="0">
                <a:latin typeface="Times New Roman" panose="02020603050405020304" pitchFamily="18" charset="0"/>
                <a:cs typeface="Times New Roman" panose="02020603050405020304" pitchFamily="18" charset="0"/>
              </a:rPr>
              <a:t>5. Наколенники не помешают</a:t>
            </a:r>
          </a:p>
          <a:p>
            <a:r>
              <a:rPr lang="ru-RU" sz="1400" dirty="0">
                <a:latin typeface="Times New Roman" panose="02020603050405020304" pitchFamily="18" charset="0"/>
                <a:cs typeface="Times New Roman" panose="02020603050405020304" pitchFamily="18" charset="0"/>
              </a:rPr>
              <a:t>6. Глазами провожайте мяч</a:t>
            </a:r>
          </a:p>
          <a:p>
            <a:r>
              <a:rPr lang="ru-RU" sz="1400" dirty="0">
                <a:latin typeface="Times New Roman" panose="02020603050405020304" pitchFamily="18" charset="0"/>
                <a:cs typeface="Times New Roman" panose="02020603050405020304" pitchFamily="18" charset="0"/>
              </a:rPr>
              <a:t>7. Тут же возвращайтесь в исходное положение</a:t>
            </a:r>
          </a:p>
        </p:txBody>
      </p:sp>
      <p:sp>
        <p:nvSpPr>
          <p:cNvPr id="14" name="TextBox 13">
            <a:extLst>
              <a:ext uri="{FF2B5EF4-FFF2-40B4-BE49-F238E27FC236}">
                <a16:creationId xmlns:a16="http://schemas.microsoft.com/office/drawing/2014/main" id="{650729C0-02BF-CA81-C410-EB1E0279C0CA}"/>
              </a:ext>
            </a:extLst>
          </p:cNvPr>
          <p:cNvSpPr txBox="1"/>
          <p:nvPr/>
        </p:nvSpPr>
        <p:spPr>
          <a:xfrm>
            <a:off x="5927865" y="116632"/>
            <a:ext cx="3212650" cy="3754874"/>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Средняя стойка</a:t>
            </a:r>
          </a:p>
          <a:p>
            <a:r>
              <a:rPr lang="ru-RU" sz="1400" dirty="0">
                <a:latin typeface="Times New Roman" panose="02020603050405020304" pitchFamily="18" charset="0"/>
                <a:cs typeface="Times New Roman" panose="02020603050405020304" pitchFamily="18" charset="0"/>
              </a:rPr>
              <a:t>1. Корпус наклонен вперед</a:t>
            </a:r>
          </a:p>
          <a:p>
            <a:r>
              <a:rPr lang="ru-RU" sz="1400" dirty="0">
                <a:latin typeface="Times New Roman" panose="02020603050405020304" pitchFamily="18" charset="0"/>
                <a:cs typeface="Times New Roman" panose="02020603050405020304" pitchFamily="18" charset="0"/>
              </a:rPr>
              <a:t>2. Колени – впереди ступней</a:t>
            </a:r>
          </a:p>
          <a:p>
            <a:r>
              <a:rPr lang="ru-RU" sz="1400" dirty="0">
                <a:latin typeface="Times New Roman" panose="02020603050405020304" pitchFamily="18" charset="0"/>
                <a:cs typeface="Times New Roman" panose="02020603050405020304" pitchFamily="18" charset="0"/>
              </a:rPr>
              <a:t>3. Плечи – впереди колен</a:t>
            </a:r>
          </a:p>
          <a:p>
            <a:r>
              <a:rPr lang="ru-RU" sz="1400" dirty="0">
                <a:latin typeface="Times New Roman" panose="02020603050405020304" pitchFamily="18" charset="0"/>
                <a:cs typeface="Times New Roman" panose="02020603050405020304" pitchFamily="18" charset="0"/>
              </a:rPr>
              <a:t>4. Руки – над коленями</a:t>
            </a:r>
          </a:p>
          <a:p>
            <a:r>
              <a:rPr lang="ru-RU" sz="1400" dirty="0">
                <a:latin typeface="Times New Roman" panose="02020603050405020304" pitchFamily="18" charset="0"/>
                <a:cs typeface="Times New Roman" panose="02020603050405020304" pitchFamily="18" charset="0"/>
              </a:rPr>
              <a:t>5. Держите руки параллельно бедрам</a:t>
            </a:r>
          </a:p>
          <a:p>
            <a:r>
              <a:rPr lang="ru-RU" sz="1400" dirty="0">
                <a:latin typeface="Times New Roman" panose="02020603050405020304" pitchFamily="18" charset="0"/>
                <a:cs typeface="Times New Roman" panose="02020603050405020304" pitchFamily="18" charset="0"/>
              </a:rPr>
              <a:t>6. Сохраняйте стойку во время перемещений</a:t>
            </a:r>
          </a:p>
          <a:p>
            <a:r>
              <a:rPr lang="ru-RU" sz="1400" dirty="0">
                <a:latin typeface="Times New Roman" panose="02020603050405020304" pitchFamily="18" charset="0"/>
                <a:cs typeface="Times New Roman" panose="02020603050405020304" pitchFamily="18" charset="0"/>
              </a:rPr>
              <a:t>7. Не соединяйте ладони</a:t>
            </a:r>
          </a:p>
          <a:p>
            <a:r>
              <a:rPr lang="ru-RU" sz="1400" dirty="0">
                <a:latin typeface="Times New Roman" panose="02020603050405020304" pitchFamily="18" charset="0"/>
                <a:cs typeface="Times New Roman" panose="02020603050405020304" pitchFamily="18" charset="0"/>
              </a:rPr>
              <a:t>8. Колени и бедра направлены в сторону мяча</a:t>
            </a:r>
          </a:p>
          <a:p>
            <a:r>
              <a:rPr lang="ru-RU" sz="1400" dirty="0">
                <a:latin typeface="Times New Roman" panose="02020603050405020304" pitchFamily="18" charset="0"/>
                <a:cs typeface="Times New Roman" panose="02020603050405020304" pitchFamily="18" charset="0"/>
              </a:rPr>
              <a:t>9. Перемещаясь, делайте шаркающие шаги</a:t>
            </a:r>
          </a:p>
          <a:p>
            <a:r>
              <a:rPr lang="ru-RU" sz="1400" dirty="0">
                <a:latin typeface="Times New Roman" panose="02020603050405020304" pitchFamily="18" charset="0"/>
                <a:cs typeface="Times New Roman" panose="02020603050405020304" pitchFamily="18" charset="0"/>
              </a:rPr>
              <a:t>10. Провожайте взглядом мяч, отбитый вами</a:t>
            </a:r>
          </a:p>
          <a:p>
            <a:r>
              <a:rPr lang="ru-RU" sz="1400" dirty="0">
                <a:latin typeface="Times New Roman" panose="02020603050405020304" pitchFamily="18" charset="0"/>
                <a:cs typeface="Times New Roman" panose="02020603050405020304" pitchFamily="18" charset="0"/>
              </a:rPr>
              <a:t>11. Переносите вес по направлению к цели вашего паса</a:t>
            </a:r>
          </a:p>
        </p:txBody>
      </p:sp>
      <p:sp>
        <p:nvSpPr>
          <p:cNvPr id="18" name="TextBox 17">
            <a:extLst>
              <a:ext uri="{FF2B5EF4-FFF2-40B4-BE49-F238E27FC236}">
                <a16:creationId xmlns:a16="http://schemas.microsoft.com/office/drawing/2014/main" id="{0A574812-D37C-1082-75C1-9C41A86BEF4F}"/>
              </a:ext>
            </a:extLst>
          </p:cNvPr>
          <p:cNvSpPr txBox="1"/>
          <p:nvPr/>
        </p:nvSpPr>
        <p:spPr>
          <a:xfrm>
            <a:off x="6156123" y="4304275"/>
            <a:ext cx="2952328" cy="2462213"/>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Высокая стойка</a:t>
            </a:r>
          </a:p>
          <a:p>
            <a:r>
              <a:rPr lang="ru-RU" sz="1400" dirty="0">
                <a:latin typeface="Times New Roman" panose="02020603050405020304" pitchFamily="18" charset="0"/>
                <a:cs typeface="Times New Roman" panose="02020603050405020304" pitchFamily="18" charset="0"/>
              </a:rPr>
              <a:t>1. Ноги на ширине плеч</a:t>
            </a:r>
          </a:p>
          <a:p>
            <a:r>
              <a:rPr lang="ru-RU" sz="1400" dirty="0">
                <a:latin typeface="Times New Roman" panose="02020603050405020304" pitchFamily="18" charset="0"/>
                <a:cs typeface="Times New Roman" panose="02020603050405020304" pitchFamily="18" charset="0"/>
              </a:rPr>
              <a:t>а/ параллельно друг другу или</a:t>
            </a:r>
          </a:p>
          <a:p>
            <a:r>
              <a:rPr lang="ru-RU" sz="1400" dirty="0">
                <a:latin typeface="Times New Roman" panose="02020603050405020304" pitchFamily="18" charset="0"/>
                <a:cs typeface="Times New Roman" panose="02020603050405020304" pitchFamily="18" charset="0"/>
              </a:rPr>
              <a:t>б/ одна впереди другой</a:t>
            </a:r>
          </a:p>
          <a:p>
            <a:r>
              <a:rPr lang="ru-RU" sz="1400" dirty="0">
                <a:latin typeface="Times New Roman" panose="02020603050405020304" pitchFamily="18" charset="0"/>
                <a:cs typeface="Times New Roman" panose="02020603050405020304" pitchFamily="18" charset="0"/>
              </a:rPr>
              <a:t>2. Вес тела равномерно распределен</a:t>
            </a:r>
          </a:p>
          <a:p>
            <a:r>
              <a:rPr lang="ru-RU" sz="1400" dirty="0">
                <a:latin typeface="Times New Roman" panose="02020603050405020304" pitchFamily="18" charset="0"/>
                <a:cs typeface="Times New Roman" panose="02020603050405020304" pitchFamily="18" charset="0"/>
              </a:rPr>
              <a:t>3. Колени слегка согнуты</a:t>
            </a:r>
          </a:p>
          <a:p>
            <a:r>
              <a:rPr lang="ru-RU" sz="1400" dirty="0">
                <a:latin typeface="Times New Roman" panose="02020603050405020304" pitchFamily="18" charset="0"/>
                <a:cs typeface="Times New Roman" panose="02020603050405020304" pitchFamily="18" charset="0"/>
              </a:rPr>
              <a:t>4. Сохраняйте стойку даже во время перемещений по площадке</a:t>
            </a:r>
          </a:p>
          <a:p>
            <a:r>
              <a:rPr lang="ru-RU" sz="1400" dirty="0">
                <a:latin typeface="Times New Roman" panose="02020603050405020304" pitchFamily="18" charset="0"/>
                <a:cs typeface="Times New Roman" panose="02020603050405020304" pitchFamily="18" charset="0"/>
              </a:rPr>
              <a:t>5. Следите за траекторией мяча</a:t>
            </a:r>
          </a:p>
          <a:p>
            <a:r>
              <a:rPr lang="ru-RU" sz="1400" dirty="0">
                <a:latin typeface="Times New Roman" panose="02020603050405020304" pitchFamily="18" charset="0"/>
                <a:cs typeface="Times New Roman" panose="02020603050405020304" pitchFamily="18" charset="0"/>
              </a:rPr>
              <a:t>6. После удара по мячу займите исходную позицию</a:t>
            </a:r>
          </a:p>
        </p:txBody>
      </p:sp>
    </p:spTree>
    <p:extLst>
      <p:ext uri="{BB962C8B-B14F-4D97-AF65-F5344CB8AC3E}">
        <p14:creationId xmlns:p14="http://schemas.microsoft.com/office/powerpoint/2010/main" val="708901465"/>
      </p:ext>
    </p:extLst>
  </p:cSld>
  <p:clrMapOvr>
    <a:masterClrMapping/>
  </p:clrMapOvr>
  <p:transition spd="med">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3568" y="980728"/>
            <a:ext cx="7572428" cy="954107"/>
          </a:xfrm>
          <a:prstGeom prst="rect">
            <a:avLst/>
          </a:prstGeom>
          <a:noFill/>
        </p:spPr>
        <p:txBody>
          <a:bodyPr wrap="square" rtlCol="0">
            <a:spAutoFit/>
          </a:bodyPr>
          <a:lstStyle/>
          <a:p>
            <a:pPr algn="ctr"/>
            <a:r>
              <a:rPr lang="ru-RU" sz="2800" b="1" i="1" dirty="0">
                <a:latin typeface="Times New Roman" pitchFamily="18" charset="0"/>
                <a:cs typeface="Times New Roman" pitchFamily="18" charset="0"/>
              </a:rPr>
              <a:t>Цель: формирование положительного отношения к спорту через игру волейбол</a:t>
            </a:r>
          </a:p>
        </p:txBody>
      </p:sp>
    </p:spTree>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40AD9D-814A-156A-6505-B82190A63D36}"/>
              </a:ext>
            </a:extLst>
          </p:cNvPr>
          <p:cNvSpPr txBox="1"/>
          <p:nvPr/>
        </p:nvSpPr>
        <p:spPr>
          <a:xfrm>
            <a:off x="179512" y="116632"/>
            <a:ext cx="1862915"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2. </a:t>
            </a:r>
            <a:r>
              <a:rPr lang="ru-RU" dirty="0">
                <a:latin typeface="Times New Roman" pitchFamily="18" charset="0"/>
                <a:cs typeface="Times New Roman" pitchFamily="18" charset="0"/>
              </a:rPr>
              <a:t>Передача сверху</a:t>
            </a:r>
          </a:p>
        </p:txBody>
      </p:sp>
      <p:pic>
        <p:nvPicPr>
          <p:cNvPr id="4" name="Рисунок 3" descr="Передача мяча сверху Подготовка к передаче 1">
            <a:hlinkClick r:id="rId2" tgtFrame="&quot;_blank&quot;" tooltip="&quot;Передача мяча сверху Подготовка к передаче 1&quot;"/>
            <a:extLst>
              <a:ext uri="{FF2B5EF4-FFF2-40B4-BE49-F238E27FC236}">
                <a16:creationId xmlns:a16="http://schemas.microsoft.com/office/drawing/2014/main" id="{85012A32-91B0-B30B-7517-8B0CC2F02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589" t="24527" r="10945" b="14625"/>
          <a:stretch/>
        </p:blipFill>
        <p:spPr bwMode="auto">
          <a:xfrm>
            <a:off x="46977" y="762963"/>
            <a:ext cx="1581958" cy="24978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Передача мяча сверху Выполнение передачи 1">
            <a:hlinkClick r:id="rId4" tgtFrame="&quot;_blank&quot;" tooltip="&quot;Передача мяча сверху Выполнение передачи 1&quot;"/>
            <a:extLst>
              <a:ext uri="{FF2B5EF4-FFF2-40B4-BE49-F238E27FC236}">
                <a16:creationId xmlns:a16="http://schemas.microsoft.com/office/drawing/2014/main" id="{2FFA60E9-5F24-335D-42C6-F385862E95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633" t="23525" r="8441" b="7240"/>
          <a:stretch/>
        </p:blipFill>
        <p:spPr bwMode="auto">
          <a:xfrm>
            <a:off x="4514164" y="762963"/>
            <a:ext cx="1714020" cy="249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descr="Передача мяча сверху Дальнейшие действия 1">
            <a:hlinkClick r:id="rId6" tgtFrame="&quot;_blank&quot;" tooltip="&quot;Передача мяча сверху Дальнейшие действия 1&quot;"/>
            <a:extLst>
              <a:ext uri="{FF2B5EF4-FFF2-40B4-BE49-F238E27FC236}">
                <a16:creationId xmlns:a16="http://schemas.microsoft.com/office/drawing/2014/main" id="{ECF40262-3500-FB63-A025-43CCE7508E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795" t="22931" r="9679" b="8764"/>
          <a:stretch/>
        </p:blipFill>
        <p:spPr bwMode="auto">
          <a:xfrm>
            <a:off x="4427985" y="4302392"/>
            <a:ext cx="1819275" cy="2493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84A9C9A0-31EA-1928-3970-6745FC256419}"/>
              </a:ext>
            </a:extLst>
          </p:cNvPr>
          <p:cNvSpPr txBox="1"/>
          <p:nvPr/>
        </p:nvSpPr>
        <p:spPr>
          <a:xfrm>
            <a:off x="1772950" y="439797"/>
            <a:ext cx="2655035" cy="3539430"/>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Подготовка к передаче</a:t>
            </a:r>
          </a:p>
          <a:p>
            <a:r>
              <a:rPr lang="ru-RU" sz="1400" dirty="0">
                <a:latin typeface="Times New Roman" panose="02020603050405020304" pitchFamily="18" charset="0"/>
                <a:cs typeface="Times New Roman" panose="02020603050405020304" pitchFamily="18" charset="0"/>
              </a:rPr>
              <a:t>1. Перемещайтесь к мячу</a:t>
            </a:r>
          </a:p>
          <a:p>
            <a:r>
              <a:rPr lang="ru-RU" sz="1400" dirty="0">
                <a:latin typeface="Times New Roman" panose="02020603050405020304" pitchFamily="18" charset="0"/>
                <a:cs typeface="Times New Roman" panose="02020603050405020304" pitchFamily="18" charset="0"/>
              </a:rPr>
              <a:t>2. Займите позицию и примите нужную стойку</a:t>
            </a:r>
          </a:p>
          <a:p>
            <a:r>
              <a:rPr lang="ru-RU" sz="1400" dirty="0">
                <a:latin typeface="Times New Roman" panose="02020603050405020304" pitchFamily="18" charset="0"/>
                <a:cs typeface="Times New Roman" panose="02020603050405020304" pitchFamily="18" charset="0"/>
              </a:rPr>
              <a:t>3. Разверните плечи вперед к цели</a:t>
            </a:r>
          </a:p>
          <a:p>
            <a:r>
              <a:rPr lang="ru-RU" sz="1400" dirty="0">
                <a:latin typeface="Times New Roman" panose="02020603050405020304" pitchFamily="18" charset="0"/>
                <a:cs typeface="Times New Roman" panose="02020603050405020304" pitchFamily="18" charset="0"/>
              </a:rPr>
              <a:t>4. Ноги не напряжены, одна впереди другой</a:t>
            </a:r>
          </a:p>
          <a:p>
            <a:r>
              <a:rPr lang="ru-RU" sz="1400" dirty="0">
                <a:latin typeface="Times New Roman" panose="02020603050405020304" pitchFamily="18" charset="0"/>
                <a:cs typeface="Times New Roman" panose="02020603050405020304" pitchFamily="18" charset="0"/>
              </a:rPr>
              <a:t>5. Слегка согните руки и ноги</a:t>
            </a:r>
          </a:p>
          <a:p>
            <a:r>
              <a:rPr lang="ru-RU" sz="1400" dirty="0">
                <a:latin typeface="Times New Roman" panose="02020603050405020304" pitchFamily="18" charset="0"/>
                <a:cs typeface="Times New Roman" panose="02020603050405020304" pitchFamily="18" charset="0"/>
              </a:rPr>
              <a:t>6. Кисти рук надо лбом, выше его на 15-20 см</a:t>
            </a:r>
          </a:p>
          <a:p>
            <a:r>
              <a:rPr lang="ru-RU" sz="1400" dirty="0">
                <a:latin typeface="Times New Roman" panose="02020603050405020304" pitchFamily="18" charset="0"/>
                <a:cs typeface="Times New Roman" panose="02020603050405020304" pitchFamily="18" charset="0"/>
              </a:rPr>
              <a:t>7. Держите руки перед собой</a:t>
            </a:r>
          </a:p>
          <a:p>
            <a:r>
              <a:rPr lang="ru-RU" sz="1400" dirty="0">
                <a:latin typeface="Times New Roman" panose="02020603050405020304" pitchFamily="18" charset="0"/>
                <a:cs typeface="Times New Roman" panose="02020603050405020304" pitchFamily="18" charset="0"/>
              </a:rPr>
              <a:t>8. Смотрите на мяч через «окошко», сформированное кистями рук</a:t>
            </a:r>
          </a:p>
          <a:p>
            <a:r>
              <a:rPr lang="ru-RU" sz="1400" dirty="0">
                <a:latin typeface="Times New Roman" panose="02020603050405020304" pitchFamily="18" charset="0"/>
                <a:cs typeface="Times New Roman" panose="02020603050405020304" pitchFamily="18" charset="0"/>
              </a:rPr>
              <a:t>9. Подводите руки к мячу</a:t>
            </a:r>
          </a:p>
        </p:txBody>
      </p:sp>
      <p:sp>
        <p:nvSpPr>
          <p:cNvPr id="11" name="TextBox 10">
            <a:extLst>
              <a:ext uri="{FF2B5EF4-FFF2-40B4-BE49-F238E27FC236}">
                <a16:creationId xmlns:a16="http://schemas.microsoft.com/office/drawing/2014/main" id="{347AF2D1-526D-B217-FFC9-588223D651F4}"/>
              </a:ext>
            </a:extLst>
          </p:cNvPr>
          <p:cNvSpPr txBox="1"/>
          <p:nvPr/>
        </p:nvSpPr>
        <p:spPr>
          <a:xfrm>
            <a:off x="6372201" y="168053"/>
            <a:ext cx="2376263" cy="3539430"/>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Выполнение передачи</a:t>
            </a:r>
          </a:p>
          <a:p>
            <a:r>
              <a:rPr lang="ru-RU" sz="1400" dirty="0">
                <a:latin typeface="Times New Roman" panose="02020603050405020304" pitchFamily="18" charset="0"/>
                <a:cs typeface="Times New Roman" panose="02020603050405020304" pitchFamily="18" charset="0"/>
              </a:rPr>
              <a:t>1. Коснитесь мяча ниже его центра</a:t>
            </a:r>
          </a:p>
          <a:p>
            <a:r>
              <a:rPr lang="ru-RU" sz="1400" dirty="0">
                <a:latin typeface="Times New Roman" panose="02020603050405020304" pitchFamily="18" charset="0"/>
                <a:cs typeface="Times New Roman" panose="02020603050405020304" pitchFamily="18" charset="0"/>
              </a:rPr>
              <a:t>2. Касание выполняется двумя верхними фалангами пальцев</a:t>
            </a:r>
          </a:p>
          <a:p>
            <a:r>
              <a:rPr lang="ru-RU" sz="1400" dirty="0">
                <a:latin typeface="Times New Roman" panose="02020603050405020304" pitchFamily="18" charset="0"/>
                <a:cs typeface="Times New Roman" panose="02020603050405020304" pitchFamily="18" charset="0"/>
              </a:rPr>
              <a:t>3. Выпрямите руки и ноги в направлении цели</a:t>
            </a:r>
          </a:p>
          <a:p>
            <a:r>
              <a:rPr lang="ru-RU" sz="1400" dirty="0">
                <a:latin typeface="Times New Roman" panose="02020603050405020304" pitchFamily="18" charset="0"/>
                <a:cs typeface="Times New Roman" panose="02020603050405020304" pitchFamily="18" charset="0"/>
              </a:rPr>
              <a:t>4. Перенесите вес в сторону цели</a:t>
            </a:r>
          </a:p>
          <a:p>
            <a:r>
              <a:rPr lang="ru-RU" sz="1400" dirty="0">
                <a:latin typeface="Times New Roman" panose="02020603050405020304" pitchFamily="18" charset="0"/>
                <a:cs typeface="Times New Roman" panose="02020603050405020304" pitchFamily="18" charset="0"/>
              </a:rPr>
              <a:t>5. Отправляйте мяч на нужную высоту</a:t>
            </a:r>
          </a:p>
          <a:p>
            <a:r>
              <a:rPr lang="ru-RU" sz="1400" dirty="0">
                <a:latin typeface="Times New Roman" panose="02020603050405020304" pitchFamily="18" charset="0"/>
                <a:cs typeface="Times New Roman" panose="02020603050405020304" pitchFamily="18" charset="0"/>
              </a:rPr>
              <a:t>6. Отправляйте его навесом либо к лицевой линии, либо под «ударную» руку атакующего партнера</a:t>
            </a:r>
          </a:p>
        </p:txBody>
      </p:sp>
      <p:sp>
        <p:nvSpPr>
          <p:cNvPr id="13" name="TextBox 12">
            <a:extLst>
              <a:ext uri="{FF2B5EF4-FFF2-40B4-BE49-F238E27FC236}">
                <a16:creationId xmlns:a16="http://schemas.microsoft.com/office/drawing/2014/main" id="{B1964893-6404-8C68-4497-ED0DBDD30C06}"/>
              </a:ext>
            </a:extLst>
          </p:cNvPr>
          <p:cNvSpPr txBox="1"/>
          <p:nvPr/>
        </p:nvSpPr>
        <p:spPr>
          <a:xfrm>
            <a:off x="6372201" y="4323424"/>
            <a:ext cx="2483768" cy="2246769"/>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Дальнейшие действия</a:t>
            </a:r>
          </a:p>
          <a:p>
            <a:r>
              <a:rPr lang="ru-RU" sz="1400" dirty="0">
                <a:latin typeface="Times New Roman" panose="02020603050405020304" pitchFamily="18" charset="0"/>
                <a:cs typeface="Times New Roman" panose="02020603050405020304" pitchFamily="18" charset="0"/>
              </a:rPr>
              <a:t>1. Полностью выпрямите руки</a:t>
            </a:r>
          </a:p>
          <a:p>
            <a:r>
              <a:rPr lang="ru-RU" sz="1400" dirty="0">
                <a:latin typeface="Times New Roman" panose="02020603050405020304" pitchFamily="18" charset="0"/>
                <a:cs typeface="Times New Roman" panose="02020603050405020304" pitchFamily="18" charset="0"/>
              </a:rPr>
              <a:t>2. Кисти направлены к цели</a:t>
            </a:r>
          </a:p>
          <a:p>
            <a:r>
              <a:rPr lang="ru-RU" sz="1400" dirty="0">
                <a:latin typeface="Times New Roman" panose="02020603050405020304" pitchFamily="18" charset="0"/>
                <a:cs typeface="Times New Roman" panose="02020603050405020304" pitchFamily="18" charset="0"/>
              </a:rPr>
              <a:t>3. В ту же сторону движутся бедра</a:t>
            </a:r>
          </a:p>
          <a:p>
            <a:r>
              <a:rPr lang="ru-RU" sz="1400" dirty="0">
                <a:latin typeface="Times New Roman" panose="02020603050405020304" pitchFamily="18" charset="0"/>
                <a:cs typeface="Times New Roman" panose="02020603050405020304" pitchFamily="18" charset="0"/>
              </a:rPr>
              <a:t>4. Перенесите вес по направлению к цели</a:t>
            </a:r>
          </a:p>
          <a:p>
            <a:r>
              <a:rPr lang="ru-RU" sz="1400" dirty="0">
                <a:latin typeface="Times New Roman" panose="02020603050405020304" pitchFamily="18" charset="0"/>
                <a:cs typeface="Times New Roman" panose="02020603050405020304" pitchFamily="18" charset="0"/>
              </a:rPr>
              <a:t>5. В ту же сторону двигайтесь и сами</a:t>
            </a:r>
          </a:p>
        </p:txBody>
      </p:sp>
    </p:spTree>
    <p:extLst>
      <p:ext uri="{BB962C8B-B14F-4D97-AF65-F5344CB8AC3E}">
        <p14:creationId xmlns:p14="http://schemas.microsoft.com/office/powerpoint/2010/main" val="1644247884"/>
      </p:ext>
    </p:extLst>
  </p:cSld>
  <p:clrMapOvr>
    <a:masterClrMapping/>
  </p:clrMapOvr>
  <p:transition spd="med">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674665-D95D-05C6-939D-5EBFCD2F6A5A}"/>
              </a:ext>
            </a:extLst>
          </p:cNvPr>
          <p:cNvSpPr txBox="1"/>
          <p:nvPr/>
        </p:nvSpPr>
        <p:spPr>
          <a:xfrm>
            <a:off x="107504" y="116632"/>
            <a:ext cx="1636173"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3. </a:t>
            </a:r>
            <a:r>
              <a:rPr lang="ru-RU" dirty="0">
                <a:latin typeface="Times New Roman" pitchFamily="18" charset="0"/>
                <a:cs typeface="Times New Roman" pitchFamily="18" charset="0"/>
              </a:rPr>
              <a:t>Прием снизу</a:t>
            </a:r>
          </a:p>
        </p:txBody>
      </p:sp>
      <p:pic>
        <p:nvPicPr>
          <p:cNvPr id="4" name="Рисунок 3" descr="Прием мяча снизу Подготовка к приему 1">
            <a:hlinkClick r:id="rId2" tgtFrame="&quot;_blank&quot;" tooltip="&quot;Прием мяча снизу Подготовка к приему 1&quot;"/>
            <a:extLst>
              <a:ext uri="{FF2B5EF4-FFF2-40B4-BE49-F238E27FC236}">
                <a16:creationId xmlns:a16="http://schemas.microsoft.com/office/drawing/2014/main" id="{3B598BE0-969D-4A34-4AD7-1E9458A1F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969" t="27467" r="8066" b="12165"/>
          <a:stretch/>
        </p:blipFill>
        <p:spPr bwMode="auto">
          <a:xfrm>
            <a:off x="115561" y="780115"/>
            <a:ext cx="1936160" cy="273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descr="Прием мяча снизу Выполнение 1">
            <a:hlinkClick r:id="rId4" tgtFrame="&quot;_blank&quot;" tooltip="&quot;Прием мяча снизу Выполнение 1&quot;"/>
            <a:extLst>
              <a:ext uri="{FF2B5EF4-FFF2-40B4-BE49-F238E27FC236}">
                <a16:creationId xmlns:a16="http://schemas.microsoft.com/office/drawing/2014/main" id="{5AC0972B-2F4D-F629-92B2-786C3E06B5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779" t="31516" r="8955" b="7436"/>
          <a:stretch/>
        </p:blipFill>
        <p:spPr bwMode="auto">
          <a:xfrm>
            <a:off x="4292184" y="762963"/>
            <a:ext cx="2063150" cy="2753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7F413CFE-E4B5-44B3-0724-474343294B2D}"/>
              </a:ext>
            </a:extLst>
          </p:cNvPr>
          <p:cNvSpPr txBox="1"/>
          <p:nvPr/>
        </p:nvSpPr>
        <p:spPr>
          <a:xfrm>
            <a:off x="2115481" y="46806"/>
            <a:ext cx="2040498" cy="3323987"/>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Подготовка к приему</a:t>
            </a:r>
          </a:p>
          <a:p>
            <a:r>
              <a:rPr lang="ru-RU" sz="1400" dirty="0">
                <a:latin typeface="Times New Roman" panose="02020603050405020304" pitchFamily="18" charset="0"/>
                <a:cs typeface="Times New Roman" panose="02020603050405020304" pitchFamily="18" charset="0"/>
              </a:rPr>
              <a:t>1. Ноги - в положении небольшого шага</a:t>
            </a:r>
          </a:p>
          <a:p>
            <a:r>
              <a:rPr lang="ru-RU" sz="1400" dirty="0">
                <a:latin typeface="Times New Roman" panose="02020603050405020304" pitchFamily="18" charset="0"/>
                <a:cs typeface="Times New Roman" panose="02020603050405020304" pitchFamily="18" charset="0"/>
              </a:rPr>
              <a:t>2. Ноги – на ширине плеч</a:t>
            </a:r>
          </a:p>
          <a:p>
            <a:r>
              <a:rPr lang="ru-RU" sz="1400" dirty="0">
                <a:latin typeface="Times New Roman" panose="02020603050405020304" pitchFamily="18" charset="0"/>
                <a:cs typeface="Times New Roman" panose="02020603050405020304" pitchFamily="18" charset="0"/>
              </a:rPr>
              <a:t>3. Согните колени</a:t>
            </a:r>
          </a:p>
          <a:p>
            <a:r>
              <a:rPr lang="ru-RU" sz="1400" dirty="0">
                <a:latin typeface="Times New Roman" panose="02020603050405020304" pitchFamily="18" charset="0"/>
                <a:cs typeface="Times New Roman" panose="02020603050405020304" pitchFamily="18" charset="0"/>
              </a:rPr>
              <a:t>4. Наклоните тело к полу</a:t>
            </a:r>
          </a:p>
          <a:p>
            <a:r>
              <a:rPr lang="ru-RU" sz="1400" dirty="0">
                <a:latin typeface="Times New Roman" panose="02020603050405020304" pitchFamily="18" charset="0"/>
                <a:cs typeface="Times New Roman" panose="02020603050405020304" pitchFamily="18" charset="0"/>
              </a:rPr>
              <a:t>5. Держите руки вместе</a:t>
            </a:r>
          </a:p>
          <a:p>
            <a:r>
              <a:rPr lang="ru-RU" sz="1400" dirty="0">
                <a:latin typeface="Times New Roman" panose="02020603050405020304" pitchFamily="18" charset="0"/>
                <a:cs typeface="Times New Roman" panose="02020603050405020304" pitchFamily="18" charset="0"/>
              </a:rPr>
              <a:t>6. Держите предплечья почти параллельно бедрам</a:t>
            </a:r>
          </a:p>
          <a:p>
            <a:r>
              <a:rPr lang="ru-RU" sz="1400" dirty="0">
                <a:latin typeface="Times New Roman" panose="02020603050405020304" pitchFamily="18" charset="0"/>
                <a:cs typeface="Times New Roman" panose="02020603050405020304" pitchFamily="18" charset="0"/>
              </a:rPr>
              <a:t>7. Поставьте площадку предплечий для встречи мяча</a:t>
            </a:r>
          </a:p>
        </p:txBody>
      </p:sp>
      <p:sp>
        <p:nvSpPr>
          <p:cNvPr id="9" name="TextBox 8">
            <a:extLst>
              <a:ext uri="{FF2B5EF4-FFF2-40B4-BE49-F238E27FC236}">
                <a16:creationId xmlns:a16="http://schemas.microsoft.com/office/drawing/2014/main" id="{37047F0F-F146-444F-D856-BD12847835D3}"/>
              </a:ext>
            </a:extLst>
          </p:cNvPr>
          <p:cNvSpPr txBox="1"/>
          <p:nvPr/>
        </p:nvSpPr>
        <p:spPr>
          <a:xfrm>
            <a:off x="6355334" y="38235"/>
            <a:ext cx="2788666" cy="3970318"/>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Выполнение</a:t>
            </a:r>
          </a:p>
          <a:p>
            <a:r>
              <a:rPr lang="ru-RU" sz="1400" dirty="0">
                <a:latin typeface="Times New Roman" panose="02020603050405020304" pitchFamily="18" charset="0"/>
                <a:cs typeface="Times New Roman" panose="02020603050405020304" pitchFamily="18" charset="0"/>
              </a:rPr>
              <a:t>1. Запястья вместе</a:t>
            </a:r>
          </a:p>
          <a:p>
            <a:r>
              <a:rPr lang="ru-RU" sz="1400" dirty="0">
                <a:latin typeface="Times New Roman" panose="02020603050405020304" pitchFamily="18" charset="0"/>
                <a:cs typeface="Times New Roman" panose="02020603050405020304" pitchFamily="18" charset="0"/>
              </a:rPr>
              <a:t>2. Большие пальцы – параллельно</a:t>
            </a:r>
          </a:p>
          <a:p>
            <a:r>
              <a:rPr lang="ru-RU" sz="1400" dirty="0">
                <a:latin typeface="Times New Roman" panose="02020603050405020304" pitchFamily="18" charset="0"/>
                <a:cs typeface="Times New Roman" panose="02020603050405020304" pitchFamily="18" charset="0"/>
              </a:rPr>
              <a:t>3. Потянитесь к мячу</a:t>
            </a:r>
          </a:p>
          <a:p>
            <a:r>
              <a:rPr lang="ru-RU" sz="1400" dirty="0">
                <a:latin typeface="Times New Roman" panose="02020603050405020304" pitchFamily="18" charset="0"/>
                <a:cs typeface="Times New Roman" panose="02020603050405020304" pitchFamily="18" charset="0"/>
              </a:rPr>
              <a:t>4. Отбейте мяч из низкого положения</a:t>
            </a:r>
          </a:p>
          <a:p>
            <a:r>
              <a:rPr lang="ru-RU" sz="1400" dirty="0">
                <a:latin typeface="Times New Roman" panose="02020603050405020304" pitchFamily="18" charset="0"/>
                <a:cs typeface="Times New Roman" panose="02020603050405020304" pitchFamily="18" charset="0"/>
              </a:rPr>
              <a:t>5. Отбейте мяч от тела</a:t>
            </a:r>
          </a:p>
          <a:p>
            <a:r>
              <a:rPr lang="ru-RU" sz="1400" dirty="0">
                <a:latin typeface="Times New Roman" panose="02020603050405020304" pitchFamily="18" charset="0"/>
                <a:cs typeface="Times New Roman" panose="02020603050405020304" pitchFamily="18" charset="0"/>
              </a:rPr>
              <a:t>6. Смягчите силу мяча</a:t>
            </a:r>
          </a:p>
          <a:p>
            <a:r>
              <a:rPr lang="ru-RU" sz="1400" dirty="0">
                <a:latin typeface="Times New Roman" panose="02020603050405020304" pitchFamily="18" charset="0"/>
                <a:cs typeface="Times New Roman" panose="02020603050405020304" pitchFamily="18" charset="0"/>
              </a:rPr>
              <a:t>7. Опустите плечи как можно ближе к цели</a:t>
            </a:r>
          </a:p>
          <a:p>
            <a:r>
              <a:rPr lang="ru-RU" sz="1400" dirty="0">
                <a:latin typeface="Times New Roman" panose="02020603050405020304" pitchFamily="18" charset="0"/>
                <a:cs typeface="Times New Roman" panose="02020603050405020304" pitchFamily="18" charset="0"/>
              </a:rPr>
              <a:t>8. Перенесите вес вперед</a:t>
            </a:r>
          </a:p>
          <a:p>
            <a:r>
              <a:rPr lang="ru-RU" sz="1400" dirty="0">
                <a:latin typeface="Times New Roman" panose="02020603050405020304" pitchFamily="18" charset="0"/>
                <a:cs typeface="Times New Roman" panose="02020603050405020304" pitchFamily="18" charset="0"/>
              </a:rPr>
              <a:t>9. Наклоните тело к мячу</a:t>
            </a:r>
          </a:p>
          <a:p>
            <a:r>
              <a:rPr lang="ru-RU" sz="1400" dirty="0">
                <a:latin typeface="Times New Roman" panose="02020603050405020304" pitchFamily="18" charset="0"/>
                <a:cs typeface="Times New Roman" panose="02020603050405020304" pitchFamily="18" charset="0"/>
              </a:rPr>
              <a:t>10. Высоко направьте мяч к центру площадки</a:t>
            </a:r>
          </a:p>
          <a:p>
            <a:r>
              <a:rPr lang="ru-RU" sz="1400" dirty="0">
                <a:latin typeface="Times New Roman" panose="02020603050405020304" pitchFamily="18" charset="0"/>
                <a:cs typeface="Times New Roman" panose="02020603050405020304" pitchFamily="18" charset="0"/>
              </a:rPr>
              <a:t>11. Держите запястьями, чтобы увеличить высоту</a:t>
            </a:r>
          </a:p>
          <a:p>
            <a:r>
              <a:rPr lang="ru-RU" sz="1400" dirty="0">
                <a:latin typeface="Times New Roman" panose="02020603050405020304" pitchFamily="18" charset="0"/>
                <a:cs typeface="Times New Roman" panose="02020603050405020304" pitchFamily="18" charset="0"/>
              </a:rPr>
              <a:t>12. Согните локти, чтобы увеличить высоту</a:t>
            </a:r>
          </a:p>
        </p:txBody>
      </p:sp>
      <p:pic>
        <p:nvPicPr>
          <p:cNvPr id="10" name="Рисунок 9" descr="Прием мяча снизу Проводка 1.">
            <a:hlinkClick r:id="rId6" tgtFrame="&quot;_blank&quot;" tooltip="&quot;Прием мяча снизу Проводка 1.&quot;"/>
            <a:extLst>
              <a:ext uri="{FF2B5EF4-FFF2-40B4-BE49-F238E27FC236}">
                <a16:creationId xmlns:a16="http://schemas.microsoft.com/office/drawing/2014/main" id="{3A84A1C6-1C37-8DA7-6AC8-51BEDF53CD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528" t="26346" r="8985" b="10627"/>
          <a:stretch/>
        </p:blipFill>
        <p:spPr bwMode="auto">
          <a:xfrm>
            <a:off x="4292184" y="4080559"/>
            <a:ext cx="2063150" cy="2681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06BB2EB9-4472-EB67-5817-972BAE2A1AC4}"/>
              </a:ext>
            </a:extLst>
          </p:cNvPr>
          <p:cNvSpPr txBox="1"/>
          <p:nvPr/>
        </p:nvSpPr>
        <p:spPr>
          <a:xfrm>
            <a:off x="6471779" y="4299355"/>
            <a:ext cx="2555776" cy="2462213"/>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Проводка</a:t>
            </a:r>
          </a:p>
          <a:p>
            <a:r>
              <a:rPr lang="ru-RU" sz="1400" dirty="0">
                <a:latin typeface="Times New Roman" panose="02020603050405020304" pitchFamily="18" charset="0"/>
                <a:cs typeface="Times New Roman" panose="02020603050405020304" pitchFamily="18" charset="0"/>
              </a:rPr>
              <a:t>1. Наблюдайте за контактом мяча с руками</a:t>
            </a:r>
          </a:p>
          <a:p>
            <a:r>
              <a:rPr lang="ru-RU" sz="1400" dirty="0">
                <a:latin typeface="Times New Roman" panose="02020603050405020304" pitchFamily="18" charset="0"/>
                <a:cs typeface="Times New Roman" panose="02020603050405020304" pitchFamily="18" charset="0"/>
              </a:rPr>
              <a:t>2. Направляйте площадку предплечий в сторону цели</a:t>
            </a:r>
          </a:p>
          <a:p>
            <a:r>
              <a:rPr lang="ru-RU" sz="1400" dirty="0">
                <a:latin typeface="Times New Roman" panose="02020603050405020304" pitchFamily="18" charset="0"/>
                <a:cs typeface="Times New Roman" panose="02020603050405020304" pitchFamily="18" charset="0"/>
              </a:rPr>
              <a:t>3. Держите руки ниже уровня плеч</a:t>
            </a:r>
          </a:p>
          <a:p>
            <a:r>
              <a:rPr lang="ru-RU" sz="1400" dirty="0">
                <a:latin typeface="Times New Roman" panose="02020603050405020304" pitchFamily="18" charset="0"/>
                <a:cs typeface="Times New Roman" panose="02020603050405020304" pitchFamily="18" charset="0"/>
              </a:rPr>
              <a:t>4. Переносите вес в направлении цели</a:t>
            </a:r>
          </a:p>
          <a:p>
            <a:r>
              <a:rPr lang="ru-RU" sz="1400" dirty="0">
                <a:latin typeface="Times New Roman" panose="02020603050405020304" pitchFamily="18" charset="0"/>
                <a:cs typeface="Times New Roman" panose="02020603050405020304" pitchFamily="18" charset="0"/>
              </a:rPr>
              <a:t>5. Проводите взглядом полет мяча к цели</a:t>
            </a:r>
          </a:p>
        </p:txBody>
      </p:sp>
    </p:spTree>
    <p:extLst>
      <p:ext uri="{BB962C8B-B14F-4D97-AF65-F5344CB8AC3E}">
        <p14:creationId xmlns:p14="http://schemas.microsoft.com/office/powerpoint/2010/main" val="2074967133"/>
      </p:ext>
    </p:extLst>
  </p:cSld>
  <p:clrMapOvr>
    <a:masterClrMapping/>
  </p:clrMapOvr>
  <p:transition spd="med">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AEAD6A-7701-A472-9FEE-FB6622F05332}"/>
              </a:ext>
            </a:extLst>
          </p:cNvPr>
          <p:cNvSpPr txBox="1"/>
          <p:nvPr/>
        </p:nvSpPr>
        <p:spPr>
          <a:xfrm>
            <a:off x="107504" y="44624"/>
            <a:ext cx="1728192" cy="646331"/>
          </a:xfrm>
          <a:prstGeom prst="rect">
            <a:avLst/>
          </a:prstGeom>
          <a:noFill/>
        </p:spPr>
        <p:txBody>
          <a:bodyPr wrap="square" rtlCol="0">
            <a:spAutoFit/>
          </a:bodyPr>
          <a:lstStyle/>
          <a:p>
            <a:pPr algn="ctr"/>
            <a:r>
              <a:rPr lang="ru-RU" b="1" i="1" dirty="0">
                <a:latin typeface="Times New Roman" pitchFamily="18" charset="0"/>
                <a:cs typeface="Times New Roman" pitchFamily="18" charset="0"/>
              </a:rPr>
              <a:t>Шаг 4. </a:t>
            </a:r>
            <a:r>
              <a:rPr lang="ru-RU" dirty="0">
                <a:latin typeface="Times New Roman" pitchFamily="18" charset="0"/>
                <a:cs typeface="Times New Roman" pitchFamily="18" charset="0"/>
              </a:rPr>
              <a:t>Нижняя подача</a:t>
            </a:r>
          </a:p>
        </p:txBody>
      </p:sp>
      <p:pic>
        <p:nvPicPr>
          <p:cNvPr id="4" name="Рисунок 3" descr="Нижняя подача Подготовка 1.">
            <a:hlinkClick r:id="rId2" tgtFrame="&quot;_blank&quot;" tooltip="&quot;Нижняя подача Подготовка 1.&quot;"/>
            <a:extLst>
              <a:ext uri="{FF2B5EF4-FFF2-40B4-BE49-F238E27FC236}">
                <a16:creationId xmlns:a16="http://schemas.microsoft.com/office/drawing/2014/main" id="{9D1609ED-D01A-C843-613A-7DB0BA1448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476" t="27259" r="11143" b="15194"/>
          <a:stretch/>
        </p:blipFill>
        <p:spPr bwMode="auto">
          <a:xfrm>
            <a:off x="0" y="764704"/>
            <a:ext cx="2016224" cy="2553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descr="Нижняя подача Выполнение 1.">
            <a:hlinkClick r:id="rId4" tgtFrame="&quot;_blank&quot;" tooltip="&quot;Нижняя подача Выполнение 1.&quot;"/>
            <a:extLst>
              <a:ext uri="{FF2B5EF4-FFF2-40B4-BE49-F238E27FC236}">
                <a16:creationId xmlns:a16="http://schemas.microsoft.com/office/drawing/2014/main" id="{2A3E02C4-95E3-37BB-219E-81CE8B625F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127" t="30288" r="9333" b="9136"/>
          <a:stretch/>
        </p:blipFill>
        <p:spPr bwMode="auto">
          <a:xfrm>
            <a:off x="4270525" y="764704"/>
            <a:ext cx="2043109" cy="2553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descr="Нижняя подача Дальнейшие действия 1">
            <a:hlinkClick r:id="rId6" tgtFrame="&quot;_blank&quot;" tooltip="&quot;Нижняя подача Дальнейшие действия 1&quot;"/>
            <a:extLst>
              <a:ext uri="{FF2B5EF4-FFF2-40B4-BE49-F238E27FC236}">
                <a16:creationId xmlns:a16="http://schemas.microsoft.com/office/drawing/2014/main" id="{D3BB09A8-1F72-7E53-4012-29F9BCDC01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052" t="33317" r="10726" b="12164"/>
          <a:stretch/>
        </p:blipFill>
        <p:spPr bwMode="auto">
          <a:xfrm>
            <a:off x="4270525" y="3989484"/>
            <a:ext cx="2043108" cy="26268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2BB6B22C-4D29-1B17-3BCD-C7E21426569B}"/>
              </a:ext>
            </a:extLst>
          </p:cNvPr>
          <p:cNvSpPr txBox="1"/>
          <p:nvPr/>
        </p:nvSpPr>
        <p:spPr>
          <a:xfrm>
            <a:off x="2123728" y="44624"/>
            <a:ext cx="2016225" cy="3323987"/>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Подготовка</a:t>
            </a:r>
          </a:p>
          <a:p>
            <a:r>
              <a:rPr lang="ru-RU" sz="1400" dirty="0">
                <a:latin typeface="Times New Roman" panose="02020603050405020304" pitchFamily="18" charset="0"/>
                <a:cs typeface="Times New Roman" panose="02020603050405020304" pitchFamily="18" charset="0"/>
              </a:rPr>
              <a:t>1. Левая нога выдвинута вперед</a:t>
            </a:r>
          </a:p>
          <a:p>
            <a:r>
              <a:rPr lang="ru-RU" sz="1400" dirty="0">
                <a:latin typeface="Times New Roman" panose="02020603050405020304" pitchFamily="18" charset="0"/>
                <a:cs typeface="Times New Roman" panose="02020603050405020304" pitchFamily="18" charset="0"/>
              </a:rPr>
              <a:t>2. Вес равномерно распределен</a:t>
            </a:r>
          </a:p>
          <a:p>
            <a:r>
              <a:rPr lang="ru-RU" sz="1400" dirty="0">
                <a:latin typeface="Times New Roman" panose="02020603050405020304" pitchFamily="18" charset="0"/>
                <a:cs typeface="Times New Roman" panose="02020603050405020304" pitchFamily="18" charset="0"/>
              </a:rPr>
              <a:t>3. Плечи параллельны сетке</a:t>
            </a:r>
          </a:p>
          <a:p>
            <a:r>
              <a:rPr lang="ru-RU" sz="1400" dirty="0">
                <a:latin typeface="Times New Roman" panose="02020603050405020304" pitchFamily="18" charset="0"/>
                <a:cs typeface="Times New Roman" panose="02020603050405020304" pitchFamily="18" charset="0"/>
              </a:rPr>
              <a:t>4. Мяч – на уровне пояса или ниже</a:t>
            </a:r>
          </a:p>
          <a:p>
            <a:r>
              <a:rPr lang="ru-RU" sz="1400" dirty="0">
                <a:latin typeface="Times New Roman" panose="02020603050405020304" pitchFamily="18" charset="0"/>
                <a:cs typeface="Times New Roman" panose="02020603050405020304" pitchFamily="18" charset="0"/>
              </a:rPr>
              <a:t>5. Держите мяч прямо перед собой</a:t>
            </a:r>
          </a:p>
          <a:p>
            <a:r>
              <a:rPr lang="ru-RU" sz="1400" dirty="0">
                <a:latin typeface="Times New Roman" panose="02020603050405020304" pitchFamily="18" charset="0"/>
                <a:cs typeface="Times New Roman" panose="02020603050405020304" pitchFamily="18" charset="0"/>
              </a:rPr>
              <a:t>6. Открытая ладонь – всегда готова</a:t>
            </a:r>
          </a:p>
          <a:p>
            <a:r>
              <a:rPr lang="ru-RU" sz="1400" dirty="0">
                <a:latin typeface="Times New Roman" panose="02020603050405020304" pitchFamily="18" charset="0"/>
                <a:cs typeface="Times New Roman" panose="02020603050405020304" pitchFamily="18" charset="0"/>
              </a:rPr>
              <a:t>7. Взгляд обращен на мяч</a:t>
            </a:r>
          </a:p>
        </p:txBody>
      </p:sp>
      <p:sp>
        <p:nvSpPr>
          <p:cNvPr id="11" name="TextBox 10">
            <a:extLst>
              <a:ext uri="{FF2B5EF4-FFF2-40B4-BE49-F238E27FC236}">
                <a16:creationId xmlns:a16="http://schemas.microsoft.com/office/drawing/2014/main" id="{1362671C-0061-6966-4256-B5788E95E5A4}"/>
              </a:ext>
            </a:extLst>
          </p:cNvPr>
          <p:cNvSpPr txBox="1"/>
          <p:nvPr/>
        </p:nvSpPr>
        <p:spPr>
          <a:xfrm>
            <a:off x="6313634" y="59496"/>
            <a:ext cx="2722862" cy="3539430"/>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Выполнение</a:t>
            </a:r>
          </a:p>
          <a:p>
            <a:r>
              <a:rPr lang="ru-RU" sz="1400" dirty="0">
                <a:latin typeface="Times New Roman" panose="02020603050405020304" pitchFamily="18" charset="0"/>
                <a:cs typeface="Times New Roman" panose="02020603050405020304" pitchFamily="18" charset="0"/>
              </a:rPr>
              <a:t>1. Отведите прямую руку назад</a:t>
            </a:r>
          </a:p>
          <a:p>
            <a:r>
              <a:rPr lang="ru-RU" sz="1400" dirty="0">
                <a:latin typeface="Times New Roman" panose="02020603050405020304" pitchFamily="18" charset="0"/>
                <a:cs typeface="Times New Roman" panose="02020603050405020304" pitchFamily="18" charset="0"/>
              </a:rPr>
              <a:t>2. Перенесите вес на правую ногу</a:t>
            </a:r>
          </a:p>
          <a:p>
            <a:r>
              <a:rPr lang="ru-RU" sz="1400" dirty="0">
                <a:latin typeface="Times New Roman" panose="02020603050405020304" pitchFamily="18" charset="0"/>
                <a:cs typeface="Times New Roman" panose="02020603050405020304" pitchFamily="18" charset="0"/>
              </a:rPr>
              <a:t>3. Правой рукой – взмах вперед</a:t>
            </a:r>
          </a:p>
          <a:p>
            <a:r>
              <a:rPr lang="ru-RU" sz="1400" dirty="0">
                <a:latin typeface="Times New Roman" panose="02020603050405020304" pitchFamily="18" charset="0"/>
                <a:cs typeface="Times New Roman" panose="02020603050405020304" pitchFamily="18" charset="0"/>
              </a:rPr>
              <a:t>4. Теперь перенесите вес снова на переднюю, левую ногу</a:t>
            </a:r>
          </a:p>
          <a:p>
            <a:r>
              <a:rPr lang="ru-RU" sz="1400" dirty="0">
                <a:latin typeface="Times New Roman" panose="02020603050405020304" pitchFamily="18" charset="0"/>
                <a:cs typeface="Times New Roman" panose="02020603050405020304" pitchFamily="18" charset="0"/>
              </a:rPr>
              <a:t>5. Бейте по мячу запястьем (подушечкой) ладони</a:t>
            </a:r>
          </a:p>
          <a:p>
            <a:r>
              <a:rPr lang="ru-RU" sz="1400" dirty="0">
                <a:latin typeface="Times New Roman" panose="02020603050405020304" pitchFamily="18" charset="0"/>
                <a:cs typeface="Times New Roman" panose="02020603050405020304" pitchFamily="18" charset="0"/>
              </a:rPr>
              <a:t>6. Мяч при этом должен находится на уровне пояса</a:t>
            </a:r>
          </a:p>
          <a:p>
            <a:r>
              <a:rPr lang="ru-RU" sz="1400" dirty="0">
                <a:latin typeface="Times New Roman" panose="02020603050405020304" pitchFamily="18" charset="0"/>
                <a:cs typeface="Times New Roman" panose="02020603050405020304" pitchFamily="18" charset="0"/>
              </a:rPr>
              <a:t>7. Уберите левую руку, на которой лежал мяч</a:t>
            </a:r>
          </a:p>
          <a:p>
            <a:r>
              <a:rPr lang="ru-RU" sz="1400" dirty="0">
                <a:latin typeface="Times New Roman" panose="02020603050405020304" pitchFamily="18" charset="0"/>
                <a:cs typeface="Times New Roman" panose="02020603050405020304" pitchFamily="18" charset="0"/>
              </a:rPr>
              <a:t>8. Бейте чуть ниже центра мяча</a:t>
            </a:r>
          </a:p>
          <a:p>
            <a:r>
              <a:rPr lang="ru-RU" sz="1400" dirty="0">
                <a:latin typeface="Times New Roman" panose="02020603050405020304" pitchFamily="18" charset="0"/>
                <a:cs typeface="Times New Roman" panose="02020603050405020304" pitchFamily="18" charset="0"/>
              </a:rPr>
              <a:t>9. Сконцентрируйте все внимание на мяч</a:t>
            </a:r>
          </a:p>
        </p:txBody>
      </p:sp>
      <p:sp>
        <p:nvSpPr>
          <p:cNvPr id="13" name="TextBox 12">
            <a:extLst>
              <a:ext uri="{FF2B5EF4-FFF2-40B4-BE49-F238E27FC236}">
                <a16:creationId xmlns:a16="http://schemas.microsoft.com/office/drawing/2014/main" id="{90E7967E-5445-9FBF-12B3-0D16E0ABA732}"/>
              </a:ext>
            </a:extLst>
          </p:cNvPr>
          <p:cNvSpPr txBox="1"/>
          <p:nvPr/>
        </p:nvSpPr>
        <p:spPr>
          <a:xfrm>
            <a:off x="6447492" y="4394970"/>
            <a:ext cx="2455146" cy="1815882"/>
          </a:xfrm>
          <a:prstGeom prst="rect">
            <a:avLst/>
          </a:prstGeom>
          <a:noFill/>
        </p:spPr>
        <p:txBody>
          <a:bodyPr wrap="square">
            <a:spAutoFit/>
          </a:bodyPr>
          <a:lstStyle/>
          <a:p>
            <a:pPr algn="ctr"/>
            <a:r>
              <a:rPr lang="ru-RU" sz="1400" b="1" dirty="0">
                <a:solidFill>
                  <a:schemeClr val="bg1"/>
                </a:solidFill>
                <a:latin typeface="Times New Roman" panose="02020603050405020304" pitchFamily="18" charset="0"/>
                <a:cs typeface="Times New Roman" panose="02020603050405020304" pitchFamily="18" charset="0"/>
              </a:rPr>
              <a:t>Дальнейшие действия</a:t>
            </a:r>
          </a:p>
          <a:p>
            <a:r>
              <a:rPr lang="ru-RU" sz="1400" dirty="0">
                <a:latin typeface="Times New Roman" panose="02020603050405020304" pitchFamily="18" charset="0"/>
                <a:cs typeface="Times New Roman" panose="02020603050405020304" pitchFamily="18" charset="0"/>
              </a:rPr>
              <a:t>1. Правая рука продолжает двигаться по направлению к верхнему краю сетки</a:t>
            </a:r>
          </a:p>
          <a:p>
            <a:r>
              <a:rPr lang="ru-RU" sz="1400" dirty="0">
                <a:latin typeface="Times New Roman" panose="02020603050405020304" pitchFamily="18" charset="0"/>
                <a:cs typeface="Times New Roman" panose="02020603050405020304" pitchFamily="18" charset="0"/>
              </a:rPr>
              <a:t>2. Перенесите вес на переднюю ногу</a:t>
            </a:r>
          </a:p>
          <a:p>
            <a:r>
              <a:rPr lang="ru-RU" sz="1400" dirty="0">
                <a:latin typeface="Times New Roman" panose="02020603050405020304" pitchFamily="18" charset="0"/>
                <a:cs typeface="Times New Roman" panose="02020603050405020304" pitchFamily="18" charset="0"/>
              </a:rPr>
              <a:t>3. Занимайте свою позицию на площадке</a:t>
            </a:r>
          </a:p>
        </p:txBody>
      </p:sp>
    </p:spTree>
    <p:extLst>
      <p:ext uri="{BB962C8B-B14F-4D97-AF65-F5344CB8AC3E}">
        <p14:creationId xmlns:p14="http://schemas.microsoft.com/office/powerpoint/2010/main" val="3759588523"/>
      </p:ext>
    </p:extLst>
  </p:cSld>
  <p:clrMapOvr>
    <a:masterClrMapping/>
  </p:clrMapOvr>
  <p:transition spd="med">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91FB3C-7B9B-3E73-41C6-B5BDAFAECAB5}"/>
              </a:ext>
            </a:extLst>
          </p:cNvPr>
          <p:cNvSpPr txBox="1"/>
          <p:nvPr/>
        </p:nvSpPr>
        <p:spPr>
          <a:xfrm>
            <a:off x="27622" y="69817"/>
            <a:ext cx="5348953" cy="1200329"/>
          </a:xfrm>
          <a:prstGeom prst="rect">
            <a:avLst/>
          </a:prstGeom>
          <a:noFill/>
        </p:spPr>
        <p:txBody>
          <a:bodyPr wrap="square">
            <a:spAutoFit/>
          </a:bodyPr>
          <a:lstStyle/>
          <a:p>
            <a:r>
              <a:rPr lang="ru-RU" dirty="0">
                <a:solidFill>
                  <a:schemeClr val="bg1"/>
                </a:solidFill>
                <a:latin typeface="Times New Roman" panose="02020603050405020304" pitchFamily="18" charset="0"/>
                <a:cs typeface="Times New Roman" panose="02020603050405020304" pitchFamily="18" charset="0"/>
              </a:rPr>
              <a:t>Дорогие обучающиеся! Желаю вам успехов на вашем пути! Изучайте игру в волейбол, обретайте уверенность в себе, обогащайте свое мастерство и вы получите истинное удовольствие от этой игры.</a:t>
            </a:r>
          </a:p>
        </p:txBody>
      </p:sp>
      <p:pic>
        <p:nvPicPr>
          <p:cNvPr id="6" name="Рисунок 5">
            <a:extLst>
              <a:ext uri="{FF2B5EF4-FFF2-40B4-BE49-F238E27FC236}">
                <a16:creationId xmlns:a16="http://schemas.microsoft.com/office/drawing/2014/main" id="{6012CAE9-9016-EBC4-A7F5-220D10895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6263" y="548680"/>
            <a:ext cx="4524016" cy="30084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2" name="Рисунок 11">
            <a:extLst>
              <a:ext uri="{FF2B5EF4-FFF2-40B4-BE49-F238E27FC236}">
                <a16:creationId xmlns:a16="http://schemas.microsoft.com/office/drawing/2014/main" id="{566F98F2-EFAA-FAAA-58F6-F5E05F18D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69519"/>
            <a:ext cx="4860032" cy="32465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Рисунок 7">
            <a:extLst>
              <a:ext uri="{FF2B5EF4-FFF2-40B4-BE49-F238E27FC236}">
                <a16:creationId xmlns:a16="http://schemas.microsoft.com/office/drawing/2014/main" id="{0C9848E1-56A9-3641-C2A3-01B9E12C2B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7" b="4577"/>
          <a:stretch/>
        </p:blipFill>
        <p:spPr>
          <a:xfrm>
            <a:off x="4283968" y="3388481"/>
            <a:ext cx="4726311" cy="30084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Рисунок 9">
            <a:extLst>
              <a:ext uri="{FF2B5EF4-FFF2-40B4-BE49-F238E27FC236}">
                <a16:creationId xmlns:a16="http://schemas.microsoft.com/office/drawing/2014/main" id="{99489125-1F75-199D-C3C6-97A3E1BA9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874" y="972262"/>
            <a:ext cx="4548992" cy="30270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74360536"/>
      </p:ext>
    </p:extLst>
  </p:cSld>
  <p:clrMapOvr>
    <a:masterClrMapping/>
  </p:clrMapOvr>
  <p:transition spd="med">
    <p:dissolv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sp>
        <p:nvSpPr>
          <p:cNvPr id="2" name="Содержимое 2">
            <a:extLst>
              <a:ext uri="{FF2B5EF4-FFF2-40B4-BE49-F238E27FC236}">
                <a16:creationId xmlns:a16="http://schemas.microsoft.com/office/drawing/2014/main" id="{7A88C6F6-0BC6-4BFD-5D8F-A4E11459D75D}"/>
              </a:ext>
            </a:extLst>
          </p:cNvPr>
          <p:cNvSpPr txBox="1">
            <a:spLocks/>
          </p:cNvSpPr>
          <p:nvPr/>
        </p:nvSpPr>
        <p:spPr>
          <a:xfrm>
            <a:off x="942968" y="116632"/>
            <a:ext cx="7704856" cy="43204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buClr>
                <a:schemeClr val="bg1"/>
              </a:buClr>
              <a:buSzPct val="86000"/>
            </a:pPr>
            <a:r>
              <a:rPr lang="ru-RU" altLang="ru-RU" sz="2800" b="1" dirty="0">
                <a:solidFill>
                  <a:srgbClr val="FFFF00"/>
                </a:solidFill>
                <a:latin typeface="Times New Roman" panose="02020603050405020304" pitchFamily="18" charset="0"/>
                <a:cs typeface="Times New Roman" panose="02020603050405020304" pitchFamily="18" charset="0"/>
              </a:rPr>
              <a:t>Рефлексия деятельности </a:t>
            </a:r>
            <a:r>
              <a:rPr lang="ru-RU" altLang="ru-RU" sz="2800" b="1" i="1" u="sng" dirty="0">
                <a:solidFill>
                  <a:srgbClr val="FFFF00"/>
                </a:solidFill>
                <a:latin typeface="Times New Roman" panose="02020603050405020304" pitchFamily="18" charset="0"/>
                <a:cs typeface="Times New Roman" panose="02020603050405020304" pitchFamily="18" charset="0"/>
              </a:rPr>
              <a:t>«Шаги к успеху»</a:t>
            </a:r>
          </a:p>
        </p:txBody>
      </p:sp>
      <p:sp>
        <p:nvSpPr>
          <p:cNvPr id="3" name="Прямоугольник 2">
            <a:extLst>
              <a:ext uri="{FF2B5EF4-FFF2-40B4-BE49-F238E27FC236}">
                <a16:creationId xmlns:a16="http://schemas.microsoft.com/office/drawing/2014/main" id="{60F82911-0B23-D99A-EB39-625D24F5BAC0}"/>
              </a:ext>
            </a:extLst>
          </p:cNvPr>
          <p:cNvSpPr/>
          <p:nvPr/>
        </p:nvSpPr>
        <p:spPr>
          <a:xfrm>
            <a:off x="114876" y="517840"/>
            <a:ext cx="1656184" cy="2423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a:solidFill>
                  <a:srgbClr val="FFFF00"/>
                </a:solidFill>
                <a:latin typeface="Times New Roman" pitchFamily="18" charset="0"/>
                <a:cs typeface="Times New Roman" pitchFamily="18" charset="0"/>
              </a:rPr>
              <a:t>Деятельность учителя </a:t>
            </a:r>
            <a:endParaRPr lang="ru-RU" b="1" dirty="0">
              <a:solidFill>
                <a:srgbClr val="FFFF00"/>
              </a:solidFill>
              <a:latin typeface="Times New Roman" pitchFamily="18" charset="0"/>
              <a:cs typeface="Times New Roman" pitchFamily="18" charset="0"/>
            </a:endParaRPr>
          </a:p>
          <a:p>
            <a:pPr algn="ctr"/>
            <a:r>
              <a:rPr lang="ru-RU" b="1" dirty="0">
                <a:solidFill>
                  <a:srgbClr val="FFFF00"/>
                </a:solidFill>
                <a:latin typeface="Times New Roman" pitchFamily="18" charset="0"/>
                <a:cs typeface="Times New Roman" pitchFamily="18" charset="0"/>
              </a:rPr>
              <a:t>Посмотрите на мячи и какой вы для себя выберете. </a:t>
            </a:r>
          </a:p>
        </p:txBody>
      </p:sp>
      <p:sp>
        <p:nvSpPr>
          <p:cNvPr id="4" name="Прямоугольник 3">
            <a:extLst>
              <a:ext uri="{FF2B5EF4-FFF2-40B4-BE49-F238E27FC236}">
                <a16:creationId xmlns:a16="http://schemas.microsoft.com/office/drawing/2014/main" id="{CF0AD221-EB54-71E3-9CE2-F5363BF8BAEC}"/>
              </a:ext>
            </a:extLst>
          </p:cNvPr>
          <p:cNvSpPr/>
          <p:nvPr/>
        </p:nvSpPr>
        <p:spPr>
          <a:xfrm>
            <a:off x="2041838" y="1142404"/>
            <a:ext cx="547260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u="sng" dirty="0">
                <a:solidFill>
                  <a:srgbClr val="FFFF00"/>
                </a:solidFill>
                <a:latin typeface="Times New Roman" pitchFamily="18" charset="0"/>
                <a:cs typeface="Times New Roman" pitchFamily="18" charset="0"/>
              </a:rPr>
              <a:t>Деятельность обучающихся</a:t>
            </a:r>
            <a:endParaRPr lang="ru-RU" sz="2400" b="1" dirty="0">
              <a:solidFill>
                <a:srgbClr val="FFFF00"/>
              </a:solidFill>
              <a:latin typeface="Times New Roman" pitchFamily="18" charset="0"/>
              <a:cs typeface="Times New Roman" pitchFamily="18" charset="0"/>
            </a:endParaRPr>
          </a:p>
        </p:txBody>
      </p:sp>
      <p:pic>
        <p:nvPicPr>
          <p:cNvPr id="6" name="Рисунок 5">
            <a:extLst>
              <a:ext uri="{FF2B5EF4-FFF2-40B4-BE49-F238E27FC236}">
                <a16:creationId xmlns:a16="http://schemas.microsoft.com/office/drawing/2014/main" id="{7350E83F-7836-51BC-A24C-40636976B2EC}"/>
              </a:ext>
            </a:extLst>
          </p:cNvPr>
          <p:cNvPicPr>
            <a:picLocks noChangeAspect="1"/>
          </p:cNvPicPr>
          <p:nvPr/>
        </p:nvPicPr>
        <p:blipFill rotWithShape="1">
          <a:blip r:embed="rId3">
            <a:extLst>
              <a:ext uri="{28A0092B-C50C-407E-A947-70E740481C1C}">
                <a14:useLocalDpi xmlns:a14="http://schemas.microsoft.com/office/drawing/2010/main" val="0"/>
              </a:ext>
            </a:extLst>
          </a:blip>
          <a:srcRect l="8430" t="7977" r="9125" b="12209"/>
          <a:stretch/>
        </p:blipFill>
        <p:spPr>
          <a:xfrm rot="1841159">
            <a:off x="1362948" y="3729578"/>
            <a:ext cx="2372578" cy="229688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Прямоугольник 6">
            <a:extLst>
              <a:ext uri="{FF2B5EF4-FFF2-40B4-BE49-F238E27FC236}">
                <a16:creationId xmlns:a16="http://schemas.microsoft.com/office/drawing/2014/main" id="{80BEE832-6101-F3A9-4E1E-92ED98C4DF64}"/>
              </a:ext>
            </a:extLst>
          </p:cNvPr>
          <p:cNvSpPr/>
          <p:nvPr/>
        </p:nvSpPr>
        <p:spPr>
          <a:xfrm>
            <a:off x="1613078" y="4282838"/>
            <a:ext cx="1800200" cy="84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latin typeface="Times New Roman" pitchFamily="18" charset="0"/>
                <a:cs typeface="Times New Roman" pitchFamily="18" charset="0"/>
              </a:rPr>
              <a:t>О… Я узнал(а) много нового.</a:t>
            </a:r>
          </a:p>
        </p:txBody>
      </p:sp>
      <p:pic>
        <p:nvPicPr>
          <p:cNvPr id="9" name="Рисунок 8">
            <a:extLst>
              <a:ext uri="{FF2B5EF4-FFF2-40B4-BE49-F238E27FC236}">
                <a16:creationId xmlns:a16="http://schemas.microsoft.com/office/drawing/2014/main" id="{E2449FA0-E894-8D36-68E3-6FA6E3FD1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6734">
            <a:off x="3837255" y="2437523"/>
            <a:ext cx="2407072" cy="24070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Прямоугольник 9">
            <a:extLst>
              <a:ext uri="{FF2B5EF4-FFF2-40B4-BE49-F238E27FC236}">
                <a16:creationId xmlns:a16="http://schemas.microsoft.com/office/drawing/2014/main" id="{196BFE1F-551F-0867-5C23-995FDC0170F6}"/>
              </a:ext>
            </a:extLst>
          </p:cNvPr>
          <p:cNvSpPr/>
          <p:nvPr/>
        </p:nvSpPr>
        <p:spPr>
          <a:xfrm>
            <a:off x="4237334" y="3140968"/>
            <a:ext cx="194421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latin typeface="Times New Roman" pitchFamily="18" charset="0"/>
                <a:cs typeface="Times New Roman" pitchFamily="18" charset="0"/>
              </a:rPr>
              <a:t>Урок прошел – просто класс!</a:t>
            </a:r>
          </a:p>
        </p:txBody>
      </p:sp>
      <p:pic>
        <p:nvPicPr>
          <p:cNvPr id="1028" name="Picture 4">
            <a:extLst>
              <a:ext uri="{FF2B5EF4-FFF2-40B4-BE49-F238E27FC236}">
                <a16:creationId xmlns:a16="http://schemas.microsoft.com/office/drawing/2014/main" id="{0BA5C9B4-9172-7B3F-B8AE-E59E23AAD6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64" t="4496" r="7765" b="8954"/>
          <a:stretch/>
        </p:blipFill>
        <p:spPr bwMode="auto">
          <a:xfrm>
            <a:off x="6636168" y="1469504"/>
            <a:ext cx="2384446" cy="236748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Прямоугольник 12">
            <a:extLst>
              <a:ext uri="{FF2B5EF4-FFF2-40B4-BE49-F238E27FC236}">
                <a16:creationId xmlns:a16="http://schemas.microsoft.com/office/drawing/2014/main" id="{7660244B-7DCD-CCEF-A3CD-AD28A140CE30}"/>
              </a:ext>
            </a:extLst>
          </p:cNvPr>
          <p:cNvSpPr/>
          <p:nvPr/>
        </p:nvSpPr>
        <p:spPr>
          <a:xfrm>
            <a:off x="6636168" y="1916832"/>
            <a:ext cx="2507832" cy="1489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latin typeface="Times New Roman" pitchFamily="18" charset="0"/>
                <a:cs typeface="Times New Roman" pitchFamily="18" charset="0"/>
              </a:rPr>
              <a:t>Я все понял(а), но у меня есть еще вопросы.</a:t>
            </a:r>
          </a:p>
        </p:txBody>
      </p:sp>
      <p:pic>
        <p:nvPicPr>
          <p:cNvPr id="1030" name="Picture 6">
            <a:extLst>
              <a:ext uri="{FF2B5EF4-FFF2-40B4-BE49-F238E27FC236}">
                <a16:creationId xmlns:a16="http://schemas.microsoft.com/office/drawing/2014/main" id="{A00443CE-58AF-9A40-5E68-1A6E6FF8A4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63" t="4381" r="3138" b="1119"/>
          <a:stretch/>
        </p:blipFill>
        <p:spPr bwMode="auto">
          <a:xfrm rot="304531">
            <a:off x="6042516" y="4266458"/>
            <a:ext cx="2421476" cy="24214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a16="http://schemas.microsoft.com/office/drawing/2014/main" id="{39A5E963-4B5E-EDA9-F0B6-2A31B938E178}"/>
              </a:ext>
            </a:extLst>
          </p:cNvPr>
          <p:cNvSpPr/>
          <p:nvPr/>
        </p:nvSpPr>
        <p:spPr>
          <a:xfrm>
            <a:off x="6313533" y="5150715"/>
            <a:ext cx="2252824" cy="1129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FF0000"/>
                </a:solidFill>
                <a:latin typeface="Times New Roman" pitchFamily="18" charset="0"/>
                <a:cs typeface="Times New Roman" pitchFamily="18" charset="0"/>
              </a:rPr>
              <a:t>Непременно начну заниматься волейболом</a:t>
            </a:r>
          </a:p>
        </p:txBody>
      </p:sp>
    </p:spTree>
    <p:extLst>
      <p:ext uri="{BB962C8B-B14F-4D97-AF65-F5344CB8AC3E}">
        <p14:creationId xmlns:p14="http://schemas.microsoft.com/office/powerpoint/2010/main" val="2778377511"/>
      </p:ext>
    </p:extLst>
  </p:cSld>
  <p:clrMapOvr>
    <a:masterClrMapping/>
  </p:clrMapOvr>
  <p:transitio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F00E141-493B-9D0F-A0F1-C3238D04C257}"/>
              </a:ext>
            </a:extLst>
          </p:cNvPr>
          <p:cNvSpPr/>
          <p:nvPr/>
        </p:nvSpPr>
        <p:spPr>
          <a:xfrm>
            <a:off x="1475656" y="2060848"/>
            <a:ext cx="6408712" cy="707886"/>
          </a:xfrm>
          <a:prstGeom prst="rect">
            <a:avLst/>
          </a:prstGeom>
          <a:ln>
            <a:noFill/>
          </a:ln>
        </p:spPr>
        <p:txBody>
          <a:bodyPr wrap="square">
            <a:spAutoFit/>
          </a:bodyPr>
          <a:lstStyle/>
          <a:p>
            <a:pPr indent="360000" algn="ctr"/>
            <a:r>
              <a:rPr lang="ru-RU" sz="4000" b="1" dirty="0">
                <a:latin typeface="Times New Roman" panose="02020603050405020304" pitchFamily="18" charset="0"/>
                <a:cs typeface="Times New Roman" panose="02020603050405020304" pitchFamily="18" charset="0"/>
              </a:rPr>
              <a:t>Спасибо за внимание</a:t>
            </a:r>
          </a:p>
        </p:txBody>
      </p:sp>
    </p:spTree>
    <p:extLst>
      <p:ext uri="{BB962C8B-B14F-4D97-AF65-F5344CB8AC3E}">
        <p14:creationId xmlns:p14="http://schemas.microsoft.com/office/powerpoint/2010/main" val="1334279148"/>
      </p:ext>
    </p:extLst>
  </p:cSld>
  <p:clrMapOvr>
    <a:masterClrMapping/>
  </p:clrMapOvr>
  <p:transition spd="med">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332656"/>
            <a:ext cx="8136904" cy="3539430"/>
          </a:xfrm>
          <a:prstGeom prst="rect">
            <a:avLst/>
          </a:prstGeom>
          <a:noFill/>
        </p:spPr>
        <p:txBody>
          <a:bodyPr wrap="square" rtlCol="0">
            <a:spAutoFit/>
          </a:bodyPr>
          <a:lstStyle/>
          <a:p>
            <a:pPr algn="ctr"/>
            <a:r>
              <a:rPr lang="ru-RU" sz="2800" b="1" i="1" dirty="0">
                <a:latin typeface="Times New Roman" pitchFamily="18" charset="0"/>
                <a:cs typeface="Times New Roman" pitchFamily="18" charset="0"/>
              </a:rPr>
              <a:t>«Волейбол… Игра, от которой обмирает сердце. Игра, в которой пульсирует мысль, лихорадочная, жаркая, работающая в режиме постоянного цейтнота. Игра без ничьих. Игра без грубости, жестокости и насилия. Игра, заставляющая на время забыть о неуютном, несовершенном мире за прямоугольником разделенной сеткой площадки.»</a:t>
            </a:r>
            <a:r>
              <a:rPr lang="ru-RU" sz="2800" b="1" i="1" dirty="0">
                <a:effectLst>
                  <a:outerShdw blurRad="38100" dist="38100" dir="2700000" algn="tl">
                    <a:srgbClr val="000000">
                      <a:alpha val="43137"/>
                    </a:srgbClr>
                  </a:outerShdw>
                </a:effectLst>
                <a:latin typeface="Times New Roman" pitchFamily="18" charset="0"/>
                <a:cs typeface="Times New Roman" pitchFamily="18" charset="0"/>
              </a:rPr>
              <a:t> </a:t>
            </a:r>
            <a:r>
              <a:rPr lang="ru-RU" sz="2800" b="1" i="1" dirty="0">
                <a:solidFill>
                  <a:schemeClr val="accent6">
                    <a:lumMod val="75000"/>
                  </a:schemeClr>
                </a:solidFill>
                <a:latin typeface="Times New Roman" pitchFamily="18" charset="0"/>
                <a:cs typeface="Times New Roman" pitchFamily="18" charset="0"/>
              </a:rPr>
              <a:t>Вячеслав Платонов</a:t>
            </a:r>
          </a:p>
        </p:txBody>
      </p:sp>
    </p:spTree>
    <p:extLst>
      <p:ext uri="{BB962C8B-B14F-4D97-AF65-F5344CB8AC3E}">
        <p14:creationId xmlns:p14="http://schemas.microsoft.com/office/powerpoint/2010/main" val="2496558579"/>
      </p:ext>
    </p:extLst>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лако 3"/>
          <p:cNvSpPr/>
          <p:nvPr/>
        </p:nvSpPr>
        <p:spPr>
          <a:xfrm>
            <a:off x="3875415" y="1139"/>
            <a:ext cx="5268585" cy="3456384"/>
          </a:xfrm>
          <a:prstGeom prst="cloud">
            <a:avLst/>
          </a:prstGeom>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u="sng" dirty="0">
                <a:latin typeface="Times New Roman" pitchFamily="18" charset="0"/>
                <a:cs typeface="Times New Roman" pitchFamily="18" charset="0"/>
              </a:rPr>
              <a:t>Деятельность учителя</a:t>
            </a:r>
          </a:p>
          <a:p>
            <a:pPr algn="ctr"/>
            <a:r>
              <a:rPr lang="ru-RU" dirty="0">
                <a:latin typeface="Times New Roman" pitchFamily="18" charset="0"/>
                <a:cs typeface="Times New Roman" pitchFamily="18" charset="0"/>
              </a:rPr>
              <a:t>Почему же спорт играет в нашей жизни столь важную роль? И как вообще он возник? Вот об этом я сейчас и расскажу.</a:t>
            </a:r>
          </a:p>
          <a:p>
            <a:pPr algn="ctr"/>
            <a:r>
              <a:rPr lang="ru-RU" b="1" dirty="0">
                <a:solidFill>
                  <a:schemeClr val="accent6">
                    <a:lumMod val="60000"/>
                    <a:lumOff val="40000"/>
                  </a:schemeClr>
                </a:solidFill>
                <a:latin typeface="Times New Roman" pitchFamily="18" charset="0"/>
                <a:cs typeface="Times New Roman" pitchFamily="18" charset="0"/>
              </a:rPr>
              <a:t>Начнем с прекрасной истории игры волейбол.</a:t>
            </a:r>
          </a:p>
          <a:p>
            <a:pPr algn="ct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val="4139049068"/>
      </p:ext>
    </p:extLst>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106" y="44624"/>
            <a:ext cx="3415894" cy="3717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0" y="87258"/>
            <a:ext cx="5652120" cy="2554545"/>
          </a:xfrm>
          <a:prstGeom prst="rect">
            <a:avLst/>
          </a:prstGeom>
          <a:noFill/>
        </p:spPr>
        <p:txBody>
          <a:bodyPr wrap="square" rtlCol="0">
            <a:spAutoFit/>
          </a:bodyPr>
          <a:lstStyle/>
          <a:p>
            <a:pPr algn="ctr"/>
            <a:r>
              <a:rPr lang="ru-RU" sz="2000" dirty="0">
                <a:solidFill>
                  <a:schemeClr val="bg1"/>
                </a:solidFill>
                <a:latin typeface="Times New Roman" pitchFamily="18" charset="0"/>
                <a:cs typeface="Times New Roman" pitchFamily="18" charset="0"/>
              </a:rPr>
              <a:t>Сохранились хроники римских летописцев </a:t>
            </a:r>
            <a:r>
              <a:rPr lang="en-US" sz="2000" dirty="0">
                <a:solidFill>
                  <a:schemeClr val="bg1"/>
                </a:solidFill>
                <a:latin typeface="Times New Roman" pitchFamily="18" charset="0"/>
                <a:cs typeface="Times New Roman" pitchFamily="18" charset="0"/>
              </a:rPr>
              <a:t>III</a:t>
            </a:r>
            <a:r>
              <a:rPr lang="ru-RU" sz="2000" dirty="0">
                <a:solidFill>
                  <a:schemeClr val="bg1"/>
                </a:solidFill>
                <a:latin typeface="Times New Roman" pitchFamily="18" charset="0"/>
                <a:cs typeface="Times New Roman" pitchFamily="18" charset="0"/>
              </a:rPr>
              <a:t> века до нашей эры. В них описывается игра, в которой по мячу били кулаками. Мяч перебивали через шнур кулаком или предплечьем, причем уже оговаривали три касания мяча. Можно было перебивать мяч через шнур и после отскока от земли, но в этом случае разрешалось одно касание.  </a:t>
            </a:r>
          </a:p>
        </p:txBody>
      </p:sp>
    </p:spTree>
    <p:extLst>
      <p:ext uri="{BB962C8B-B14F-4D97-AF65-F5344CB8AC3E}">
        <p14:creationId xmlns:p14="http://schemas.microsoft.com/office/powerpoint/2010/main" val="154208716"/>
      </p:ext>
    </p:extLst>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53731" t="70984" r="4563"/>
          <a:stretch/>
        </p:blipFill>
        <p:spPr>
          <a:xfrm>
            <a:off x="107504" y="2473440"/>
            <a:ext cx="4292352" cy="2448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395536" y="717664"/>
            <a:ext cx="8208912" cy="1200329"/>
          </a:xfrm>
          <a:prstGeom prst="rect">
            <a:avLst/>
          </a:prstGeom>
          <a:noFill/>
        </p:spPr>
        <p:txBody>
          <a:bodyPr wrap="square" rtlCol="0">
            <a:spAutoFit/>
          </a:bodyPr>
          <a:lstStyle/>
          <a:p>
            <a:pPr algn="ctr"/>
            <a:r>
              <a:rPr lang="ru-RU" dirty="0">
                <a:latin typeface="Times New Roman" pitchFamily="18" charset="0"/>
                <a:cs typeface="Times New Roman" pitchFamily="18" charset="0"/>
              </a:rPr>
              <a:t>До нашего времени дошли и правила, описанные историками в 1500 году. Игру тогда называли «фаустбол». На площадке размером 90х20 метров, разделенной невысокой каменной стеной, состязались две команды по 3-6 игроков. Игроки одной команды стремились перебить мяч через стену на сторону соперников.</a:t>
            </a:r>
          </a:p>
        </p:txBody>
      </p:sp>
      <p:pic>
        <p:nvPicPr>
          <p:cNvPr id="4" name="Рисунок 3"/>
          <p:cNvPicPr>
            <a:picLocks noChangeAspect="1"/>
          </p:cNvPicPr>
          <p:nvPr/>
        </p:nvPicPr>
        <p:blipFill rotWithShape="1">
          <a:blip r:embed="rId2"/>
          <a:srcRect t="70267" r="49363"/>
          <a:stretch/>
        </p:blipFill>
        <p:spPr>
          <a:xfrm>
            <a:off x="4308328" y="4149080"/>
            <a:ext cx="4851648" cy="2348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3192273"/>
      </p:ext>
    </p:extLst>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alendata.ru/wp-content/uploads/2021/07/eqxplenueaabk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4855488" cy="5832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0" y="44624"/>
            <a:ext cx="4572000" cy="4801314"/>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Изобретателем волейбола считается Уильям Дж. Морган, преподаватель физического воспитания колледжа Ассоциации молодых христиан(YMCA) в городе Холиоке (штат Массачусетс, США). В 1895 году в спортивном зале он подвесил теннисную сетку на высоте 197 см, и его ученики, число которых на площадке не ограничивалось, стали перебрасывать через неё баскетбольную камеру.</a:t>
            </a:r>
          </a:p>
          <a:p>
            <a:pPr algn="ctr"/>
            <a:r>
              <a:rPr lang="ru-RU" dirty="0">
                <a:latin typeface="Times New Roman" panose="02020603050405020304" pitchFamily="18" charset="0"/>
                <a:cs typeface="Times New Roman" panose="02020603050405020304" pitchFamily="18" charset="0"/>
              </a:rPr>
              <a:t>Морган назвал новую игру «минтонет». Позже игра демонстрировалась на конференции колледжей ассоциации молодых христиан в Спрингфилде и по предложению профессора Альфреда Т. Хальстеда получила новое название -- «волейбол».</a:t>
            </a:r>
          </a:p>
        </p:txBody>
      </p:sp>
      <p:sp>
        <p:nvSpPr>
          <p:cNvPr id="3" name="AutoShape 4" descr="https://chelmetar.ru/800/600/https/prezentacii.info/wp-content/uploads/2021/01/nEEY2DlQRv74yHKj/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4054817129"/>
      </p:ext>
    </p:extLst>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EAFD6E5-9E51-C3BA-7D17-AF8F2CB265CF}"/>
              </a:ext>
            </a:extLst>
          </p:cNvPr>
          <p:cNvPicPr>
            <a:picLocks noChangeAspect="1"/>
          </p:cNvPicPr>
          <p:nvPr/>
        </p:nvPicPr>
        <p:blipFill rotWithShape="1">
          <a:blip r:embed="rId2">
            <a:alphaModFix/>
          </a:blip>
          <a:srcRect l="3512" t="5882" r="6069" b="2112"/>
          <a:stretch/>
        </p:blipFill>
        <p:spPr>
          <a:xfrm>
            <a:off x="6372200" y="4337804"/>
            <a:ext cx="2376265" cy="23488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2195736" y="44624"/>
            <a:ext cx="4572000" cy="523220"/>
          </a:xfrm>
          <a:prstGeom prst="rect">
            <a:avLst/>
          </a:prstGeom>
          <a:noFill/>
        </p:spPr>
        <p:txBody>
          <a:bodyPr wrap="square" rtlCol="0">
            <a:spAutoFit/>
          </a:bodyPr>
          <a:lstStyle/>
          <a:p>
            <a:pPr algn="ctr"/>
            <a:r>
              <a:rPr lang="ru-RU" sz="2800" b="1" i="1" dirty="0">
                <a:latin typeface="Times New Roman" panose="02020603050405020304" pitchFamily="18" charset="0"/>
                <a:cs typeface="Times New Roman" panose="02020603050405020304" pitchFamily="18" charset="0"/>
              </a:rPr>
              <a:t>История мяча</a:t>
            </a:r>
          </a:p>
        </p:txBody>
      </p:sp>
      <p:sp>
        <p:nvSpPr>
          <p:cNvPr id="6" name="TextBox 5"/>
          <p:cNvSpPr txBox="1"/>
          <p:nvPr/>
        </p:nvSpPr>
        <p:spPr>
          <a:xfrm>
            <a:off x="143508" y="494480"/>
            <a:ext cx="4320480" cy="2308324"/>
          </a:xfrm>
          <a:prstGeom prst="rect">
            <a:avLst/>
          </a:prstGeom>
          <a:noFill/>
        </p:spPr>
        <p:txBody>
          <a:bodyPr wrap="square" rtlCol="0">
            <a:spAutoFit/>
          </a:bodyPr>
          <a:lstStyle/>
          <a:p>
            <a:pPr algn="ctr"/>
            <a:r>
              <a:rPr lang="ru-RU" u="sng" dirty="0">
                <a:latin typeface="Times New Roman" panose="02020603050405020304" pitchFamily="18" charset="0"/>
                <a:cs typeface="Times New Roman" panose="02020603050405020304" pitchFamily="18" charset="0"/>
              </a:rPr>
              <a:t>Деятельность учителя</a:t>
            </a:r>
          </a:p>
          <a:p>
            <a:pPr algn="ctr"/>
            <a:r>
              <a:rPr lang="ru-RU" dirty="0">
                <a:latin typeface="Times New Roman" panose="02020603050405020304" pitchFamily="18" charset="0"/>
                <a:cs typeface="Times New Roman" panose="02020603050405020304" pitchFamily="18" charset="0"/>
              </a:rPr>
              <a:t>С незапамятных времен мяч был известен многим народам как священный предмет. Древние греки шили мячи из кожи и наделяли их волшебной силой, набивали мхом и перьями. По мнению индейцев мяч изображал солнце, а действия с ним представляли собой магические ритуалы</a:t>
            </a:r>
          </a:p>
        </p:txBody>
      </p:sp>
      <p:sp>
        <p:nvSpPr>
          <p:cNvPr id="2" name="TextBox 1">
            <a:extLst>
              <a:ext uri="{FF2B5EF4-FFF2-40B4-BE49-F238E27FC236}">
                <a16:creationId xmlns:a16="http://schemas.microsoft.com/office/drawing/2014/main" id="{CFC083FB-6E8A-CCB6-37E9-F2864AA75026}"/>
              </a:ext>
            </a:extLst>
          </p:cNvPr>
          <p:cNvSpPr txBox="1"/>
          <p:nvPr/>
        </p:nvSpPr>
        <p:spPr>
          <a:xfrm>
            <a:off x="122884" y="2802804"/>
            <a:ext cx="4045088" cy="1200329"/>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Позднее в других странах для изготовления мячей использовались различные материалы: шкуры животных, тростник, ветошь, дерево.</a:t>
            </a:r>
          </a:p>
        </p:txBody>
      </p:sp>
      <p:pic>
        <p:nvPicPr>
          <p:cNvPr id="3" name="Рисунок 2">
            <a:extLst>
              <a:ext uri="{FF2B5EF4-FFF2-40B4-BE49-F238E27FC236}">
                <a16:creationId xmlns:a16="http://schemas.microsoft.com/office/drawing/2014/main" id="{0AB941CB-635D-032D-C39F-E5FE04293E4A}"/>
              </a:ext>
            </a:extLst>
          </p:cNvPr>
          <p:cNvPicPr>
            <a:picLocks noChangeAspect="1"/>
          </p:cNvPicPr>
          <p:nvPr/>
        </p:nvPicPr>
        <p:blipFill rotWithShape="1">
          <a:blip r:embed="rId3">
            <a:extLst>
              <a:ext uri="{28A0092B-C50C-407E-A947-70E740481C1C}">
                <a14:useLocalDpi xmlns:a14="http://schemas.microsoft.com/office/drawing/2010/main" val="0"/>
              </a:ext>
            </a:extLst>
          </a:blip>
          <a:srcRect l="6590" t="24012" r="3046" b="11020"/>
          <a:stretch/>
        </p:blipFill>
        <p:spPr>
          <a:xfrm>
            <a:off x="4449176" y="591071"/>
            <a:ext cx="4540432" cy="2448272"/>
          </a:xfrm>
          <a:prstGeom prst="rect">
            <a:avLst/>
          </a:prstGeom>
        </p:spPr>
      </p:pic>
      <p:sp>
        <p:nvSpPr>
          <p:cNvPr id="7" name="TextBox 6">
            <a:extLst>
              <a:ext uri="{FF2B5EF4-FFF2-40B4-BE49-F238E27FC236}">
                <a16:creationId xmlns:a16="http://schemas.microsoft.com/office/drawing/2014/main" id="{28AC66A8-7EE6-F5D2-6718-BE8245377A93}"/>
              </a:ext>
            </a:extLst>
          </p:cNvPr>
          <p:cNvSpPr txBox="1"/>
          <p:nvPr/>
        </p:nvSpPr>
        <p:spPr>
          <a:xfrm>
            <a:off x="2877375" y="5380779"/>
            <a:ext cx="3292436" cy="646331"/>
          </a:xfrm>
          <a:prstGeom prst="rect">
            <a:avLst/>
          </a:prstGeom>
          <a:noFill/>
        </p:spPr>
        <p:txBody>
          <a:bodyPr wrap="square" rtlCol="0">
            <a:spAutoFit/>
          </a:bodyPr>
          <a:lstStyle/>
          <a:p>
            <a:pPr algn="ctr"/>
            <a:r>
              <a:rPr lang="ru-RU" b="1" i="1" dirty="0">
                <a:latin typeface="Times New Roman" panose="02020603050405020304" pitchFamily="18" charset="0"/>
                <a:cs typeface="Times New Roman" panose="02020603050405020304" pitchFamily="18" charset="0"/>
              </a:rPr>
              <a:t>Параметры современного волейбольного мяча</a:t>
            </a:r>
          </a:p>
        </p:txBody>
      </p:sp>
      <p:sp>
        <p:nvSpPr>
          <p:cNvPr id="8" name="TextBox 7">
            <a:extLst>
              <a:ext uri="{FF2B5EF4-FFF2-40B4-BE49-F238E27FC236}">
                <a16:creationId xmlns:a16="http://schemas.microsoft.com/office/drawing/2014/main" id="{117342CF-FE2A-9193-B03E-CA5A4DA023C8}"/>
              </a:ext>
            </a:extLst>
          </p:cNvPr>
          <p:cNvSpPr txBox="1"/>
          <p:nvPr/>
        </p:nvSpPr>
        <p:spPr>
          <a:xfrm>
            <a:off x="2835518" y="6040354"/>
            <a:ext cx="3292436" cy="646331"/>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Вес мяча составляет 260-280гр,</a:t>
            </a:r>
          </a:p>
          <a:p>
            <a:pPr algn="ctr"/>
            <a:r>
              <a:rPr lang="ru-RU" dirty="0">
                <a:latin typeface="Times New Roman" panose="02020603050405020304" pitchFamily="18" charset="0"/>
                <a:cs typeface="Times New Roman" panose="02020603050405020304" pitchFamily="18" charset="0"/>
              </a:rPr>
              <a:t>Длина окружности 65-67см </a:t>
            </a:r>
          </a:p>
        </p:txBody>
      </p:sp>
    </p:spTree>
    <p:extLst>
      <p:ext uri="{BB962C8B-B14F-4D97-AF65-F5344CB8AC3E}">
        <p14:creationId xmlns:p14="http://schemas.microsoft.com/office/powerpoint/2010/main" val="475785874"/>
      </p:ext>
    </p:extLst>
  </p:cSld>
  <p:clrMapOvr>
    <a:masterClrMapping/>
  </p:clrMapOvr>
  <p:transitio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icture background">
            <a:extLst>
              <a:ext uri="{FF2B5EF4-FFF2-40B4-BE49-F238E27FC236}">
                <a16:creationId xmlns:a16="http://schemas.microsoft.com/office/drawing/2014/main" id="{4335BF13-59DB-0798-A4CE-A762DBA77C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7402" y="2825552"/>
            <a:ext cx="537659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cture background">
            <a:extLst>
              <a:ext uri="{FF2B5EF4-FFF2-40B4-BE49-F238E27FC236}">
                <a16:creationId xmlns:a16="http://schemas.microsoft.com/office/drawing/2014/main" id="{3109F29B-61C3-ABD1-62AF-82B40C7825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0" y="0"/>
            <a:ext cx="4070831" cy="2825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ADAB3F-2D26-E311-67F7-205D3F9E3EAC}"/>
              </a:ext>
            </a:extLst>
          </p:cNvPr>
          <p:cNvSpPr txBox="1"/>
          <p:nvPr/>
        </p:nvSpPr>
        <p:spPr>
          <a:xfrm>
            <a:off x="4256613" y="-40696"/>
            <a:ext cx="4572000" cy="954107"/>
          </a:xfrm>
          <a:prstGeom prst="rect">
            <a:avLst/>
          </a:prstGeom>
          <a:noFill/>
        </p:spPr>
        <p:txBody>
          <a:bodyPr wrap="square" rtlCol="0">
            <a:spAutoFit/>
          </a:bodyPr>
          <a:lstStyle/>
          <a:p>
            <a:pPr algn="ctr"/>
            <a:r>
              <a:rPr lang="ru-RU" sz="2800" b="1" dirty="0">
                <a:latin typeface="Times New Roman" panose="02020603050405020304" pitchFamily="18" charset="0"/>
                <a:cs typeface="Times New Roman" panose="02020603050405020304" pitchFamily="18" charset="0"/>
              </a:rPr>
              <a:t>Историческое изменение волейбольной площадки</a:t>
            </a:r>
          </a:p>
        </p:txBody>
      </p:sp>
      <p:sp>
        <p:nvSpPr>
          <p:cNvPr id="4" name="TextBox 3">
            <a:extLst>
              <a:ext uri="{FF2B5EF4-FFF2-40B4-BE49-F238E27FC236}">
                <a16:creationId xmlns:a16="http://schemas.microsoft.com/office/drawing/2014/main" id="{D5440685-65D4-3712-7A89-B29324799A82}"/>
              </a:ext>
            </a:extLst>
          </p:cNvPr>
          <p:cNvSpPr txBox="1"/>
          <p:nvPr/>
        </p:nvSpPr>
        <p:spPr>
          <a:xfrm>
            <a:off x="4256613" y="1124744"/>
            <a:ext cx="4707875" cy="646331"/>
          </a:xfrm>
          <a:prstGeom prst="rect">
            <a:avLst/>
          </a:prstGeom>
          <a:noFill/>
        </p:spPr>
        <p:txBody>
          <a:bodyPr wrap="square">
            <a:spAutoFit/>
          </a:bodyPr>
          <a:lstStyle/>
          <a:p>
            <a:r>
              <a:rPr lang="ru-RU" dirty="0">
                <a:latin typeface="Times New Roman" panose="02020603050405020304" pitchFamily="18" charset="0"/>
                <a:cs typeface="Times New Roman" panose="02020603050405020304" pitchFamily="18" charset="0"/>
              </a:rPr>
              <a:t>Размер первых площадок — 7,6 × 15,1 м</a:t>
            </a:r>
            <a:endParaRPr lang="en-US"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Современные площадки —9 × 18 м</a:t>
            </a:r>
          </a:p>
        </p:txBody>
      </p:sp>
    </p:spTree>
    <p:extLst>
      <p:ext uri="{BB962C8B-B14F-4D97-AF65-F5344CB8AC3E}">
        <p14:creationId xmlns:p14="http://schemas.microsoft.com/office/powerpoint/2010/main" val="3641823546"/>
      </p:ext>
    </p:extLst>
  </p:cSld>
  <p:clrMapOvr>
    <a:masterClrMapping/>
  </p:clrMapOvr>
  <p:transition spd="med">
    <p:dissolv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TotalTime>
  <Words>2083</Words>
  <Application>Microsoft Office PowerPoint</Application>
  <PresentationFormat>Экран (4:3)</PresentationFormat>
  <Paragraphs>188</Paragraphs>
  <Slides>25</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25</vt:i4>
      </vt:variant>
    </vt:vector>
  </HeadingPairs>
  <TitlesOfParts>
    <vt:vector size="30" baseType="lpstr">
      <vt:lpstr>Arial</vt:lpstr>
      <vt:lpstr>Calibri</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Idee</dc:creator>
  <cp:lastModifiedBy>Denis</cp:lastModifiedBy>
  <cp:revision>128</cp:revision>
  <dcterms:created xsi:type="dcterms:W3CDTF">2015-03-22T17:01:14Z</dcterms:created>
  <dcterms:modified xsi:type="dcterms:W3CDTF">2024-06-05T09:55:37Z</dcterms:modified>
</cp:coreProperties>
</file>