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3" r:id="rId2"/>
    <p:sldId id="275" r:id="rId3"/>
    <p:sldId id="274" r:id="rId4"/>
    <p:sldId id="256" r:id="rId5"/>
    <p:sldId id="259" r:id="rId6"/>
    <p:sldId id="260" r:id="rId7"/>
    <p:sldId id="261" r:id="rId8"/>
    <p:sldId id="262" r:id="rId9"/>
    <p:sldId id="265" r:id="rId10"/>
    <p:sldId id="266" r:id="rId11"/>
    <p:sldId id="267" r:id="rId12"/>
    <p:sldId id="269" r:id="rId13"/>
    <p:sldId id="270" r:id="rId14"/>
    <p:sldId id="271" r:id="rId15"/>
    <p:sldId id="272" r:id="rId16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48652136" name="ptiza danil" initials="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8" autoAdjust="0"/>
    <p:restoredTop sz="92374" autoAdjust="0"/>
  </p:normalViewPr>
  <p:slideViewPr>
    <p:cSldViewPr snapToGrid="0" showGuides="1">
      <p:cViewPr>
        <p:scale>
          <a:sx n="80" d="100"/>
          <a:sy n="80" d="100"/>
        </p:scale>
        <p:origin x="1950" y="546"/>
      </p:cViewPr>
      <p:guideLst>
        <p:guide orient="horz" pos="219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altLang="en-US" dirty="0" smtClean="0"/>
              <a:t>Обучающимся задаются дополнительные вопросы по содержанию представленных этимолого-исторических заметок.</a:t>
            </a:r>
            <a:endParaRPr lang="ru-RU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altLang="en-US" dirty="0" smtClean="0"/>
              <a:t>Обучающимся задаются дополнительные вопросы по содержанию представленных этимолого-исторических заметок.</a:t>
            </a:r>
          </a:p>
          <a:p>
            <a:endParaRPr lang="ru-RU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altLang="en-US" dirty="0" smtClean="0"/>
              <a:t>Обучающимся задаются дополнительные вопросы по содержанию представленных этимолого-исторических заметок.</a:t>
            </a:r>
          </a:p>
          <a:p>
            <a:endParaRPr lang="ru-RU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altLang="en-US" dirty="0" smtClean="0"/>
              <a:t>Обучающимся задаются дополнительные вопросы по содержанию представленных этимолого-исторических заметок.</a:t>
            </a:r>
          </a:p>
          <a:p>
            <a:endParaRPr lang="ru-RU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altLang="en-US" dirty="0" smtClean="0"/>
              <a:t>Обучающимся задаются дополнительные вопросы по содержанию представленных этимолого-исторических заметок.</a:t>
            </a:r>
          </a:p>
          <a:p>
            <a:endParaRPr lang="ru-RU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Обучающимся задаются дополнительные вопросы по содержанию представленных этимолого-исторических заметок.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96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altLang="en-US" dirty="0" smtClean="0"/>
              <a:t>Обучающимся задаются дополнительные вопросы по содержанию представленных этимолого-исторических заметок.</a:t>
            </a:r>
            <a:endParaRPr lang="ru-RU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altLang="en-US" dirty="0" smtClean="0"/>
              <a:t>Обучающимся</a:t>
            </a:r>
            <a:r>
              <a:rPr lang="ru-RU" altLang="en-US" baseline="0" dirty="0" smtClean="0"/>
              <a:t> задаются дополнительные вопросы по содержанию представленных этимолого-исторических заметок.</a:t>
            </a:r>
            <a:endParaRPr lang="ru-RU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altLang="en-US" dirty="0" smtClean="0"/>
              <a:t>Обучающимся задаются дополнительные вопросы по содержанию представленных этимолого-исторических заметок.</a:t>
            </a:r>
            <a:endParaRPr lang="ru-RU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Обучающимся задаются дополнительные вопросы по содержанию представленных этимолого-исторических заметок.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595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altLang="en-US" dirty="0" smtClean="0"/>
              <a:t>Обучающимся задаются дополнительные вопросы по содержанию представленных этимолого-исторических заметок.</a:t>
            </a:r>
          </a:p>
          <a:p>
            <a:endParaRPr lang="ru-RU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Обучающимся задаются дополнительные вопросы по содержанию представленных этимолого-исторических заметок.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29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altLang="en-US" dirty="0" smtClean="0"/>
              <a:t>Обучающимся задаются дополнительные вопросы по содержанию представленных этимолого-исторических заметок.</a:t>
            </a:r>
          </a:p>
          <a:p>
            <a:endParaRPr lang="ru-RU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Обучающимся задаются дополнительные вопросы по содержанию представленных этимолого-исторических заметок.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60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  <a:t>12/20/2024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  <a:t>12/20/2024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31875" y="462280"/>
            <a:ext cx="4744085" cy="6057265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6581775" y="589280"/>
            <a:ext cx="4675505" cy="6057265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1379855" y="706413"/>
            <a:ext cx="4117975" cy="54762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ctr" fontAlgn="auto">
              <a:spcAft>
                <a:spcPts val="1000"/>
              </a:spcAft>
            </a:pPr>
            <a:r>
              <a:rPr lang="ru-RU" altLang="en-US" sz="2800" dirty="0">
                <a:latin typeface="Georgia" panose="02040502050405020303" charset="0"/>
                <a:cs typeface="Georgia" panose="02040502050405020303" charset="0"/>
              </a:rPr>
              <a:t>Интегрированная дидактическая игра </a:t>
            </a:r>
            <a:r>
              <a:rPr lang="ru-RU" altLang="en-US" sz="2800" b="1" dirty="0">
                <a:latin typeface="Georgia" panose="02040502050405020303" charset="0"/>
                <a:cs typeface="Georgia" panose="02040502050405020303" charset="0"/>
              </a:rPr>
              <a:t>«Крестьянская этимология»</a:t>
            </a:r>
          </a:p>
          <a:p>
            <a:pPr algn="l"/>
            <a:r>
              <a:rPr lang="ru-RU" altLang="en-US" sz="2400" b="1" dirty="0">
                <a:latin typeface="Georgia" panose="02040502050405020303" charset="0"/>
                <a:cs typeface="Georgia" panose="02040502050405020303" charset="0"/>
              </a:rPr>
              <a:t>Учебный предмет: </a:t>
            </a:r>
            <a:r>
              <a:rPr lang="ru-RU" altLang="en-US" sz="2400" dirty="0">
                <a:latin typeface="Georgia" panose="02040502050405020303" charset="0"/>
                <a:cs typeface="Georgia" panose="02040502050405020303" charset="0"/>
              </a:rPr>
              <a:t>русский язык, история.</a:t>
            </a:r>
          </a:p>
          <a:p>
            <a:pPr algn="l"/>
            <a:r>
              <a:rPr lang="ru-RU" altLang="en-US" sz="2400" b="1" dirty="0">
                <a:latin typeface="Georgia" panose="02040502050405020303" charset="0"/>
                <a:cs typeface="Georgia" panose="02040502050405020303" charset="0"/>
              </a:rPr>
              <a:t>Тема:</a:t>
            </a:r>
            <a:r>
              <a:rPr lang="ru-RU" altLang="en-US" sz="2400" dirty="0">
                <a:latin typeface="Georgia" panose="02040502050405020303" charset="0"/>
                <a:cs typeface="Georgia" panose="02040502050405020303" charset="0"/>
              </a:rPr>
              <a:t> Этимология исконно русских слов.</a:t>
            </a:r>
          </a:p>
          <a:p>
            <a:pPr algn="l"/>
            <a:r>
              <a:rPr lang="ru-RU" altLang="en-US" sz="2400" b="1" dirty="0">
                <a:latin typeface="Georgia" panose="02040502050405020303" charset="0"/>
                <a:cs typeface="Georgia" panose="02040502050405020303" charset="0"/>
              </a:rPr>
              <a:t>Класс:</a:t>
            </a:r>
            <a:r>
              <a:rPr lang="ru-RU" altLang="en-US" sz="2400" dirty="0">
                <a:latin typeface="Georgia" panose="02040502050405020303" charset="0"/>
                <a:cs typeface="Georgia" panose="02040502050405020303" charset="0"/>
              </a:rPr>
              <a:t> 6.</a:t>
            </a:r>
          </a:p>
          <a:p>
            <a:pPr algn="l"/>
            <a:r>
              <a:rPr lang="ru-RU" altLang="en-US" sz="2400" b="1" dirty="0">
                <a:latin typeface="Georgia" panose="02040502050405020303" charset="0"/>
                <a:cs typeface="Georgia" panose="02040502050405020303" charset="0"/>
              </a:rPr>
              <a:t>Цель:</a:t>
            </a:r>
            <a:r>
              <a:rPr lang="ru-RU" altLang="en-US" sz="2400" dirty="0">
                <a:latin typeface="Georgia" panose="02040502050405020303" charset="0"/>
                <a:cs typeface="Georgia" panose="02040502050405020303" charset="0"/>
              </a:rPr>
              <a:t> ознакомление с понятием этимология и особенностями этимологических словарных статей.</a:t>
            </a:r>
          </a:p>
          <a:p>
            <a:pPr algn="l"/>
            <a:endParaRPr lang="ru-RU" altLang="en-US" sz="2400" dirty="0">
              <a:latin typeface="Georgia" panose="02040502050405020303" charset="0"/>
              <a:cs typeface="Georgia" panose="02040502050405020303" charset="0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6686550" y="752792"/>
            <a:ext cx="4262120" cy="54762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r" fontAlgn="auto">
              <a:spcAft>
                <a:spcPts val="1500"/>
              </a:spcAft>
            </a:pPr>
            <a:r>
              <a:rPr lang="ru-RU" altLang="en-US" sz="2800" b="1" dirty="0">
                <a:latin typeface="Georgia" panose="02040502050405020303" charset="0"/>
                <a:cs typeface="Georgia" panose="02040502050405020303" charset="0"/>
              </a:rPr>
              <a:t>Подготовили:</a:t>
            </a:r>
            <a:endParaRPr lang="ru-RU" altLang="en-US" sz="2400" dirty="0">
              <a:latin typeface="Georgia" panose="02040502050405020303" charset="0"/>
              <a:cs typeface="Georgia" panose="02040502050405020303" charset="0"/>
            </a:endParaRPr>
          </a:p>
          <a:p>
            <a:pPr algn="r"/>
            <a:r>
              <a:rPr lang="ru-RU" altLang="en-US" sz="2400" i="1" dirty="0">
                <a:latin typeface="Georgia" panose="02040502050405020303" charset="0"/>
                <a:cs typeface="Georgia" panose="02040502050405020303" charset="0"/>
              </a:rPr>
              <a:t>Диана Леонидовна</a:t>
            </a:r>
            <a:br>
              <a:rPr lang="ru-RU" altLang="en-US" sz="2400" i="1" dirty="0">
                <a:latin typeface="Georgia" panose="02040502050405020303" charset="0"/>
                <a:cs typeface="Georgia" panose="02040502050405020303" charset="0"/>
              </a:rPr>
            </a:br>
            <a:r>
              <a:rPr lang="ru-RU" altLang="en-US" sz="2400" i="1" dirty="0">
                <a:latin typeface="Georgia" panose="02040502050405020303" charset="0"/>
                <a:cs typeface="Georgia" panose="02040502050405020303" charset="0"/>
              </a:rPr>
              <a:t>Сычёва,</a:t>
            </a:r>
            <a:r>
              <a:rPr lang="ru-RU" altLang="en-US" sz="2400" dirty="0">
                <a:latin typeface="Georgia" panose="02040502050405020303" charset="0"/>
                <a:cs typeface="Georgia" panose="02040502050405020303" charset="0"/>
              </a:rPr>
              <a:t> учитель</a:t>
            </a:r>
            <a:br>
              <a:rPr lang="ru-RU" altLang="en-US" sz="2400" dirty="0">
                <a:latin typeface="Georgia" panose="02040502050405020303" charset="0"/>
                <a:cs typeface="Georgia" panose="02040502050405020303" charset="0"/>
              </a:rPr>
            </a:br>
            <a:r>
              <a:rPr lang="ru-RU" altLang="en-US" sz="2400" dirty="0">
                <a:latin typeface="Georgia" panose="02040502050405020303" charset="0"/>
                <a:cs typeface="Georgia" panose="02040502050405020303" charset="0"/>
              </a:rPr>
              <a:t>русского языка </a:t>
            </a:r>
            <a:br>
              <a:rPr lang="ru-RU" altLang="en-US" sz="2400" dirty="0">
                <a:latin typeface="Georgia" panose="02040502050405020303" charset="0"/>
                <a:cs typeface="Georgia" panose="02040502050405020303" charset="0"/>
              </a:rPr>
            </a:br>
            <a:r>
              <a:rPr lang="ru-RU" altLang="en-US" sz="2400" dirty="0">
                <a:latin typeface="Georgia" panose="02040502050405020303" charset="0"/>
                <a:cs typeface="Georgia" panose="02040502050405020303" charset="0"/>
              </a:rPr>
              <a:t>и литературы </a:t>
            </a:r>
            <a:br>
              <a:rPr lang="ru-RU" altLang="en-US" sz="2400" dirty="0">
                <a:latin typeface="Georgia" panose="02040502050405020303" charset="0"/>
                <a:cs typeface="Georgia" panose="02040502050405020303" charset="0"/>
              </a:rPr>
            </a:br>
            <a:endParaRPr lang="ru-RU" altLang="en-US" sz="2400" dirty="0">
              <a:latin typeface="Georgia" panose="02040502050405020303" charset="0"/>
              <a:cs typeface="Georgia" panose="02040502050405020303" charset="0"/>
            </a:endParaRPr>
          </a:p>
          <a:p>
            <a:pPr algn="r"/>
            <a:r>
              <a:rPr lang="ru-RU" altLang="en-US" sz="2400" i="1" dirty="0">
                <a:latin typeface="Georgia" panose="02040502050405020303" charset="0"/>
                <a:cs typeface="Georgia" panose="02040502050405020303" charset="0"/>
              </a:rPr>
              <a:t>Артём Валерьевич Клочихин, </a:t>
            </a:r>
            <a:br>
              <a:rPr lang="ru-RU" altLang="en-US" sz="2400" i="1" dirty="0">
                <a:latin typeface="Georgia" panose="02040502050405020303" charset="0"/>
                <a:cs typeface="Georgia" panose="02040502050405020303" charset="0"/>
              </a:rPr>
            </a:br>
            <a:r>
              <a:rPr lang="ru-RU" altLang="en-US" sz="2400" dirty="0">
                <a:latin typeface="Georgia" panose="02040502050405020303" charset="0"/>
                <a:cs typeface="Georgia" panose="02040502050405020303" charset="0"/>
              </a:rPr>
              <a:t>учитель истории </a:t>
            </a:r>
            <a:br>
              <a:rPr lang="ru-RU" altLang="en-US" sz="2400" dirty="0">
                <a:latin typeface="Georgia" panose="02040502050405020303" charset="0"/>
                <a:cs typeface="Georgia" panose="02040502050405020303" charset="0"/>
              </a:rPr>
            </a:br>
            <a:r>
              <a:rPr lang="ru-RU" altLang="en-US" sz="2400" dirty="0">
                <a:latin typeface="Georgia" panose="02040502050405020303" charset="0"/>
                <a:cs typeface="Georgia" panose="02040502050405020303" charset="0"/>
              </a:rPr>
              <a:t>и обществознания</a:t>
            </a:r>
          </a:p>
          <a:p>
            <a:pPr algn="r"/>
            <a:endParaRPr lang="ru-RU" altLang="en-US" sz="2400" dirty="0">
              <a:latin typeface="Georgia" panose="02040502050405020303" charset="0"/>
              <a:cs typeface="Georgia" panose="02040502050405020303" charset="0"/>
            </a:endParaRPr>
          </a:p>
          <a:p>
            <a:pPr algn="r"/>
            <a:r>
              <a:rPr lang="ru-RU" altLang="en-US" sz="2400" dirty="0">
                <a:latin typeface="Georgia" panose="02040502050405020303" charset="0"/>
                <a:cs typeface="Georgia" panose="02040502050405020303" charset="0"/>
              </a:rPr>
              <a:t>МАОУ «СОШ №9» </a:t>
            </a:r>
            <a:br>
              <a:rPr lang="ru-RU" altLang="en-US" sz="2400" dirty="0">
                <a:latin typeface="Georgia" panose="02040502050405020303" charset="0"/>
                <a:cs typeface="Georgia" panose="02040502050405020303" charset="0"/>
              </a:rPr>
            </a:br>
            <a:r>
              <a:rPr lang="ru-RU" altLang="en-US" sz="2400" dirty="0">
                <a:latin typeface="Georgia" panose="02040502050405020303" charset="0"/>
                <a:cs typeface="Georgia" panose="02040502050405020303" charset="0"/>
              </a:rPr>
              <a:t>(г. Соликамск)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47155" y="589280"/>
            <a:ext cx="4810125" cy="6057265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042035" y="462280"/>
            <a:ext cx="4810125" cy="6057265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221105" y="2618740"/>
            <a:ext cx="457009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3600">
                <a:latin typeface="Georgia" panose="02040502050405020303" charset="0"/>
                <a:cs typeface="Georgia" panose="02040502050405020303" charset="0"/>
              </a:rPr>
              <a:t>Искон. от </a:t>
            </a:r>
            <a:r>
              <a:rPr lang="ru-RU" altLang="en-US" sz="3600" b="1">
                <a:latin typeface="Georgia" panose="02040502050405020303" charset="0"/>
                <a:cs typeface="Georgia" panose="02040502050405020303" charset="0"/>
              </a:rPr>
              <a:t>не + ведать «знать»; </a:t>
            </a:r>
            <a:r>
              <a:rPr lang="ru-RU" altLang="en-US" sz="3600" i="1">
                <a:latin typeface="Georgia" panose="02040502050405020303" charset="0"/>
                <a:cs typeface="Georgia" panose="02040502050405020303" charset="0"/>
              </a:rPr>
              <a:t>букв.: незнакомая</a:t>
            </a: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6740231" y="1256665"/>
            <a:ext cx="41109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altLang="en-US" sz="4800" b="1" dirty="0">
                <a:latin typeface="Georgia" panose="02040502050405020303" charset="0"/>
                <a:cs typeface="Georgia" panose="02040502050405020303" charset="0"/>
              </a:rPr>
              <a:t>Неве</a:t>
            </a:r>
            <a:r>
              <a:rPr lang="ru-RU" alt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́</a:t>
            </a:r>
            <a:r>
              <a:rPr lang="ru-RU" altLang="en-US" sz="4800" b="1" dirty="0">
                <a:latin typeface="Georgia" panose="02040502050405020303" charset="0"/>
                <a:cs typeface="Georgia" panose="02040502050405020303" charset="0"/>
              </a:rPr>
              <a:t>ста</a:t>
            </a:r>
            <a:endParaRPr lang="ru-RU" altLang="en-US" sz="4800" b="1" i="1" dirty="0">
              <a:latin typeface="Georgia" panose="02040502050405020303" charset="0"/>
              <a:cs typeface="Georgia" panose="02040502050405020303" charset="0"/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49460" y="697865"/>
            <a:ext cx="1390015" cy="133159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740231" y="2143760"/>
            <a:ext cx="4388980" cy="360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200" dirty="0" smtClean="0">
                <a:latin typeface="Georgia" panose="02040502050405020303" pitchFamily="18" charset="0"/>
              </a:rPr>
              <a:t>Слово</a:t>
            </a:r>
            <a:r>
              <a:rPr lang="ru-RU" sz="2200" b="1" i="1" dirty="0" smtClean="0">
                <a:latin typeface="Georgia" panose="02040502050405020303" pitchFamily="18" charset="0"/>
              </a:rPr>
              <a:t> «</a:t>
            </a:r>
            <a:r>
              <a:rPr lang="ru-RU" sz="2200" b="1" i="1" u="sng" dirty="0" smtClean="0">
                <a:latin typeface="Georgia" panose="02040502050405020303" pitchFamily="18" charset="0"/>
              </a:rPr>
              <a:t>не</a:t>
            </a:r>
            <a:r>
              <a:rPr lang="ru-RU" sz="2200" b="1" i="1" dirty="0" smtClean="0">
                <a:latin typeface="Georgia" panose="02040502050405020303" pitchFamily="18" charset="0"/>
              </a:rPr>
              <a:t>веста»</a:t>
            </a:r>
            <a:r>
              <a:rPr lang="ru-RU" sz="2200" i="1" dirty="0" smtClean="0">
                <a:latin typeface="Georgia" panose="02040502050405020303" pitchFamily="18" charset="0"/>
              </a:rPr>
              <a:t> </a:t>
            </a:r>
            <a:r>
              <a:rPr lang="ru-RU" sz="2200" i="1" dirty="0">
                <a:latin typeface="Georgia" panose="02040502050405020303" pitchFamily="18" charset="0"/>
              </a:rPr>
              <a:t>(неизменно с 11 в</a:t>
            </a:r>
            <a:r>
              <a:rPr lang="ru-RU" sz="2200" i="1" dirty="0" smtClean="0">
                <a:latin typeface="Georgia" panose="02040502050405020303" pitchFamily="18" charset="0"/>
              </a:rPr>
              <a:t>.) </a:t>
            </a:r>
            <a:r>
              <a:rPr lang="ru-RU" sz="2200" dirty="0" smtClean="0">
                <a:latin typeface="Georgia" panose="02040502050405020303" pitchFamily="18" charset="0"/>
              </a:rPr>
              <a:t>— </a:t>
            </a:r>
            <a:r>
              <a:rPr lang="ru-RU" sz="2200" i="1" dirty="0" smtClean="0">
                <a:latin typeface="Georgia" panose="02040502050405020303" pitchFamily="18" charset="0"/>
              </a:rPr>
              <a:t>«</a:t>
            </a:r>
            <a:r>
              <a:rPr lang="ru-RU" sz="2200" i="1" u="sng" dirty="0">
                <a:latin typeface="Georgia" panose="02040502050405020303" pitchFamily="18" charset="0"/>
              </a:rPr>
              <a:t>не</a:t>
            </a:r>
            <a:r>
              <a:rPr lang="ru-RU" sz="2200" i="1" dirty="0">
                <a:latin typeface="Georgia" panose="02040502050405020303" pitchFamily="18" charset="0"/>
              </a:rPr>
              <a:t>известная</a:t>
            </a:r>
            <a:r>
              <a:rPr lang="ru-RU" sz="2200" i="1" dirty="0" smtClean="0">
                <a:latin typeface="Georgia" panose="02040502050405020303" pitchFamily="18" charset="0"/>
              </a:rPr>
              <a:t>» — </a:t>
            </a:r>
            <a:r>
              <a:rPr lang="ru-RU" sz="2200" dirty="0">
                <a:latin typeface="Georgia" panose="02040502050405020303" pitchFamily="18" charset="0"/>
              </a:rPr>
              <a:t>обманывало злых духов и временно </a:t>
            </a:r>
            <a:r>
              <a:rPr lang="ru-RU" sz="2200" i="1" dirty="0">
                <a:latin typeface="Georgia" panose="02040502050405020303" pitchFamily="18" charset="0"/>
              </a:rPr>
              <a:t>скрывало</a:t>
            </a:r>
            <a:r>
              <a:rPr lang="ru-RU" sz="2200" dirty="0">
                <a:latin typeface="Georgia" panose="02040502050405020303" pitchFamily="18" charset="0"/>
              </a:rPr>
              <a:t> от них женщину, оказавшуюся </a:t>
            </a:r>
            <a:r>
              <a:rPr lang="ru-RU" sz="2200" i="1" dirty="0">
                <a:latin typeface="Georgia" panose="02040502050405020303" pitchFamily="18" charset="0"/>
              </a:rPr>
              <a:t>между двумя семьями.</a:t>
            </a:r>
            <a:endParaRPr lang="ru-RU" sz="2200" i="1" dirty="0" smtClean="0">
              <a:latin typeface="Georgia" panose="02040502050405020303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2200" dirty="0" smtClean="0">
                <a:latin typeface="Georgia" panose="02040502050405020303" pitchFamily="18" charset="0"/>
              </a:rPr>
              <a:t>Невеста </a:t>
            </a:r>
            <a:r>
              <a:rPr lang="ru-RU" sz="2200" dirty="0">
                <a:latin typeface="Georgia" panose="02040502050405020303" pitchFamily="18" charset="0"/>
              </a:rPr>
              <a:t>с обильным приданым </a:t>
            </a:r>
            <a:r>
              <a:rPr lang="ru-RU" sz="2200" dirty="0" smtClean="0">
                <a:latin typeface="Georgia" panose="02040502050405020303" pitchFamily="18" charset="0"/>
              </a:rPr>
              <a:t>называлась </a:t>
            </a:r>
            <a:r>
              <a:rPr lang="ru-RU" sz="2200" b="1" i="1" dirty="0">
                <a:latin typeface="Georgia" panose="02040502050405020303" pitchFamily="18" charset="0"/>
              </a:rPr>
              <a:t>богачунья, деревенщина </a:t>
            </a:r>
            <a:r>
              <a:rPr lang="ru-RU" sz="2200" b="1" i="1" dirty="0" smtClean="0">
                <a:latin typeface="Georgia" panose="02040502050405020303" pitchFamily="18" charset="0"/>
              </a:rPr>
              <a:t>или </a:t>
            </a:r>
            <a:r>
              <a:rPr lang="ru-RU" sz="2200" b="1" i="1" dirty="0">
                <a:latin typeface="Georgia" panose="02040502050405020303" pitchFamily="18" charset="0"/>
              </a:rPr>
              <a:t>славнуха.</a:t>
            </a:r>
            <a:endParaRPr lang="ru-RU" sz="2200" b="1" i="1" dirty="0" smtClean="0">
              <a:latin typeface="Georgia" panose="020405020504050203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47155" y="589280"/>
            <a:ext cx="4810125" cy="6057265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060450" y="462280"/>
            <a:ext cx="4791710" cy="6057265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221105" y="2618740"/>
            <a:ext cx="457009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3600">
                <a:latin typeface="Georgia" panose="02040502050405020303" charset="0"/>
                <a:cs typeface="Georgia" panose="02040502050405020303" charset="0"/>
              </a:rPr>
              <a:t>Искон. от </a:t>
            </a:r>
            <a:r>
              <a:rPr lang="ru-RU" altLang="en-US" sz="3600" b="1">
                <a:latin typeface="Georgia" panose="02040502050405020303" charset="0"/>
                <a:cs typeface="Georgia" panose="02040502050405020303" charset="0"/>
              </a:rPr>
              <a:t>не + делать; </a:t>
            </a:r>
            <a:r>
              <a:rPr lang="ru-RU" altLang="en-US" sz="3600" i="1">
                <a:latin typeface="Georgia" panose="02040502050405020303" charset="0"/>
                <a:cs typeface="Georgia" panose="02040502050405020303" charset="0"/>
              </a:rPr>
              <a:t>букв.: «нерачий день»</a:t>
            </a: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6643370" y="1256665"/>
            <a:ext cx="41109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altLang="en-US" sz="4800" b="1" dirty="0">
                <a:latin typeface="Georgia" panose="02040502050405020303" charset="0"/>
                <a:cs typeface="Georgia" panose="02040502050405020303" charset="0"/>
              </a:rPr>
              <a:t>Неде</a:t>
            </a:r>
            <a:r>
              <a:rPr lang="ru-RU" alt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́</a:t>
            </a:r>
            <a:r>
              <a:rPr lang="ru-RU" altLang="en-US" sz="4800" b="1" dirty="0">
                <a:latin typeface="Georgia" panose="02040502050405020303" charset="0"/>
                <a:cs typeface="Georgia" panose="02040502050405020303" charset="0"/>
              </a:rPr>
              <a:t>ля</a:t>
            </a:r>
            <a:endParaRPr lang="ru-RU" altLang="en-US" sz="4800" b="1" i="1" dirty="0">
              <a:latin typeface="Georgia" panose="02040502050405020303" charset="0"/>
              <a:cs typeface="Georgia" panose="02040502050405020303" charset="0"/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64345" y="697865"/>
            <a:ext cx="1390015" cy="133159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657727" y="2248123"/>
            <a:ext cx="4388980" cy="3734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200" dirty="0" smtClean="0">
                <a:latin typeface="Georgia" panose="02040502050405020303" pitchFamily="18" charset="0"/>
              </a:rPr>
              <a:t>С принятием христианства на Руси (</a:t>
            </a:r>
            <a:r>
              <a:rPr lang="en-US" sz="2200" dirty="0" smtClean="0">
                <a:latin typeface="Georgia" panose="02040502050405020303" pitchFamily="18" charset="0"/>
              </a:rPr>
              <a:t>X </a:t>
            </a:r>
            <a:r>
              <a:rPr lang="ru-RU" sz="2200" dirty="0" smtClean="0">
                <a:latin typeface="Georgia" panose="02040502050405020303" pitchFamily="18" charset="0"/>
              </a:rPr>
              <a:t>в.) неделя сократилась на два дня: </a:t>
            </a:r>
            <a:r>
              <a:rPr lang="ru-RU" sz="2200" b="1" i="1" dirty="0" smtClean="0">
                <a:latin typeface="Georgia" panose="02040502050405020303" pitchFamily="18" charset="0"/>
              </a:rPr>
              <a:t>не 9, а 7.</a:t>
            </a:r>
          </a:p>
          <a:p>
            <a:pPr>
              <a:spcAft>
                <a:spcPts val="1000"/>
              </a:spcAft>
            </a:pPr>
            <a:r>
              <a:rPr lang="ru-RU" sz="2200" dirty="0">
                <a:latin typeface="Georgia" panose="02040502050405020303" pitchFamily="18" charset="0"/>
              </a:rPr>
              <a:t>Издавна на Руси «неделя» называлась </a:t>
            </a:r>
            <a:r>
              <a:rPr lang="ru-RU" sz="2200" b="1" i="1" dirty="0">
                <a:latin typeface="Georgia" panose="02040502050405020303" pitchFamily="18" charset="0"/>
              </a:rPr>
              <a:t>седмицей</a:t>
            </a:r>
            <a:r>
              <a:rPr lang="ru-RU" sz="2200" dirty="0">
                <a:latin typeface="Georgia" panose="02040502050405020303" pitchFamily="18" charset="0"/>
              </a:rPr>
              <a:t> (семь дней), неделей же (от «не-делающий», «не-дельный») был </a:t>
            </a:r>
            <a:r>
              <a:rPr lang="ru-RU" sz="2200" b="1" i="1" dirty="0">
                <a:latin typeface="Georgia" panose="02040502050405020303" pitchFamily="18" charset="0"/>
              </a:rPr>
              <a:t>седьмой, выходной день седмицы.</a:t>
            </a:r>
            <a:endParaRPr lang="ru-RU" sz="2200" b="1" i="1" dirty="0" smtClean="0">
              <a:latin typeface="Georgia" panose="02040502050405020303" pitchFamily="18" charset="0"/>
            </a:endParaRPr>
          </a:p>
          <a:p>
            <a:pPr>
              <a:spcAft>
                <a:spcPts val="1000"/>
              </a:spcAft>
            </a:pPr>
            <a:endParaRPr lang="ru-RU" sz="2200" b="1" i="1" dirty="0" smtClean="0">
              <a:latin typeface="Georgia" panose="020405020504050203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47155" y="589280"/>
            <a:ext cx="4810125" cy="6057265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061720" y="462280"/>
            <a:ext cx="4790440" cy="6057265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221105" y="2275840"/>
            <a:ext cx="457009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3600">
                <a:latin typeface="Georgia" panose="02040502050405020303" charset="0"/>
                <a:cs typeface="Georgia" panose="02040502050405020303" charset="0"/>
              </a:rPr>
              <a:t>Искон. от </a:t>
            </a:r>
            <a:r>
              <a:rPr lang="ru-RU" altLang="en-US" sz="3600" b="1">
                <a:latin typeface="Georgia" panose="02040502050405020303" charset="0"/>
                <a:cs typeface="Georgia" panose="02040502050405020303" charset="0"/>
              </a:rPr>
              <a:t>о- + баять «говорить»;</a:t>
            </a:r>
            <a:r>
              <a:rPr lang="ru-RU" altLang="en-US" sz="3600">
                <a:latin typeface="Georgia" panose="02040502050405020303" charset="0"/>
                <a:cs typeface="Georgia" panose="02040502050405020303" charset="0"/>
              </a:rPr>
              <a:t> </a:t>
            </a:r>
            <a:r>
              <a:rPr lang="ru-RU" altLang="en-US" sz="3600" i="1">
                <a:latin typeface="Georgia" panose="02040502050405020303" charset="0"/>
                <a:cs typeface="Georgia" panose="02040502050405020303" charset="0"/>
              </a:rPr>
              <a:t>букв.: «околдовать словами»</a:t>
            </a: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6643370" y="1005840"/>
            <a:ext cx="41109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altLang="en-US" sz="4800" b="1">
                <a:latin typeface="Georgia" panose="02040502050405020303" charset="0"/>
                <a:cs typeface="Georgia" panose="02040502050405020303" charset="0"/>
              </a:rPr>
              <a:t>Обая</a:t>
            </a:r>
            <a:r>
              <a:rPr lang="ru-RU" altLang="en-US" sz="4800" b="1">
                <a:latin typeface="Arial" panose="020B0604020202020204" pitchFamily="34" charset="0"/>
                <a:cs typeface="Arial" panose="020B0604020202020204" pitchFamily="34" charset="0"/>
              </a:rPr>
              <a:t>́</a:t>
            </a:r>
            <a:r>
              <a:rPr lang="ru-RU" altLang="en-US" sz="4800" b="1">
                <a:latin typeface="Georgia" panose="02040502050405020303" charset="0"/>
                <a:cs typeface="Georgia" panose="02040502050405020303" charset="0"/>
              </a:rPr>
              <a:t>ние</a:t>
            </a:r>
            <a:endParaRPr lang="ru-RU" altLang="en-US" sz="4800" b="1" i="1">
              <a:latin typeface="Georgia" panose="02040502050405020303" charset="0"/>
              <a:cs typeface="Georgia" panose="02040502050405020303" charset="0"/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49460" y="697865"/>
            <a:ext cx="1390015" cy="133159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657727" y="2248123"/>
            <a:ext cx="4388980" cy="360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200" dirty="0">
                <a:latin typeface="Georgia" panose="02040502050405020303" pitchFamily="18" charset="0"/>
              </a:rPr>
              <a:t>Слово </a:t>
            </a:r>
            <a:r>
              <a:rPr lang="ru-RU" sz="2200" dirty="0" smtClean="0">
                <a:latin typeface="Georgia" panose="02040502050405020303" pitchFamily="18" charset="0"/>
              </a:rPr>
              <a:t>«обаяние</a:t>
            </a:r>
            <a:r>
              <a:rPr lang="ru-RU" sz="2200" dirty="0">
                <a:latin typeface="Georgia" panose="02040502050405020303" pitchFamily="18" charset="0"/>
              </a:rPr>
              <a:t>» </a:t>
            </a:r>
            <a:r>
              <a:rPr lang="ru-RU" sz="2200" dirty="0" smtClean="0">
                <a:latin typeface="Georgia" panose="02040502050405020303" pitchFamily="18" charset="0"/>
              </a:rPr>
              <a:t>связано </a:t>
            </a:r>
            <a:r>
              <a:rPr lang="ru-RU" sz="2200" dirty="0">
                <a:latin typeface="Georgia" panose="02040502050405020303" pitchFamily="18" charset="0"/>
              </a:rPr>
              <a:t>с </a:t>
            </a:r>
            <a:r>
              <a:rPr lang="ru-RU" sz="2200" dirty="0" smtClean="0">
                <a:latin typeface="Georgia" panose="02040502050405020303" pitchFamily="18" charset="0"/>
              </a:rPr>
              <a:t>представителем </a:t>
            </a:r>
            <a:r>
              <a:rPr lang="ru-RU" sz="2200" i="1" dirty="0">
                <a:latin typeface="Georgia" panose="02040502050405020303" pitchFamily="18" charset="0"/>
              </a:rPr>
              <a:t>славянской мифологии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b="1" i="1" dirty="0">
                <a:latin typeface="Georgia" panose="02040502050405020303" pitchFamily="18" charset="0"/>
              </a:rPr>
              <a:t>Котом </a:t>
            </a:r>
            <a:r>
              <a:rPr lang="ru-RU" sz="2200" b="1" i="1" dirty="0" smtClean="0">
                <a:latin typeface="Georgia" panose="02040502050405020303" pitchFamily="18" charset="0"/>
              </a:rPr>
              <a:t>Баюном.</a:t>
            </a:r>
          </a:p>
          <a:p>
            <a:pPr>
              <a:spcAft>
                <a:spcPts val="1000"/>
              </a:spcAft>
            </a:pPr>
            <a:r>
              <a:rPr lang="ru-RU" sz="2200" i="1" dirty="0" smtClean="0">
                <a:latin typeface="Georgia" panose="02040502050405020303" pitchFamily="18" charset="0"/>
              </a:rPr>
              <a:t>*Кот </a:t>
            </a:r>
            <a:r>
              <a:rPr lang="ru-RU" sz="2200" i="1" dirty="0">
                <a:latin typeface="Georgia" panose="02040502050405020303" pitchFamily="18" charset="0"/>
              </a:rPr>
              <a:t>Баюн — персонаж славянских волшебных сказок, </a:t>
            </a:r>
            <a:r>
              <a:rPr lang="ru-RU" sz="2200" i="1" dirty="0" smtClean="0">
                <a:latin typeface="Georgia" panose="02040502050405020303" pitchFamily="18" charset="0"/>
              </a:rPr>
              <a:t>обладавший </a:t>
            </a:r>
            <a:r>
              <a:rPr lang="ru-RU" sz="2200" b="1" i="1" dirty="0" smtClean="0">
                <a:latin typeface="Georgia" panose="02040502050405020303" pitchFamily="18" charset="0"/>
              </a:rPr>
              <a:t>чарующим, обаятельным </a:t>
            </a:r>
            <a:r>
              <a:rPr lang="ru-RU" sz="2200" i="1" dirty="0" smtClean="0">
                <a:latin typeface="Georgia" panose="02040502050405020303" pitchFamily="18" charset="0"/>
              </a:rPr>
              <a:t>голосом, которым заговаривал и усыплял проходящих путников.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47155" y="589280"/>
            <a:ext cx="4810125" cy="6057265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089660" y="462280"/>
            <a:ext cx="4762500" cy="6057265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221105" y="2618740"/>
            <a:ext cx="457009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3600">
                <a:latin typeface="Georgia" panose="02040502050405020303" charset="0"/>
                <a:cs typeface="Georgia" panose="02040502050405020303" charset="0"/>
              </a:rPr>
              <a:t>Искон. от </a:t>
            </a:r>
            <a:r>
              <a:rPr lang="ru-RU" altLang="en-US" sz="3600" b="1">
                <a:latin typeface="Georgia" panose="02040502050405020303" charset="0"/>
                <a:cs typeface="Georgia" panose="02040502050405020303" charset="0"/>
              </a:rPr>
              <a:t>об + еда; </a:t>
            </a:r>
            <a:r>
              <a:rPr lang="ru-RU" altLang="en-US" sz="3600" i="1">
                <a:latin typeface="Georgia" panose="02040502050405020303" charset="0"/>
                <a:cs typeface="Georgia" panose="02040502050405020303" charset="0"/>
              </a:rPr>
              <a:t>перв.: «время до </a:t>
            </a:r>
            <a:br>
              <a:rPr lang="ru-RU" altLang="en-US" sz="3600" i="1">
                <a:latin typeface="Georgia" panose="02040502050405020303" charset="0"/>
                <a:cs typeface="Georgia" panose="02040502050405020303" charset="0"/>
              </a:rPr>
            </a:br>
            <a:r>
              <a:rPr lang="ru-RU" altLang="en-US" sz="3600" i="1">
                <a:latin typeface="Georgia" panose="02040502050405020303" charset="0"/>
                <a:cs typeface="Georgia" panose="02040502050405020303" charset="0"/>
              </a:rPr>
              <a:t>и после еды»</a:t>
            </a: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7138703" y="1199515"/>
            <a:ext cx="36036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altLang="en-US" sz="4800" b="1" dirty="0">
                <a:latin typeface="Georgia" panose="02040502050405020303" charset="0"/>
                <a:cs typeface="Georgia" panose="02040502050405020303" charset="0"/>
              </a:rPr>
              <a:t>Обе</a:t>
            </a:r>
            <a:r>
              <a:rPr lang="ru-RU" alt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́</a:t>
            </a:r>
            <a:r>
              <a:rPr lang="ru-RU" altLang="en-US" sz="4800" b="1" dirty="0">
                <a:latin typeface="Georgia" panose="02040502050405020303" charset="0"/>
                <a:cs typeface="Georgia" panose="02040502050405020303" charset="0"/>
              </a:rPr>
              <a:t>д</a:t>
            </a:r>
            <a:endParaRPr lang="ru-RU" altLang="en-US" sz="4800" b="1" i="1" dirty="0">
              <a:latin typeface="Georgia" panose="02040502050405020303" charset="0"/>
              <a:cs typeface="Georgia" panose="02040502050405020303" charset="0"/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5425" y="697865"/>
            <a:ext cx="1390015" cy="133159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657727" y="2248123"/>
            <a:ext cx="4388980" cy="3734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200" dirty="0" smtClean="0">
                <a:latin typeface="Georgia" panose="02040502050405020303" pitchFamily="18" charset="0"/>
              </a:rPr>
              <a:t>Основными блюдами крестьянских обедов на Руси являлись </a:t>
            </a:r>
            <a:r>
              <a:rPr lang="ru-RU" sz="2200" i="1" dirty="0" smtClean="0">
                <a:latin typeface="Georgia" panose="02040502050405020303" pitchFamily="18" charset="0"/>
              </a:rPr>
              <a:t>супы и каши. </a:t>
            </a:r>
            <a:endParaRPr lang="ru-RU" sz="2200" i="1" dirty="0">
              <a:latin typeface="Georgia" panose="02040502050405020303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2200" dirty="0" smtClean="0">
                <a:latin typeface="Georgia" panose="02040502050405020303" pitchFamily="18" charset="0"/>
              </a:rPr>
              <a:t>Например, подавались </a:t>
            </a:r>
            <a:r>
              <a:rPr lang="ru-RU" sz="2200" b="1" i="1" dirty="0" smtClean="0">
                <a:latin typeface="Georgia" panose="02040502050405020303" pitchFamily="18" charset="0"/>
              </a:rPr>
              <a:t>ботвинница (ботвинья), </a:t>
            </a:r>
            <a:br>
              <a:rPr lang="ru-RU" sz="2200" b="1" i="1" dirty="0" smtClean="0">
                <a:latin typeface="Georgia" panose="02040502050405020303" pitchFamily="18" charset="0"/>
              </a:rPr>
            </a:br>
            <a:r>
              <a:rPr lang="ru-RU" sz="2200" dirty="0" smtClean="0">
                <a:latin typeface="Georgia" panose="02040502050405020303" pitchFamily="18" charset="0"/>
              </a:rPr>
              <a:t>уха или щи.</a:t>
            </a:r>
          </a:p>
          <a:p>
            <a:pPr>
              <a:spcAft>
                <a:spcPts val="1000"/>
              </a:spcAft>
            </a:pPr>
            <a:r>
              <a:rPr lang="ru-RU" sz="2200" dirty="0" smtClean="0">
                <a:latin typeface="Georgia" panose="02040502050405020303" pitchFamily="18" charset="0"/>
              </a:rPr>
              <a:t>Каши </a:t>
            </a:r>
            <a:r>
              <a:rPr lang="ru-RU" sz="2200" dirty="0">
                <a:latin typeface="Georgia" panose="02040502050405020303" pitchFamily="18" charset="0"/>
              </a:rPr>
              <a:t>часто </a:t>
            </a:r>
            <a:r>
              <a:rPr lang="ru-RU" sz="2200" dirty="0" smtClean="0">
                <a:latin typeface="Georgia" panose="02040502050405020303" pitchFamily="18" charset="0"/>
              </a:rPr>
              <a:t>изготавливали </a:t>
            </a:r>
            <a:r>
              <a:rPr lang="ru-RU" sz="2200" dirty="0">
                <a:latin typeface="Georgia" panose="02040502050405020303" pitchFamily="18" charset="0"/>
              </a:rPr>
              <a:t>из </a:t>
            </a:r>
            <a:r>
              <a:rPr lang="ru-RU" sz="2200" i="1" dirty="0">
                <a:latin typeface="Georgia" panose="02040502050405020303" pitchFamily="18" charset="0"/>
              </a:rPr>
              <a:t>замоченного </a:t>
            </a:r>
            <a:r>
              <a:rPr lang="ru-RU" sz="2200" i="1" dirty="0" smtClean="0">
                <a:latin typeface="Georgia" panose="02040502050405020303" pitchFamily="18" charset="0"/>
              </a:rPr>
              <a:t>или закисшего зерна, </a:t>
            </a:r>
            <a:r>
              <a:rPr lang="ru-RU" sz="2200" dirty="0" smtClean="0">
                <a:latin typeface="Georgia" panose="02040502050405020303" pitchFamily="18" charset="0"/>
              </a:rPr>
              <a:t>сдабривая их маслом </a:t>
            </a:r>
            <a:br>
              <a:rPr lang="ru-RU" sz="2200" dirty="0" smtClean="0">
                <a:latin typeface="Georgia" panose="02040502050405020303" pitchFamily="18" charset="0"/>
              </a:rPr>
            </a:br>
            <a:r>
              <a:rPr lang="ru-RU" sz="2200" dirty="0" smtClean="0">
                <a:latin typeface="Georgia" panose="02040502050405020303" pitchFamily="18" charset="0"/>
              </a:rPr>
              <a:t>и заедая </a:t>
            </a:r>
            <a:r>
              <a:rPr lang="ru-RU" sz="2200" dirty="0">
                <a:latin typeface="Georgia" panose="02040502050405020303" pitchFamily="18" charset="0"/>
              </a:rPr>
              <a:t>хлебом.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47155" y="589280"/>
            <a:ext cx="4810125" cy="6057265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041400" y="462280"/>
            <a:ext cx="4810760" cy="6057265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221105" y="1443990"/>
            <a:ext cx="441642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3600">
                <a:latin typeface="Georgia" panose="02040502050405020303" charset="0"/>
                <a:cs typeface="Georgia" panose="02040502050405020303" charset="0"/>
              </a:rPr>
              <a:t>Искон. от </a:t>
            </a:r>
            <a:r>
              <a:rPr lang="ru-RU" altLang="en-US" sz="3600" b="1">
                <a:latin typeface="Georgia" panose="02040502050405020303" charset="0"/>
                <a:cs typeface="Georgia" panose="02040502050405020303" charset="0"/>
              </a:rPr>
              <a:t>от- + щепа «щепка»;</a:t>
            </a:r>
          </a:p>
          <a:p>
            <a:pPr algn="ctr"/>
            <a:r>
              <a:rPr lang="ru-RU" altLang="en-US" sz="3600" i="1">
                <a:latin typeface="Georgia" panose="02040502050405020303" charset="0"/>
                <a:cs typeface="Georgia" panose="02040502050405020303" charset="0"/>
              </a:rPr>
              <a:t>букв.: «отломившийся осколок» — «изменник, отступник»</a:t>
            </a: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6470650" y="1005840"/>
            <a:ext cx="4283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altLang="en-US" sz="4000" b="1" dirty="0" err="1">
                <a:latin typeface="Georgia" panose="02040502050405020303" charset="0"/>
                <a:cs typeface="Georgia" panose="02040502050405020303" charset="0"/>
              </a:rPr>
              <a:t>Отщепе</a:t>
            </a:r>
            <a:r>
              <a:rPr lang="ru-RU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́</a:t>
            </a:r>
            <a:r>
              <a:rPr lang="ru-RU" altLang="en-US" sz="4000" b="1" dirty="0" err="1">
                <a:latin typeface="Georgia" panose="02040502050405020303" charset="0"/>
                <a:cs typeface="Georgia" panose="02040502050405020303" charset="0"/>
              </a:rPr>
              <a:t>нец</a:t>
            </a:r>
            <a:endParaRPr lang="ru-RU" altLang="en-US" sz="4000" b="1" i="1" dirty="0">
              <a:latin typeface="Georgia" panose="02040502050405020303" charset="0"/>
              <a:cs typeface="Georgia" panose="02040502050405020303" charset="0"/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35820" y="755650"/>
            <a:ext cx="1390015" cy="133159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657726" y="2248123"/>
            <a:ext cx="4599553" cy="3944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200" dirty="0">
                <a:latin typeface="Georgia" panose="02040502050405020303" pitchFamily="18" charset="0"/>
              </a:rPr>
              <a:t>После </a:t>
            </a:r>
            <a:r>
              <a:rPr lang="ru-RU" sz="2200" dirty="0" smtClean="0">
                <a:latin typeface="Georgia" panose="02040502050405020303" pitchFamily="18" charset="0"/>
              </a:rPr>
              <a:t>земельных реформ </a:t>
            </a:r>
            <a:br>
              <a:rPr lang="ru-RU" sz="2200" dirty="0" smtClean="0">
                <a:latin typeface="Georgia" panose="02040502050405020303" pitchFamily="18" charset="0"/>
              </a:rPr>
            </a:br>
            <a:r>
              <a:rPr lang="ru-RU" sz="2200" i="1" dirty="0" smtClean="0">
                <a:latin typeface="Georgia" panose="02040502050405020303" pitchFamily="18" charset="0"/>
              </a:rPr>
              <a:t>Петра Аркадьевича Столыпина </a:t>
            </a:r>
            <a:r>
              <a:rPr lang="ru-RU" sz="2200" dirty="0">
                <a:latin typeface="Georgia" panose="02040502050405020303" pitchFamily="18" charset="0"/>
              </a:rPr>
              <a:t>и появления </a:t>
            </a:r>
            <a:r>
              <a:rPr lang="ru-RU" sz="2200" i="1" dirty="0">
                <a:latin typeface="Georgia" panose="02040502050405020303" pitchFamily="18" charset="0"/>
              </a:rPr>
              <a:t>хуторов и </a:t>
            </a:r>
            <a:r>
              <a:rPr lang="ru-RU" sz="2200" i="1" dirty="0" smtClean="0">
                <a:latin typeface="Georgia" panose="02040502050405020303" pitchFamily="18" charset="0"/>
              </a:rPr>
              <a:t>отрубов</a:t>
            </a:r>
            <a:r>
              <a:rPr lang="ru-RU" sz="2200" dirty="0" smtClean="0">
                <a:latin typeface="Georgia" panose="02040502050405020303" pitchFamily="18" charset="0"/>
              </a:rPr>
              <a:t> </a:t>
            </a:r>
            <a:r>
              <a:rPr lang="ru-RU" sz="2200" dirty="0">
                <a:latin typeface="Georgia" panose="02040502050405020303" pitchFamily="18" charset="0"/>
              </a:rPr>
              <a:t>часть </a:t>
            </a:r>
            <a:r>
              <a:rPr lang="ru-RU" sz="2200" b="1" i="1" dirty="0">
                <a:latin typeface="Georgia" panose="02040502050405020303" pitchFamily="18" charset="0"/>
              </a:rPr>
              <a:t>богатых крестьян покинула крестьянскую общину, </a:t>
            </a:r>
            <a:r>
              <a:rPr lang="ru-RU" sz="2200" dirty="0">
                <a:latin typeface="Georgia" panose="02040502050405020303" pitchFamily="18" charset="0"/>
              </a:rPr>
              <a:t>что привело </a:t>
            </a:r>
            <a:r>
              <a:rPr lang="ru-RU" sz="2200" dirty="0" smtClean="0">
                <a:latin typeface="Georgia" panose="02040502050405020303" pitchFamily="18" charset="0"/>
              </a:rPr>
              <a:t>к </a:t>
            </a:r>
            <a:r>
              <a:rPr lang="ru-RU" sz="2200" i="1" dirty="0" smtClean="0">
                <a:latin typeface="Georgia" panose="02040502050405020303" pitchFamily="18" charset="0"/>
              </a:rPr>
              <a:t>налогоображению</a:t>
            </a:r>
            <a:r>
              <a:rPr lang="ru-RU" sz="2200" dirty="0" smtClean="0">
                <a:latin typeface="Georgia" panose="02040502050405020303" pitchFamily="18" charset="0"/>
              </a:rPr>
              <a:t> </a:t>
            </a:r>
            <a:r>
              <a:rPr lang="ru-RU" sz="2200" i="1" dirty="0" smtClean="0">
                <a:latin typeface="Georgia" panose="02040502050405020303" pitchFamily="18" charset="0"/>
              </a:rPr>
              <a:t>бедных крестьян.</a:t>
            </a:r>
          </a:p>
          <a:p>
            <a:pPr>
              <a:spcAft>
                <a:spcPts val="1000"/>
              </a:spcAft>
            </a:pPr>
            <a:r>
              <a:rPr lang="ru-RU" sz="2200" dirty="0" smtClean="0">
                <a:latin typeface="Georgia" panose="02040502050405020303" pitchFamily="18" charset="0"/>
              </a:rPr>
              <a:t>Бедное крестьянство стало называть </a:t>
            </a:r>
            <a:r>
              <a:rPr lang="ru-RU" sz="2200" b="1" i="1" dirty="0" smtClean="0">
                <a:latin typeface="Georgia" panose="02040502050405020303" pitchFamily="18" charset="0"/>
              </a:rPr>
              <a:t>отделившихся богачей </a:t>
            </a:r>
            <a:r>
              <a:rPr lang="ru-RU" sz="2200" i="1" dirty="0">
                <a:latin typeface="Georgia" panose="02040502050405020303" pitchFamily="18" charset="0"/>
              </a:rPr>
              <a:t>отщепенцами.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47155" y="589280"/>
            <a:ext cx="4810125" cy="6057265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032510" y="462280"/>
            <a:ext cx="4819650" cy="6057265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221105" y="1443990"/>
            <a:ext cx="457009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3600">
                <a:latin typeface="Georgia" panose="02040502050405020303" charset="0"/>
                <a:cs typeface="Georgia" panose="02040502050405020303" charset="0"/>
              </a:rPr>
              <a:t>Искон. от </a:t>
            </a:r>
            <a:r>
              <a:rPr lang="ru-RU" altLang="en-US" sz="3600" b="1">
                <a:latin typeface="Georgia" panose="02040502050405020303" charset="0"/>
                <a:cs typeface="Georgia" panose="02040502050405020303" charset="0"/>
              </a:rPr>
              <a:t>метать «сгребать», «собирать </a:t>
            </a:r>
            <a:br>
              <a:rPr lang="ru-RU" altLang="en-US" sz="3600" b="1">
                <a:latin typeface="Georgia" panose="02040502050405020303" charset="0"/>
                <a:cs typeface="Georgia" panose="02040502050405020303" charset="0"/>
              </a:rPr>
            </a:br>
            <a:r>
              <a:rPr lang="ru-RU" altLang="en-US" sz="3600" b="1">
                <a:latin typeface="Georgia" panose="02040502050405020303" charset="0"/>
                <a:cs typeface="Georgia" panose="02040502050405020303" charset="0"/>
              </a:rPr>
              <a:t>в кучу»; </a:t>
            </a:r>
            <a:r>
              <a:rPr lang="ru-RU" altLang="en-US" sz="3600" i="1">
                <a:latin typeface="Georgia" panose="02040502050405020303" charset="0"/>
                <a:cs typeface="Georgia" panose="02040502050405020303" charset="0"/>
              </a:rPr>
              <a:t>букв.: «смятая часть сквашенного молока»</a:t>
            </a: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6657727" y="1199515"/>
            <a:ext cx="41109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altLang="en-US" sz="4800" b="1" dirty="0" err="1">
                <a:latin typeface="Georgia" panose="02040502050405020303" charset="0"/>
                <a:cs typeface="Georgia" panose="02040502050405020303" charset="0"/>
              </a:rPr>
              <a:t>Смета</a:t>
            </a:r>
            <a:r>
              <a:rPr lang="ru-RU" alt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́</a:t>
            </a:r>
            <a:r>
              <a:rPr lang="ru-RU" altLang="en-US" sz="4800" b="1" dirty="0" err="1">
                <a:latin typeface="Georgia" panose="02040502050405020303" charset="0"/>
                <a:cs typeface="Georgia" panose="02040502050405020303" charset="0"/>
              </a:rPr>
              <a:t>на</a:t>
            </a:r>
            <a:endParaRPr lang="ru-RU" altLang="en-US" sz="4800" b="1" i="1" dirty="0">
              <a:latin typeface="Georgia" panose="02040502050405020303" charset="0"/>
              <a:cs typeface="Georgia" panose="02040502050405020303" charset="0"/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49460" y="697865"/>
            <a:ext cx="1390015" cy="133159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657726" y="2138045"/>
            <a:ext cx="4599553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200" i="1" dirty="0" smtClean="0">
                <a:latin typeface="Georgia" panose="02040502050405020303" pitchFamily="18" charset="0"/>
              </a:rPr>
              <a:t>Сметана</a:t>
            </a:r>
            <a:r>
              <a:rPr lang="ru-RU" sz="2200" dirty="0" smtClean="0">
                <a:latin typeface="Georgia" panose="02040502050405020303" pitchFamily="18" charset="0"/>
              </a:rPr>
              <a:t> является </a:t>
            </a:r>
            <a:r>
              <a:rPr lang="ru-RU" sz="2200" b="1" i="1" dirty="0" smtClean="0">
                <a:latin typeface="Georgia" panose="02040502050405020303" pitchFamily="18" charset="0"/>
              </a:rPr>
              <a:t>исключительно славянским продуктом, </a:t>
            </a:r>
            <a:r>
              <a:rPr lang="ru-RU" sz="2200" dirty="0" smtClean="0">
                <a:latin typeface="Georgia" panose="02040502050405020303" pitchFamily="18" charset="0"/>
              </a:rPr>
              <a:t>придуманным </a:t>
            </a:r>
            <a:br>
              <a:rPr lang="ru-RU" sz="2200" dirty="0" smtClean="0">
                <a:latin typeface="Georgia" panose="02040502050405020303" pitchFamily="18" charset="0"/>
              </a:rPr>
            </a:br>
            <a:r>
              <a:rPr lang="ru-RU" sz="2200" dirty="0" smtClean="0">
                <a:latin typeface="Georgia" panose="02040502050405020303" pitchFamily="18" charset="0"/>
              </a:rPr>
              <a:t>в период существования Киевской Руси </a:t>
            </a:r>
            <a:r>
              <a:rPr lang="ru-RU" sz="2200" i="1" dirty="0" smtClean="0">
                <a:latin typeface="Georgia" panose="02040502050405020303" pitchFamily="18" charset="0"/>
              </a:rPr>
              <a:t>(</a:t>
            </a:r>
            <a:r>
              <a:rPr lang="en-US" sz="2200" i="1" dirty="0" smtClean="0">
                <a:latin typeface="Georgia" panose="02040502050405020303" pitchFamily="18" charset="0"/>
              </a:rPr>
              <a:t>IX-XII </a:t>
            </a:r>
            <a:r>
              <a:rPr lang="ru-RU" sz="2200" i="1" dirty="0" smtClean="0">
                <a:latin typeface="Georgia" panose="02040502050405020303" pitchFamily="18" charset="0"/>
              </a:rPr>
              <a:t>вв.).</a:t>
            </a:r>
          </a:p>
          <a:p>
            <a:pPr>
              <a:spcAft>
                <a:spcPts val="1000"/>
              </a:spcAft>
            </a:pPr>
            <a:r>
              <a:rPr lang="ru-RU" sz="2200" i="1" dirty="0" smtClean="0">
                <a:latin typeface="Georgia" panose="02040502050405020303" pitchFamily="18" charset="0"/>
              </a:rPr>
              <a:t>«Сметана» и </a:t>
            </a:r>
            <a:r>
              <a:rPr lang="ru-RU" sz="2200" b="1" i="1" dirty="0" smtClean="0">
                <a:latin typeface="Georgia" panose="02040502050405020303" pitchFamily="18" charset="0"/>
              </a:rPr>
              <a:t>«сметать» </a:t>
            </a:r>
            <a:r>
              <a:rPr lang="ru-RU" sz="2200" i="1" dirty="0" smtClean="0">
                <a:latin typeface="Georgia" panose="02040502050405020303" pitchFamily="18" charset="0"/>
              </a:rPr>
              <a:t>—</a:t>
            </a:r>
            <a:r>
              <a:rPr lang="ru-RU" sz="2200" b="1" i="1" dirty="0" smtClean="0">
                <a:latin typeface="Georgia" panose="02040502050405020303" pitchFamily="18" charset="0"/>
              </a:rPr>
              <a:t>однокоренные </a:t>
            </a:r>
            <a:r>
              <a:rPr lang="ru-RU" sz="2200" dirty="0" smtClean="0">
                <a:latin typeface="Georgia" panose="02040502050405020303" pitchFamily="18" charset="0"/>
              </a:rPr>
              <a:t>слова.</a:t>
            </a:r>
          </a:p>
          <a:p>
            <a:pPr>
              <a:spcAft>
                <a:spcPts val="1000"/>
              </a:spcAft>
            </a:pPr>
            <a:r>
              <a:rPr lang="ru-RU" sz="2200" dirty="0" smtClean="0">
                <a:latin typeface="Georgia" panose="02040502050405020303" pitchFamily="18" charset="0"/>
              </a:rPr>
              <a:t>После Второй Мировой войны </a:t>
            </a:r>
            <a:r>
              <a:rPr lang="ru-RU" sz="2200" b="1" i="1" dirty="0" smtClean="0">
                <a:latin typeface="Georgia" panose="02040502050405020303" pitchFamily="18" charset="0"/>
              </a:rPr>
              <a:t>«русские сливки» </a:t>
            </a:r>
            <a:r>
              <a:rPr lang="ru-RU" sz="2200" dirty="0" smtClean="0">
                <a:latin typeface="Georgia" panose="02040502050405020303" pitchFamily="18" charset="0"/>
              </a:rPr>
              <a:t>стали экспортировать в европейские государства.</a:t>
            </a:r>
          </a:p>
          <a:p>
            <a:pPr>
              <a:spcAft>
                <a:spcPts val="1000"/>
              </a:spcAft>
            </a:pPr>
            <a:endParaRPr lang="ru-RU" sz="22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31875" y="462280"/>
            <a:ext cx="4744085" cy="6057265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6581775" y="589280"/>
            <a:ext cx="4675505" cy="6057265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1313815" y="732790"/>
            <a:ext cx="4240530" cy="54762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ctr" fontAlgn="auto">
              <a:spcAft>
                <a:spcPts val="1000"/>
              </a:spcAft>
            </a:pPr>
            <a:r>
              <a:rPr lang="ru-RU" altLang="en-US" sz="2800">
                <a:latin typeface="Georgia" panose="02040502050405020303" charset="0"/>
                <a:cs typeface="Georgia" panose="02040502050405020303" charset="0"/>
                <a:sym typeface="+mn-ea"/>
              </a:rPr>
              <a:t>Интегрированная дидактическая игра </a:t>
            </a:r>
            <a:r>
              <a:rPr lang="ru-RU" altLang="en-US" sz="2800" b="1">
                <a:latin typeface="Georgia" panose="02040502050405020303" charset="0"/>
                <a:cs typeface="Georgia" panose="02040502050405020303" charset="0"/>
                <a:sym typeface="+mn-ea"/>
              </a:rPr>
              <a:t>«Крестьянская этимология»</a:t>
            </a:r>
          </a:p>
          <a:p>
            <a:pPr indent="0" algn="l" fontAlgn="auto">
              <a:spcAft>
                <a:spcPts val="0"/>
              </a:spcAft>
            </a:pPr>
            <a:r>
              <a:rPr lang="ru-RU" altLang="en-US" sz="2400" b="1" u="sng">
                <a:latin typeface="Georgia" panose="02040502050405020303" charset="0"/>
                <a:cs typeface="Georgia" panose="02040502050405020303" charset="0"/>
                <a:sym typeface="+mn-ea"/>
              </a:rPr>
              <a:t>Правила</a:t>
            </a:r>
            <a:r>
              <a:rPr lang="ru-RU" altLang="en-US" sz="2400" b="1">
                <a:latin typeface="Georgia" panose="02040502050405020303" charset="0"/>
                <a:cs typeface="Georgia" panose="02040502050405020303" charset="0"/>
                <a:sym typeface="+mn-ea"/>
              </a:rPr>
              <a:t>:</a:t>
            </a:r>
          </a:p>
          <a:p>
            <a:pPr indent="0" algn="l" fontAlgn="auto">
              <a:spcAft>
                <a:spcPts val="0"/>
              </a:spcAft>
            </a:pPr>
            <a:r>
              <a:rPr lang="ru-RU" altLang="en-US" sz="2400" b="1">
                <a:latin typeface="Georgia" panose="02040502050405020303" charset="0"/>
                <a:cs typeface="Georgia" panose="02040502050405020303" charset="0"/>
                <a:sym typeface="+mn-ea"/>
              </a:rPr>
              <a:t>1.</a:t>
            </a:r>
            <a:r>
              <a:rPr lang="ru-RU" altLang="en-US" sz="2400">
                <a:latin typeface="Georgia" panose="02040502050405020303" charset="0"/>
                <a:cs typeface="Georgia" panose="02040502050405020303" charset="0"/>
                <a:sym typeface="+mn-ea"/>
              </a:rPr>
              <a:t> Распределитесь на </a:t>
            </a:r>
            <a:r>
              <a:rPr lang="ru-RU" altLang="en-US" sz="2400" i="1">
                <a:latin typeface="Georgia" panose="02040502050405020303" charset="0"/>
                <a:cs typeface="Georgia" panose="02040502050405020303" charset="0"/>
                <a:sym typeface="+mn-ea"/>
              </a:rPr>
              <a:t>равные</a:t>
            </a:r>
            <a:r>
              <a:rPr lang="ru-RU" altLang="en-US" sz="2400">
                <a:latin typeface="Georgia" panose="02040502050405020303" charset="0"/>
                <a:cs typeface="Georgia" panose="02040502050405020303" charset="0"/>
                <a:sym typeface="+mn-ea"/>
              </a:rPr>
              <a:t> группы-команды.</a:t>
            </a:r>
          </a:p>
          <a:p>
            <a:pPr indent="0" algn="l" fontAlgn="auto">
              <a:spcAft>
                <a:spcPts val="0"/>
              </a:spcAft>
            </a:pPr>
            <a:r>
              <a:rPr lang="ru-RU" altLang="en-US" sz="2400" b="1">
                <a:latin typeface="Georgia" panose="02040502050405020303" charset="0"/>
                <a:cs typeface="Georgia" panose="02040502050405020303" charset="0"/>
                <a:sym typeface="+mn-ea"/>
              </a:rPr>
              <a:t>2.</a:t>
            </a:r>
            <a:r>
              <a:rPr lang="ru-RU" altLang="en-US" sz="2400">
                <a:latin typeface="Georgia" panose="02040502050405020303" charset="0"/>
                <a:cs typeface="Georgia" panose="02040502050405020303" charset="0"/>
                <a:sym typeface="+mn-ea"/>
              </a:rPr>
              <a:t> Подпишите игровые бланки </a:t>
            </a:r>
            <a:r>
              <a:rPr lang="ru-RU" altLang="en-US" sz="2400" i="1">
                <a:latin typeface="Georgia" panose="02040502050405020303" charset="0"/>
                <a:cs typeface="Georgia" panose="02040502050405020303" charset="0"/>
                <a:sym typeface="+mn-ea"/>
              </a:rPr>
              <a:t>номером</a:t>
            </a:r>
            <a:r>
              <a:rPr lang="ru-RU" altLang="en-US" sz="2400">
                <a:latin typeface="Georgia" panose="02040502050405020303" charset="0"/>
                <a:cs typeface="Georgia" panose="02040502050405020303" charset="0"/>
                <a:sym typeface="+mn-ea"/>
              </a:rPr>
              <a:t> или </a:t>
            </a:r>
            <a:r>
              <a:rPr lang="ru-RU" altLang="en-US" sz="2400" i="1">
                <a:latin typeface="Georgia" panose="02040502050405020303" charset="0"/>
                <a:cs typeface="Georgia" panose="02040502050405020303" charset="0"/>
                <a:sym typeface="+mn-ea"/>
              </a:rPr>
              <a:t>названием</a:t>
            </a:r>
            <a:r>
              <a:rPr lang="ru-RU" altLang="en-US" sz="2400">
                <a:latin typeface="Georgia" panose="02040502050405020303" charset="0"/>
                <a:cs typeface="Georgia" panose="02040502050405020303" charset="0"/>
                <a:sym typeface="+mn-ea"/>
              </a:rPr>
              <a:t> команды.</a:t>
            </a:r>
          </a:p>
          <a:p>
            <a:pPr indent="0" algn="l" fontAlgn="auto">
              <a:spcAft>
                <a:spcPts val="0"/>
              </a:spcAft>
            </a:pPr>
            <a:r>
              <a:rPr lang="ru-RU" altLang="en-US" sz="2400" b="1">
                <a:latin typeface="Georgia" panose="02040502050405020303" charset="0"/>
                <a:cs typeface="Georgia" panose="02040502050405020303" charset="0"/>
                <a:sym typeface="+mn-ea"/>
              </a:rPr>
              <a:t>3.</a:t>
            </a:r>
            <a:r>
              <a:rPr lang="ru-RU" altLang="en-US" sz="2400">
                <a:latin typeface="Georgia" panose="02040502050405020303" charset="0"/>
                <a:cs typeface="Georgia" panose="02040502050405020303" charset="0"/>
                <a:sym typeface="+mn-ea"/>
              </a:rPr>
              <a:t> За каждый правильный ответ вы получаете </a:t>
            </a:r>
            <a:r>
              <a:rPr lang="ru-RU" altLang="en-US" sz="2400" i="1">
                <a:latin typeface="Georgia" panose="02040502050405020303" charset="0"/>
                <a:cs typeface="Georgia" panose="02040502050405020303" charset="0"/>
                <a:sym typeface="+mn-ea"/>
              </a:rPr>
              <a:t>2 балла.</a:t>
            </a:r>
          </a:p>
          <a:p>
            <a:pPr indent="0" algn="l" fontAlgn="auto">
              <a:spcAft>
                <a:spcPts val="0"/>
              </a:spcAft>
            </a:pPr>
            <a:r>
              <a:rPr lang="ru-RU" altLang="en-US" sz="2400" b="1">
                <a:latin typeface="Georgia" panose="02040502050405020303" charset="0"/>
                <a:cs typeface="Georgia" panose="02040502050405020303" charset="0"/>
                <a:sym typeface="+mn-ea"/>
              </a:rPr>
              <a:t>4. </a:t>
            </a:r>
            <a:r>
              <a:rPr lang="ru-RU" altLang="en-US" sz="2400">
                <a:latin typeface="Georgia" panose="02040502050405020303" charset="0"/>
                <a:cs typeface="Georgia" panose="02040502050405020303" charset="0"/>
                <a:sym typeface="+mn-ea"/>
              </a:rPr>
              <a:t>Успейте дать ответ за </a:t>
            </a:r>
            <a:r>
              <a:rPr lang="ru-RU" altLang="en-US" sz="2400" i="1">
                <a:latin typeface="Georgia" panose="02040502050405020303" charset="0"/>
                <a:cs typeface="Georgia" panose="02040502050405020303" charset="0"/>
                <a:sym typeface="+mn-ea"/>
              </a:rPr>
              <a:t>2 минуты.</a:t>
            </a:r>
            <a:endParaRPr lang="ru-RU" altLang="en-US" sz="2400" b="1" i="1">
              <a:latin typeface="Georgia" panose="02040502050405020303" charset="0"/>
              <a:cs typeface="Georgia" panose="02040502050405020303" charset="0"/>
            </a:endParaRPr>
          </a:p>
          <a:p>
            <a:pPr indent="0" algn="ctr" fontAlgn="auto">
              <a:spcAft>
                <a:spcPts val="1000"/>
              </a:spcAft>
            </a:pPr>
            <a:endParaRPr lang="ru-RU" altLang="en-US" sz="2400" b="1">
              <a:latin typeface="Georgia" panose="02040502050405020303" charset="0"/>
              <a:cs typeface="Georgia" panose="02040502050405020303" charset="0"/>
            </a:endParaRPr>
          </a:p>
          <a:p>
            <a:pPr algn="l"/>
            <a:endParaRPr lang="ru-RU" altLang="en-US" sz="2400" b="1">
              <a:latin typeface="Georgia" panose="02040502050405020303" charset="0"/>
              <a:cs typeface="Georgia" panose="02040502050405020303" charset="0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9349105" y="859790"/>
            <a:ext cx="1599565" cy="4959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ctr" fontAlgn="auto">
              <a:spcAft>
                <a:spcPts val="1500"/>
              </a:spcAft>
            </a:pPr>
            <a:r>
              <a:rPr lang="ru-RU" altLang="en-US" sz="2000" i="1" dirty="0">
                <a:latin typeface="Georgia" panose="02040502050405020303" charset="0"/>
                <a:cs typeface="Georgia" panose="02040502050405020303" charset="0"/>
              </a:rPr>
              <a:t>красный</a:t>
            </a: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7023735" y="1197610"/>
            <a:ext cx="1599565" cy="4959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ctr" fontAlgn="auto">
              <a:spcAft>
                <a:spcPts val="1500"/>
              </a:spcAft>
            </a:pPr>
            <a:r>
              <a:rPr lang="ru-RU" altLang="en-US" sz="2400" i="1">
                <a:latin typeface="Georgia" panose="02040502050405020303" charset="0"/>
                <a:cs typeface="Georgia" panose="02040502050405020303" charset="0"/>
              </a:rPr>
              <a:t>трава</a:t>
            </a: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8729345" y="1482725"/>
            <a:ext cx="1599565" cy="4959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ctr" fontAlgn="auto">
              <a:spcAft>
                <a:spcPts val="1500"/>
              </a:spcAft>
            </a:pPr>
            <a:r>
              <a:rPr lang="ru-RU" altLang="en-US" sz="2000" i="1" dirty="0">
                <a:latin typeface="Georgia" panose="02040502050405020303" charset="0"/>
                <a:cs typeface="Georgia" panose="02040502050405020303" charset="0"/>
              </a:rPr>
              <a:t>белка</a:t>
            </a: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9564370" y="2105660"/>
            <a:ext cx="1599565" cy="4959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ctr" fontAlgn="auto">
              <a:spcAft>
                <a:spcPts val="1500"/>
              </a:spcAft>
            </a:pPr>
            <a:r>
              <a:rPr lang="ru-RU" altLang="en-US" sz="2400" i="1">
                <a:latin typeface="Georgia" panose="02040502050405020303" charset="0"/>
                <a:cs typeface="Georgia" panose="02040502050405020303" charset="0"/>
              </a:rPr>
              <a:t>груздь</a:t>
            </a: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7439025" y="2105660"/>
            <a:ext cx="1599565" cy="4959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ctr" fontAlgn="auto">
              <a:spcAft>
                <a:spcPts val="1500"/>
              </a:spcAft>
            </a:pPr>
            <a:r>
              <a:rPr lang="ru-RU" altLang="en-US" sz="2000" i="1">
                <a:latin typeface="Georgia" panose="02040502050405020303" charset="0"/>
                <a:cs typeface="Georgia" panose="02040502050405020303" charset="0"/>
              </a:rPr>
              <a:t>сеять</a:t>
            </a: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6690995" y="2728595"/>
            <a:ext cx="1599565" cy="4959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ctr" fontAlgn="auto">
              <a:spcAft>
                <a:spcPts val="1500"/>
              </a:spcAft>
            </a:pPr>
            <a:r>
              <a:rPr lang="ru-RU" altLang="en-US" sz="2400" i="1">
                <a:latin typeface="Georgia" panose="02040502050405020303" charset="0"/>
                <a:cs typeface="Georgia" panose="02040502050405020303" charset="0"/>
              </a:rPr>
              <a:t>вьюга</a:t>
            </a:r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9296400" y="3429000"/>
            <a:ext cx="1599565" cy="4959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ctr" fontAlgn="auto">
              <a:spcAft>
                <a:spcPts val="1500"/>
              </a:spcAft>
            </a:pPr>
            <a:r>
              <a:rPr lang="ru-RU" altLang="en-US" sz="2400" i="1">
                <a:latin typeface="Georgia" panose="02040502050405020303" charset="0"/>
                <a:cs typeface="Georgia" panose="02040502050405020303" charset="0"/>
              </a:rPr>
              <a:t>снегирь</a:t>
            </a:r>
          </a:p>
        </p:txBody>
      </p:sp>
      <p:sp>
        <p:nvSpPr>
          <p:cNvPr id="12" name="Текстовое поле 11"/>
          <p:cNvSpPr txBox="1"/>
          <p:nvPr/>
        </p:nvSpPr>
        <p:spPr>
          <a:xfrm>
            <a:off x="8202295" y="2767330"/>
            <a:ext cx="1599565" cy="4959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ctr" fontAlgn="auto">
              <a:spcAft>
                <a:spcPts val="1500"/>
              </a:spcAft>
            </a:pPr>
            <a:r>
              <a:rPr lang="ru-RU" altLang="en-US" sz="2000" i="1">
                <a:latin typeface="Georgia" panose="02040502050405020303" charset="0"/>
                <a:cs typeface="Georgia" panose="02040502050405020303" charset="0"/>
              </a:rPr>
              <a:t>ковш</a:t>
            </a:r>
          </a:p>
        </p:txBody>
      </p:sp>
      <p:sp>
        <p:nvSpPr>
          <p:cNvPr id="13" name="Текстовое поле 12"/>
          <p:cNvSpPr txBox="1"/>
          <p:nvPr/>
        </p:nvSpPr>
        <p:spPr>
          <a:xfrm>
            <a:off x="6917055" y="3505200"/>
            <a:ext cx="1599565" cy="4959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ctr" fontAlgn="auto">
              <a:spcAft>
                <a:spcPts val="1500"/>
              </a:spcAft>
            </a:pPr>
            <a:r>
              <a:rPr lang="ru-RU" altLang="en-US" sz="2000" i="1">
                <a:latin typeface="Georgia" panose="02040502050405020303" charset="0"/>
                <a:cs typeface="Georgia" panose="02040502050405020303" charset="0"/>
              </a:rPr>
              <a:t>щи</a:t>
            </a:r>
          </a:p>
        </p:txBody>
      </p:sp>
      <p:sp>
        <p:nvSpPr>
          <p:cNvPr id="14" name="Текстовое поле 13"/>
          <p:cNvSpPr txBox="1"/>
          <p:nvPr/>
        </p:nvSpPr>
        <p:spPr>
          <a:xfrm>
            <a:off x="7880350" y="4051935"/>
            <a:ext cx="2078355" cy="4959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ctr" fontAlgn="auto">
              <a:spcAft>
                <a:spcPts val="1500"/>
              </a:spcAft>
            </a:pPr>
            <a:r>
              <a:rPr lang="ru-RU" altLang="en-US" sz="2400" i="1">
                <a:latin typeface="Georgia" panose="02040502050405020303" charset="0"/>
                <a:cs typeface="Georgia" panose="02040502050405020303" charset="0"/>
              </a:rPr>
              <a:t>коричневый</a:t>
            </a:r>
          </a:p>
        </p:txBody>
      </p:sp>
      <p:sp>
        <p:nvSpPr>
          <p:cNvPr id="15" name="Текстовое поле 14"/>
          <p:cNvSpPr txBox="1"/>
          <p:nvPr/>
        </p:nvSpPr>
        <p:spPr>
          <a:xfrm>
            <a:off x="6450330" y="4473575"/>
            <a:ext cx="1599565" cy="4959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ctr" fontAlgn="auto">
              <a:spcAft>
                <a:spcPts val="1500"/>
              </a:spcAft>
            </a:pPr>
            <a:r>
              <a:rPr lang="ru-RU" altLang="en-US" sz="2000" i="1">
                <a:latin typeface="Georgia" panose="02040502050405020303" charset="0"/>
                <a:cs typeface="Georgia" panose="02040502050405020303" charset="0"/>
              </a:rPr>
              <a:t>берёза</a:t>
            </a:r>
          </a:p>
        </p:txBody>
      </p:sp>
      <p:sp>
        <p:nvSpPr>
          <p:cNvPr id="16" name="Текстовое поле 15"/>
          <p:cNvSpPr txBox="1"/>
          <p:nvPr/>
        </p:nvSpPr>
        <p:spPr>
          <a:xfrm>
            <a:off x="9657715" y="4337050"/>
            <a:ext cx="1599565" cy="4959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ctr" fontAlgn="auto">
              <a:spcAft>
                <a:spcPts val="1500"/>
              </a:spcAft>
            </a:pPr>
            <a:r>
              <a:rPr lang="ru-RU" altLang="en-US" sz="2000" i="1">
                <a:latin typeface="Georgia" panose="02040502050405020303" charset="0"/>
                <a:cs typeface="Georgia" panose="02040502050405020303" charset="0"/>
              </a:rPr>
              <a:t>корова</a:t>
            </a:r>
          </a:p>
        </p:txBody>
      </p:sp>
      <p:sp>
        <p:nvSpPr>
          <p:cNvPr id="17" name="Текстовое поле 16"/>
          <p:cNvSpPr txBox="1"/>
          <p:nvPr/>
        </p:nvSpPr>
        <p:spPr>
          <a:xfrm>
            <a:off x="7439025" y="4904740"/>
            <a:ext cx="1599565" cy="4959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ctr" fontAlgn="auto">
              <a:spcAft>
                <a:spcPts val="1500"/>
              </a:spcAft>
            </a:pPr>
            <a:r>
              <a:rPr lang="ru-RU" altLang="en-US" sz="2400" i="1">
                <a:latin typeface="Georgia" panose="02040502050405020303" charset="0"/>
                <a:cs typeface="Georgia" panose="02040502050405020303" charset="0"/>
              </a:rPr>
              <a:t>земля</a:t>
            </a:r>
          </a:p>
        </p:txBody>
      </p:sp>
      <p:sp>
        <p:nvSpPr>
          <p:cNvPr id="18" name="Текстовое поле 17"/>
          <p:cNvSpPr txBox="1"/>
          <p:nvPr/>
        </p:nvSpPr>
        <p:spPr>
          <a:xfrm>
            <a:off x="7696835" y="629920"/>
            <a:ext cx="1599565" cy="4959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ctr" fontAlgn="auto">
              <a:spcAft>
                <a:spcPts val="1500"/>
              </a:spcAft>
            </a:pPr>
            <a:r>
              <a:rPr lang="ru-RU" altLang="en-US" sz="2000" i="1" dirty="0">
                <a:latin typeface="Georgia" panose="02040502050405020303" charset="0"/>
                <a:cs typeface="Georgia" panose="02040502050405020303" charset="0"/>
              </a:rPr>
              <a:t>разум</a:t>
            </a:r>
          </a:p>
        </p:txBody>
      </p:sp>
      <p:sp>
        <p:nvSpPr>
          <p:cNvPr id="19" name="Текстовое поле 18"/>
          <p:cNvSpPr txBox="1"/>
          <p:nvPr/>
        </p:nvSpPr>
        <p:spPr>
          <a:xfrm>
            <a:off x="9165590" y="5913120"/>
            <a:ext cx="1599565" cy="4959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ctr" fontAlgn="auto">
              <a:spcAft>
                <a:spcPts val="1500"/>
              </a:spcAft>
            </a:pPr>
            <a:r>
              <a:rPr lang="ru-RU" altLang="en-US" sz="2400" i="1">
                <a:latin typeface="Georgia" panose="02040502050405020303" charset="0"/>
                <a:cs typeface="Georgia" panose="02040502050405020303" charset="0"/>
              </a:rPr>
              <a:t>деревня</a:t>
            </a:r>
          </a:p>
        </p:txBody>
      </p:sp>
      <p:sp>
        <p:nvSpPr>
          <p:cNvPr id="20" name="Текстовое поле 19"/>
          <p:cNvSpPr txBox="1"/>
          <p:nvPr/>
        </p:nvSpPr>
        <p:spPr>
          <a:xfrm>
            <a:off x="7129780" y="5757545"/>
            <a:ext cx="1599565" cy="4959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ctr" fontAlgn="auto">
              <a:spcAft>
                <a:spcPts val="1500"/>
              </a:spcAft>
            </a:pPr>
            <a:r>
              <a:rPr lang="ru-RU" altLang="en-US" sz="2000" i="1">
                <a:latin typeface="Georgia" panose="02040502050405020303" charset="0"/>
                <a:cs typeface="Georgia" panose="02040502050405020303" charset="0"/>
              </a:rPr>
              <a:t>каша</a:t>
            </a:r>
          </a:p>
        </p:txBody>
      </p:sp>
      <p:sp>
        <p:nvSpPr>
          <p:cNvPr id="21" name="Текстовое поле 20"/>
          <p:cNvSpPr txBox="1"/>
          <p:nvPr/>
        </p:nvSpPr>
        <p:spPr>
          <a:xfrm>
            <a:off x="9165590" y="5158740"/>
            <a:ext cx="1599565" cy="4959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ctr" fontAlgn="auto">
              <a:spcAft>
                <a:spcPts val="1500"/>
              </a:spcAft>
            </a:pPr>
            <a:r>
              <a:rPr lang="ru-RU" altLang="en-US" sz="2000" i="1">
                <a:latin typeface="Georgia" panose="02040502050405020303" charset="0"/>
                <a:cs typeface="Georgia" panose="02040502050405020303" charset="0"/>
              </a:rPr>
              <a:t>жить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47155" y="589280"/>
            <a:ext cx="4810125" cy="6057265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118870" y="462280"/>
            <a:ext cx="4733290" cy="6057265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291590" y="1783715"/>
            <a:ext cx="440563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3600">
                <a:latin typeface="Georgia" panose="02040502050405020303" charset="0"/>
                <a:cs typeface="Georgia" panose="02040502050405020303" charset="0"/>
              </a:rPr>
              <a:t>Греч. от </a:t>
            </a:r>
            <a:r>
              <a:rPr lang="ru-RU" altLang="en-US" sz="3600" b="1">
                <a:latin typeface="Georgia" panose="02040502050405020303" charset="0"/>
                <a:cs typeface="Georgia" panose="02040502050405020303" charset="0"/>
              </a:rPr>
              <a:t>etymo </a:t>
            </a:r>
            <a:r>
              <a:rPr lang="ru-RU" altLang="en-US" sz="3600">
                <a:latin typeface="Georgia" panose="02040502050405020303" charset="0"/>
                <a:cs typeface="Georgia" panose="02040502050405020303" charset="0"/>
              </a:rPr>
              <a:t>(э</a:t>
            </a:r>
            <a:r>
              <a:rPr lang="ru-RU" altLang="en-US" sz="3600">
                <a:latin typeface="Arial" panose="020B0604020202020204" pitchFamily="34" charset="0"/>
                <a:cs typeface="Arial" panose="020B0604020202020204" pitchFamily="34" charset="0"/>
              </a:rPr>
              <a:t>́</a:t>
            </a:r>
            <a:r>
              <a:rPr lang="ru-RU" altLang="en-US" sz="3600">
                <a:latin typeface="Georgia" panose="02040502050405020303" charset="0"/>
                <a:cs typeface="Georgia" panose="02040502050405020303" charset="0"/>
              </a:rPr>
              <a:t>тимо) – </a:t>
            </a:r>
            <a:r>
              <a:rPr lang="ru-RU" altLang="en-US" sz="3600" i="1">
                <a:latin typeface="Georgia" panose="02040502050405020303" charset="0"/>
                <a:cs typeface="Georgia" panose="02040502050405020303" charset="0"/>
              </a:rPr>
              <a:t>«истинное значение»</a:t>
            </a:r>
            <a:br>
              <a:rPr lang="ru-RU" altLang="en-US" sz="3600" i="1">
                <a:latin typeface="Georgia" panose="02040502050405020303" charset="0"/>
                <a:cs typeface="Georgia" panose="02040502050405020303" charset="0"/>
              </a:rPr>
            </a:br>
            <a:r>
              <a:rPr lang="ru-RU" altLang="en-US" sz="3600">
                <a:latin typeface="Georgia" panose="02040502050405020303" charset="0"/>
                <a:cs typeface="Georgia" panose="02040502050405020303" charset="0"/>
              </a:rPr>
              <a:t>и </a:t>
            </a:r>
            <a:r>
              <a:rPr lang="ru-RU" altLang="en-US" sz="3600" b="1">
                <a:latin typeface="Georgia" panose="02040502050405020303" charset="0"/>
                <a:cs typeface="Georgia" panose="02040502050405020303" charset="0"/>
              </a:rPr>
              <a:t>logos</a:t>
            </a:r>
            <a:r>
              <a:rPr lang="ru-RU" altLang="en-US" sz="3600">
                <a:latin typeface="Georgia" panose="02040502050405020303" charset="0"/>
                <a:cs typeface="Georgia" panose="02040502050405020303" charset="0"/>
              </a:rPr>
              <a:t> (ло</a:t>
            </a:r>
            <a:r>
              <a:rPr lang="ru-RU" altLang="en-US" sz="3600">
                <a:latin typeface="Arial" panose="020B0604020202020204" pitchFamily="34" charset="0"/>
                <a:cs typeface="Arial" panose="020B0604020202020204" pitchFamily="34" charset="0"/>
              </a:rPr>
              <a:t>́</a:t>
            </a:r>
            <a:r>
              <a:rPr lang="ru-RU" altLang="en-US" sz="3600">
                <a:latin typeface="Georgia" panose="02040502050405020303" charset="0"/>
                <a:cs typeface="Georgia" panose="02040502050405020303" charset="0"/>
              </a:rPr>
              <a:t>гос) – </a:t>
            </a:r>
            <a:r>
              <a:rPr lang="ru-RU" altLang="en-US" sz="3600" i="1">
                <a:latin typeface="Georgia" panose="02040502050405020303" charset="0"/>
                <a:cs typeface="Georgia" panose="02040502050405020303" charset="0"/>
              </a:rPr>
              <a:t>«учение»</a:t>
            </a: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6531376" y="1363662"/>
            <a:ext cx="41109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altLang="en-US" sz="3600" b="1" dirty="0" err="1">
                <a:latin typeface="Georgia" panose="02040502050405020303" charset="0"/>
                <a:cs typeface="Georgia" panose="02040502050405020303" charset="0"/>
              </a:rPr>
              <a:t>Этимоло</a:t>
            </a:r>
            <a:r>
              <a:rPr lang="ru-RU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́</a:t>
            </a:r>
            <a:r>
              <a:rPr lang="ru-RU" altLang="en-US" sz="3600" b="1" dirty="0" err="1">
                <a:latin typeface="Georgia" panose="02040502050405020303" charset="0"/>
                <a:cs typeface="Georgia" panose="02040502050405020303" charset="0"/>
              </a:rPr>
              <a:t>гия</a:t>
            </a:r>
            <a:endParaRPr lang="ru-RU" altLang="en-US" sz="3600" b="1" i="1" dirty="0">
              <a:latin typeface="Georgia" panose="02040502050405020303" charset="0"/>
              <a:cs typeface="Georgia" panose="02040502050405020303" charset="0"/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5660" y="697865"/>
            <a:ext cx="1390015" cy="133159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740229" y="2134117"/>
            <a:ext cx="4223971" cy="4113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300" dirty="0" smtClean="0">
                <a:latin typeface="Georgia" panose="02040502050405020303" pitchFamily="18" charset="0"/>
              </a:rPr>
              <a:t>В современной науке существует </a:t>
            </a:r>
            <a:r>
              <a:rPr lang="ru-RU" sz="2300" i="1" dirty="0" smtClean="0">
                <a:latin typeface="Georgia" panose="02040502050405020303" pitchFamily="18" charset="0"/>
              </a:rPr>
              <a:t>несколько различных ответов </a:t>
            </a:r>
            <a:r>
              <a:rPr lang="ru-RU" sz="2300" dirty="0" smtClean="0">
                <a:latin typeface="Georgia" panose="02040502050405020303" pitchFamily="18" charset="0"/>
              </a:rPr>
              <a:t>на </a:t>
            </a:r>
            <a:r>
              <a:rPr lang="ru-RU" sz="2300" dirty="0">
                <a:latin typeface="Georgia" panose="02040502050405020303" pitchFamily="18" charset="0"/>
              </a:rPr>
              <a:t>вопрос, </a:t>
            </a:r>
            <a:r>
              <a:rPr lang="ru-RU" sz="2300" b="1" i="1" dirty="0">
                <a:latin typeface="Georgia" panose="02040502050405020303" pitchFamily="18" charset="0"/>
              </a:rPr>
              <a:t>как появилось слово «Русь</a:t>
            </a:r>
            <a:r>
              <a:rPr lang="ru-RU" sz="2300" b="1" i="1" dirty="0" smtClean="0">
                <a:latin typeface="Georgia" panose="02040502050405020303" pitchFamily="18" charset="0"/>
              </a:rPr>
              <a:t>».</a:t>
            </a:r>
          </a:p>
          <a:p>
            <a:r>
              <a:rPr lang="ru-RU" sz="2300" dirty="0" smtClean="0">
                <a:latin typeface="Georgia" panose="02040502050405020303" pitchFamily="18" charset="0"/>
              </a:rPr>
              <a:t>Выделяется </a:t>
            </a:r>
            <a:r>
              <a:rPr lang="ru-RU" sz="2300" i="1" dirty="0" smtClean="0">
                <a:latin typeface="Georgia" panose="02040502050405020303" pitchFamily="18" charset="0"/>
              </a:rPr>
              <a:t>три</a:t>
            </a:r>
            <a:r>
              <a:rPr lang="ru-RU" sz="2300" dirty="0" smtClean="0">
                <a:latin typeface="Georgia" panose="02040502050405020303" pitchFamily="18" charset="0"/>
              </a:rPr>
              <a:t> основных </a:t>
            </a:r>
            <a:r>
              <a:rPr lang="ru-RU" sz="2300" i="1" dirty="0" smtClean="0">
                <a:latin typeface="Georgia" panose="02040502050405020303" pitchFamily="18" charset="0"/>
              </a:rPr>
              <a:t>гипотезы</a:t>
            </a:r>
            <a:r>
              <a:rPr lang="ru-RU" sz="2300" dirty="0" smtClean="0">
                <a:latin typeface="Georgia" panose="02040502050405020303" pitchFamily="18" charset="0"/>
              </a:rPr>
              <a:t> (предположения):</a:t>
            </a:r>
          </a:p>
          <a:p>
            <a:pPr marL="342900" indent="-342900">
              <a:buFontTx/>
              <a:buChar char="~"/>
            </a:pPr>
            <a:r>
              <a:rPr lang="ru-RU" sz="2300" dirty="0" smtClean="0">
                <a:latin typeface="Georgia" panose="02040502050405020303" pitchFamily="18" charset="0"/>
              </a:rPr>
              <a:t>норманская</a:t>
            </a:r>
          </a:p>
          <a:p>
            <a:pPr marL="342900" indent="-342900">
              <a:buFontTx/>
              <a:buChar char="~"/>
            </a:pPr>
            <a:r>
              <a:rPr lang="ru-RU" sz="2300" dirty="0" smtClean="0">
                <a:latin typeface="Georgia" panose="02040502050405020303" pitchFamily="18" charset="0"/>
              </a:rPr>
              <a:t>индоарийская</a:t>
            </a:r>
          </a:p>
          <a:p>
            <a:pPr marL="342900" indent="-342900">
              <a:buFontTx/>
              <a:buChar char="~"/>
            </a:pPr>
            <a:r>
              <a:rPr lang="ru-RU" sz="2300" dirty="0" smtClean="0">
                <a:latin typeface="Georgia" panose="02040502050405020303" pitchFamily="18" charset="0"/>
              </a:rPr>
              <a:t>славянская</a:t>
            </a:r>
          </a:p>
          <a:p>
            <a:endParaRPr lang="ru-RU" sz="2300" dirty="0" smtClean="0">
              <a:latin typeface="Georgia" panose="020405020504050203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447153" y="512601"/>
            <a:ext cx="4810125" cy="6057265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042035" y="462280"/>
            <a:ext cx="4733925" cy="6057265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221105" y="2029460"/>
            <a:ext cx="441642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3600">
                <a:latin typeface="Georgia" panose="02040502050405020303" charset="0"/>
                <a:cs typeface="Georgia" panose="02040502050405020303" charset="0"/>
              </a:rPr>
              <a:t>Искон. от </a:t>
            </a:r>
            <a:r>
              <a:rPr lang="ru-RU" altLang="en-US" sz="3600" b="1">
                <a:latin typeface="Georgia" panose="02040502050405020303" charset="0"/>
                <a:cs typeface="Georgia" panose="02040502050405020303" charset="0"/>
              </a:rPr>
              <a:t>ветхий + -ин; </a:t>
            </a:r>
            <a:r>
              <a:rPr lang="ru-RU" altLang="en-US" sz="3600">
                <a:latin typeface="Georgia" panose="02040502050405020303" charset="0"/>
                <a:cs typeface="Georgia" panose="02040502050405020303" charset="0"/>
              </a:rPr>
              <a:t>букв.: </a:t>
            </a:r>
          </a:p>
          <a:p>
            <a:pPr algn="ctr"/>
            <a:r>
              <a:rPr lang="ru-RU" altLang="en-US" sz="3600" i="1">
                <a:latin typeface="Georgia" panose="02040502050405020303" charset="0"/>
                <a:cs typeface="Georgia" panose="02040502050405020303" charset="0"/>
              </a:rPr>
              <a:t>«старое мясо, припасённое впрок»</a:t>
            </a: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6579284" y="1093767"/>
            <a:ext cx="41109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altLang="en-US" sz="4800" b="1" dirty="0">
                <a:latin typeface="Georgia" panose="02040502050405020303" charset="0"/>
                <a:cs typeface="Georgia" panose="02040502050405020303" charset="0"/>
              </a:rPr>
              <a:t>Ветчина</a:t>
            </a:r>
            <a:r>
              <a:rPr lang="ru-RU" alt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́</a:t>
            </a:r>
            <a:endParaRPr lang="ru-RU" alt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45712" y="533717"/>
            <a:ext cx="1390015" cy="13315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740229" y="2080371"/>
            <a:ext cx="4223971" cy="4257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latin typeface="Georgia" panose="02040502050405020303" pitchFamily="18" charset="0"/>
              </a:rPr>
              <a:t>Свеженина</a:t>
            </a:r>
            <a:r>
              <a:rPr lang="ru-RU" sz="2200" i="1" dirty="0" smtClean="0">
                <a:latin typeface="Georgia" panose="02040502050405020303" pitchFamily="18" charset="0"/>
              </a:rPr>
              <a:t> (свежина)</a:t>
            </a:r>
            <a:r>
              <a:rPr lang="ru-RU" sz="2200" dirty="0" smtClean="0">
                <a:latin typeface="Georgia" panose="02040502050405020303" pitchFamily="18" charset="0"/>
              </a:rPr>
              <a:t> — свежее мясо. </a:t>
            </a:r>
            <a:br>
              <a:rPr lang="ru-RU" sz="2200" dirty="0" smtClean="0">
                <a:latin typeface="Georgia" panose="02040502050405020303" pitchFamily="18" charset="0"/>
              </a:rPr>
            </a:br>
            <a:r>
              <a:rPr lang="ru-RU" sz="2200" b="1" i="1" dirty="0" smtClean="0">
                <a:latin typeface="Georgia" panose="02040502050405020303" pitchFamily="18" charset="0"/>
              </a:rPr>
              <a:t>Ветшина</a:t>
            </a:r>
            <a:r>
              <a:rPr lang="ru-RU" sz="2200" b="1" dirty="0" smtClean="0">
                <a:latin typeface="Georgia" panose="02040502050405020303" pitchFamily="18" charset="0"/>
              </a:rPr>
              <a:t> </a:t>
            </a:r>
            <a:r>
              <a:rPr lang="ru-RU" sz="2200" dirty="0" smtClean="0">
                <a:latin typeface="Georgia" panose="02040502050405020303" pitchFamily="18" charset="0"/>
              </a:rPr>
              <a:t>— просоленное </a:t>
            </a:r>
            <a:br>
              <a:rPr lang="ru-RU" sz="2200" dirty="0" smtClean="0">
                <a:latin typeface="Georgia" panose="02040502050405020303" pitchFamily="18" charset="0"/>
              </a:rPr>
            </a:br>
            <a:r>
              <a:rPr lang="ru-RU" sz="2200" dirty="0" smtClean="0">
                <a:latin typeface="Georgia" panose="02040502050405020303" pitchFamily="18" charset="0"/>
              </a:rPr>
              <a:t>или прокопчённое мясо; </a:t>
            </a:r>
            <a:br>
              <a:rPr lang="ru-RU" sz="2200" dirty="0" smtClean="0">
                <a:latin typeface="Georgia" panose="02040502050405020303" pitchFamily="18" charset="0"/>
              </a:rPr>
            </a:br>
            <a:r>
              <a:rPr lang="ru-RU" sz="2200" dirty="0" smtClean="0">
                <a:latin typeface="Georgia" panose="02040502050405020303" pitchFamily="18" charset="0"/>
              </a:rPr>
              <a:t>«ветхое мясо».</a:t>
            </a:r>
          </a:p>
          <a:p>
            <a:pPr>
              <a:spcAft>
                <a:spcPts val="800"/>
              </a:spcAft>
            </a:pPr>
            <a:r>
              <a:rPr lang="ru-RU" sz="2200" dirty="0" smtClean="0">
                <a:latin typeface="Georgia" panose="02040502050405020303" pitchFamily="18" charset="0"/>
              </a:rPr>
              <a:t>Данное противопоставление было выявлено </a:t>
            </a:r>
            <a:r>
              <a:rPr lang="ru-RU" sz="2200" i="1" dirty="0" smtClean="0">
                <a:latin typeface="Georgia" panose="02040502050405020303" pitchFamily="18" charset="0"/>
              </a:rPr>
              <a:t>Владимиром Далем</a:t>
            </a:r>
            <a:r>
              <a:rPr lang="ru-RU" sz="2200" dirty="0" smtClean="0">
                <a:latin typeface="Georgia" panose="02040502050405020303" pitchFamily="18" charset="0"/>
              </a:rPr>
              <a:t> в середине </a:t>
            </a:r>
            <a:r>
              <a:rPr lang="ru-RU" sz="2200" i="1" dirty="0" smtClean="0">
                <a:latin typeface="Georgia" panose="02040502050405020303" pitchFamily="18" charset="0"/>
              </a:rPr>
              <a:t>19 в.</a:t>
            </a:r>
            <a:r>
              <a:rPr lang="ru-RU" sz="2200" dirty="0" smtClean="0">
                <a:latin typeface="Georgia" panose="02040502050405020303" pitchFamily="18" charset="0"/>
              </a:rPr>
              <a:t> </a:t>
            </a:r>
          </a:p>
          <a:p>
            <a:pPr>
              <a:spcAft>
                <a:spcPts val="800"/>
              </a:spcAft>
            </a:pPr>
            <a:r>
              <a:rPr lang="ru-RU" sz="2200" dirty="0">
                <a:latin typeface="Georgia" panose="02040502050405020303" pitchFamily="18" charset="0"/>
              </a:rPr>
              <a:t>Первое документально подтверждённое упоминание ветчины датируется </a:t>
            </a:r>
            <a:r>
              <a:rPr lang="ru-RU" sz="2200" i="1" dirty="0" smtClean="0">
                <a:latin typeface="Georgia" panose="02040502050405020303" pitchFamily="18" charset="0"/>
              </a:rPr>
              <a:t>1 </a:t>
            </a:r>
            <a:r>
              <a:rPr lang="ru-RU" sz="2200" i="1" dirty="0">
                <a:latin typeface="Georgia" panose="02040502050405020303" pitchFamily="18" charset="0"/>
              </a:rPr>
              <a:t>веком </a:t>
            </a:r>
            <a:r>
              <a:rPr lang="ru-RU" sz="2200" i="1" dirty="0" smtClean="0">
                <a:latin typeface="Georgia" panose="02040502050405020303" pitchFamily="18" charset="0"/>
              </a:rPr>
              <a:t/>
            </a:r>
            <a:br>
              <a:rPr lang="ru-RU" sz="2200" i="1" dirty="0" smtClean="0">
                <a:latin typeface="Georgia" panose="02040502050405020303" pitchFamily="18" charset="0"/>
              </a:rPr>
            </a:br>
            <a:r>
              <a:rPr lang="ru-RU" sz="2200" i="1" dirty="0" smtClean="0">
                <a:latin typeface="Georgia" panose="02040502050405020303" pitchFamily="18" charset="0"/>
              </a:rPr>
              <a:t>до </a:t>
            </a:r>
            <a:r>
              <a:rPr lang="ru-RU" sz="2200" i="1" dirty="0">
                <a:latin typeface="Georgia" panose="02040502050405020303" pitchFamily="18" charset="0"/>
              </a:rPr>
              <a:t>н. э.</a:t>
            </a:r>
            <a:endParaRPr lang="ru-RU" sz="2200" i="1" dirty="0" smtClean="0">
              <a:latin typeface="Georgia" panose="020405020504050203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47155" y="589280"/>
            <a:ext cx="4810125" cy="6057265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050925" y="462280"/>
            <a:ext cx="4801235" cy="6057265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221105" y="1998345"/>
            <a:ext cx="457009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3600">
                <a:latin typeface="Georgia" panose="02040502050405020303" charset="0"/>
                <a:cs typeface="Georgia" panose="02040502050405020303" charset="0"/>
              </a:rPr>
              <a:t>Искон. от </a:t>
            </a:r>
            <a:r>
              <a:rPr lang="ru-RU" altLang="en-US" sz="3600" b="1">
                <a:latin typeface="Georgia" panose="02040502050405020303" charset="0"/>
                <a:cs typeface="Georgia" panose="02040502050405020303" charset="0"/>
              </a:rPr>
              <a:t>во- + отец + -ин;</a:t>
            </a:r>
            <a:br>
              <a:rPr lang="ru-RU" altLang="en-US" sz="3600" b="1">
                <a:latin typeface="Georgia" panose="02040502050405020303" charset="0"/>
                <a:cs typeface="Georgia" panose="02040502050405020303" charset="0"/>
              </a:rPr>
            </a:br>
            <a:r>
              <a:rPr lang="ru-RU" altLang="en-US" sz="3600">
                <a:latin typeface="Georgia" panose="02040502050405020303" charset="0"/>
                <a:cs typeface="Georgia" panose="02040502050405020303" charset="0"/>
              </a:rPr>
              <a:t>букв.: </a:t>
            </a:r>
            <a:r>
              <a:rPr lang="ru-RU" altLang="en-US" sz="3600" i="1">
                <a:latin typeface="Georgia" panose="02040502050405020303" charset="0"/>
                <a:cs typeface="Georgia" panose="02040502050405020303" charset="0"/>
              </a:rPr>
              <a:t>«то, что принадлежит отцу»</a:t>
            </a: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6643370" y="1215942"/>
            <a:ext cx="41109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altLang="en-US" sz="4800" b="1" dirty="0" err="1">
                <a:latin typeface="Georgia" panose="02040502050405020303" charset="0"/>
                <a:cs typeface="Georgia" panose="02040502050405020303" charset="0"/>
              </a:rPr>
              <a:t>Во</a:t>
            </a:r>
            <a:r>
              <a:rPr lang="ru-RU" alt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́</a:t>
            </a:r>
            <a:r>
              <a:rPr lang="ru-RU" altLang="en-US" sz="4800" b="1" dirty="0" err="1">
                <a:latin typeface="Georgia" panose="02040502050405020303" charset="0"/>
                <a:cs typeface="Georgia" panose="02040502050405020303" charset="0"/>
              </a:rPr>
              <a:t>тчина</a:t>
            </a:r>
            <a:endParaRPr lang="ru-RU" altLang="en-US" sz="4800" b="1" i="1" dirty="0">
              <a:latin typeface="Georgia" panose="02040502050405020303" charset="0"/>
              <a:cs typeface="Georgia" panose="02040502050405020303" charset="0"/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49460" y="697865"/>
            <a:ext cx="1390015" cy="133159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740231" y="2297463"/>
            <a:ext cx="4223971" cy="3267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200" dirty="0" smtClean="0">
                <a:latin typeface="Georgia" panose="02040502050405020303" pitchFamily="18" charset="0"/>
              </a:rPr>
              <a:t>— </a:t>
            </a:r>
            <a:r>
              <a:rPr lang="ru-RU" sz="2200" b="1" i="1" dirty="0" smtClean="0">
                <a:latin typeface="Georgia" panose="02040502050405020303" pitchFamily="18" charset="0"/>
              </a:rPr>
              <a:t>наследственное</a:t>
            </a:r>
            <a:r>
              <a:rPr lang="ru-RU" sz="2200" dirty="0" smtClean="0">
                <a:latin typeface="Georgia" panose="02040502050405020303" pitchFamily="18" charset="0"/>
              </a:rPr>
              <a:t> земельное владение </a:t>
            </a:r>
            <a:br>
              <a:rPr lang="ru-RU" sz="2200" dirty="0" smtClean="0">
                <a:latin typeface="Georgia" panose="02040502050405020303" pitchFamily="18" charset="0"/>
              </a:rPr>
            </a:br>
            <a:r>
              <a:rPr lang="ru-RU" sz="2200" b="1" i="1" dirty="0" smtClean="0">
                <a:latin typeface="Georgia" panose="02040502050405020303" pitchFamily="18" charset="0"/>
              </a:rPr>
              <a:t>с зависимыми крестьянами, </a:t>
            </a:r>
            <a:r>
              <a:rPr lang="ru-RU" sz="2200" i="1" dirty="0" smtClean="0">
                <a:latin typeface="Georgia" panose="02040502050405020303" pitchFamily="18" charset="0"/>
              </a:rPr>
              <a:t>получаемое боярами, князьями </a:t>
            </a:r>
            <a:br>
              <a:rPr lang="ru-RU" sz="2200" i="1" dirty="0" smtClean="0">
                <a:latin typeface="Georgia" panose="02040502050405020303" pitchFamily="18" charset="0"/>
              </a:rPr>
            </a:br>
            <a:r>
              <a:rPr lang="ru-RU" sz="2200" i="1" dirty="0" smtClean="0">
                <a:latin typeface="Georgia" panose="02040502050405020303" pitchFamily="18" charset="0"/>
              </a:rPr>
              <a:t>и дружинниками.</a:t>
            </a:r>
          </a:p>
          <a:p>
            <a:r>
              <a:rPr lang="ru-RU" sz="2200" dirty="0" smtClean="0">
                <a:latin typeface="Georgia" panose="02040502050405020303" pitchFamily="18" charset="0"/>
              </a:rPr>
              <a:t>Данное </a:t>
            </a:r>
            <a:r>
              <a:rPr lang="ru-RU" sz="2200" dirty="0">
                <a:latin typeface="Georgia" panose="02040502050405020303" pitchFamily="18" charset="0"/>
              </a:rPr>
              <a:t>слово имеет </a:t>
            </a:r>
            <a:r>
              <a:rPr lang="ru-RU" sz="2200" b="1" i="1" dirty="0">
                <a:latin typeface="Georgia" panose="02040502050405020303" pitchFamily="18" charset="0"/>
              </a:rPr>
              <a:t>тот </a:t>
            </a:r>
            <a:r>
              <a:rPr lang="ru-RU" sz="2200" b="1" i="1" dirty="0" smtClean="0">
                <a:latin typeface="Georgia" panose="02040502050405020303" pitchFamily="18" charset="0"/>
              </a:rPr>
              <a:t/>
            </a:r>
            <a:br>
              <a:rPr lang="ru-RU" sz="2200" b="1" i="1" dirty="0" smtClean="0">
                <a:latin typeface="Georgia" panose="02040502050405020303" pitchFamily="18" charset="0"/>
              </a:rPr>
            </a:br>
            <a:r>
              <a:rPr lang="ru-RU" sz="2200" b="1" i="1" dirty="0" smtClean="0">
                <a:latin typeface="Georgia" panose="02040502050405020303" pitchFamily="18" charset="0"/>
              </a:rPr>
              <a:t>же </a:t>
            </a:r>
            <a:r>
              <a:rPr lang="ru-RU" sz="2200" b="1" i="1" dirty="0">
                <a:latin typeface="Georgia" panose="02040502050405020303" pitchFamily="18" charset="0"/>
              </a:rPr>
              <a:t>корень,</a:t>
            </a:r>
            <a:r>
              <a:rPr lang="ru-RU" sz="2200" b="1" dirty="0">
                <a:latin typeface="Georgia" panose="02040502050405020303" pitchFamily="18" charset="0"/>
              </a:rPr>
              <a:t> </a:t>
            </a:r>
            <a:r>
              <a:rPr lang="ru-RU" sz="2200" dirty="0">
                <a:latin typeface="Georgia" panose="02040502050405020303" pitchFamily="18" charset="0"/>
              </a:rPr>
              <a:t>что и в словах </a:t>
            </a:r>
            <a:r>
              <a:rPr lang="ru-RU" sz="2200" b="1" i="1" dirty="0">
                <a:latin typeface="Georgia" panose="02040502050405020303" pitchFamily="18" charset="0"/>
              </a:rPr>
              <a:t>«отец», «отчизна</a:t>
            </a:r>
            <a:r>
              <a:rPr lang="ru-RU" sz="2200" b="1" i="1" dirty="0" smtClean="0">
                <a:latin typeface="Georgia" panose="02040502050405020303" pitchFamily="18" charset="0"/>
              </a:rPr>
              <a:t>».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47155" y="589280"/>
            <a:ext cx="4810125" cy="6057265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051560" y="462280"/>
            <a:ext cx="4800600" cy="618363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221105" y="2829560"/>
            <a:ext cx="45700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3600">
                <a:latin typeface="Georgia" panose="02040502050405020303" charset="0"/>
                <a:cs typeface="Georgia" panose="02040502050405020303" charset="0"/>
              </a:rPr>
              <a:t>Искон. от </a:t>
            </a:r>
            <a:r>
              <a:rPr lang="ru-RU" altLang="en-US" sz="3600" b="1">
                <a:latin typeface="Georgia" panose="02040502050405020303" charset="0"/>
                <a:cs typeface="Georgia" panose="02040502050405020303" charset="0"/>
              </a:rPr>
              <a:t>горький + -иц</a:t>
            </a:r>
            <a:endParaRPr lang="ru-RU" altLang="en-US" sz="3600" i="1">
              <a:latin typeface="Georgia" panose="02040502050405020303" charset="0"/>
              <a:cs typeface="Georgia" panose="02040502050405020303" charset="0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6619307" y="1182671"/>
            <a:ext cx="41109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altLang="en-US" sz="4800" b="1" dirty="0" err="1">
                <a:latin typeface="Georgia" panose="02040502050405020303" charset="0"/>
                <a:cs typeface="Georgia" panose="02040502050405020303" charset="0"/>
              </a:rPr>
              <a:t>Горчи</a:t>
            </a:r>
            <a:r>
              <a:rPr lang="ru-RU" alt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́</a:t>
            </a:r>
            <a:r>
              <a:rPr lang="ru-RU" altLang="en-US" sz="4800" b="1" dirty="0" err="1">
                <a:latin typeface="Georgia" panose="02040502050405020303" charset="0"/>
                <a:cs typeface="Georgia" panose="02040502050405020303" charset="0"/>
              </a:rPr>
              <a:t>ца</a:t>
            </a:r>
            <a:endParaRPr lang="ru-RU" altLang="en-US" sz="4800" b="1" i="1" dirty="0">
              <a:latin typeface="Georgia" panose="02040502050405020303" charset="0"/>
              <a:cs typeface="Georgia" panose="02040502050405020303" charset="0"/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49460" y="697865"/>
            <a:ext cx="1390015" cy="133159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740231" y="2252345"/>
            <a:ext cx="4299244" cy="3944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200" dirty="0">
                <a:latin typeface="Georgia" panose="02040502050405020303" pitchFamily="18" charset="0"/>
              </a:rPr>
              <a:t>В России </a:t>
            </a:r>
            <a:r>
              <a:rPr lang="ru-RU" sz="2200" i="1" dirty="0">
                <a:latin typeface="Georgia" panose="02040502050405020303" pitchFamily="18" charset="0"/>
              </a:rPr>
              <a:t>горчица</a:t>
            </a:r>
            <a:r>
              <a:rPr lang="ru-RU" sz="2200" dirty="0">
                <a:latin typeface="Georgia" panose="02040502050405020303" pitchFamily="18" charset="0"/>
              </a:rPr>
              <a:t> впервые была упомянута </a:t>
            </a:r>
            <a:r>
              <a:rPr lang="ru-RU" sz="2200" i="1" dirty="0">
                <a:latin typeface="Georgia" panose="02040502050405020303" pitchFamily="18" charset="0"/>
              </a:rPr>
              <a:t>в 1781 </a:t>
            </a:r>
            <a:r>
              <a:rPr lang="ru-RU" sz="2200" i="1" dirty="0" smtClean="0">
                <a:latin typeface="Georgia" panose="02040502050405020303" pitchFamily="18" charset="0"/>
              </a:rPr>
              <a:t>году </a:t>
            </a:r>
            <a:br>
              <a:rPr lang="ru-RU" sz="2200" i="1" dirty="0" smtClean="0">
                <a:latin typeface="Georgia" panose="02040502050405020303" pitchFamily="18" charset="0"/>
              </a:rPr>
            </a:br>
            <a:r>
              <a:rPr lang="ru-RU" sz="2200" b="1" i="1" dirty="0" smtClean="0">
                <a:latin typeface="Georgia" panose="02040502050405020303" pitchFamily="18" charset="0"/>
              </a:rPr>
              <a:t>(в конце 18 в.) </a:t>
            </a:r>
            <a:r>
              <a:rPr lang="ru-RU" sz="2200" dirty="0">
                <a:latin typeface="Georgia" panose="02040502050405020303" pitchFamily="18" charset="0"/>
              </a:rPr>
              <a:t>в труде известного агронома </a:t>
            </a:r>
            <a:br>
              <a:rPr lang="ru-RU" sz="2200" dirty="0">
                <a:latin typeface="Georgia" panose="02040502050405020303" pitchFamily="18" charset="0"/>
              </a:rPr>
            </a:br>
            <a:r>
              <a:rPr lang="ru-RU" sz="2200" i="1" dirty="0" smtClean="0">
                <a:latin typeface="Georgia" panose="02040502050405020303" pitchFamily="18" charset="0"/>
              </a:rPr>
              <a:t>А</a:t>
            </a:r>
            <a:r>
              <a:rPr lang="ru-RU" sz="2200" i="1" dirty="0">
                <a:latin typeface="Georgia" panose="02040502050405020303" pitchFamily="18" charset="0"/>
              </a:rPr>
              <a:t>. Т. Болотова «О битье горчичного масла и о полезности оного</a:t>
            </a:r>
            <a:r>
              <a:rPr lang="ru-RU" sz="2200" i="1" dirty="0" smtClean="0">
                <a:latin typeface="Georgia" panose="02040502050405020303" pitchFamily="18" charset="0"/>
              </a:rPr>
              <a:t>».</a:t>
            </a:r>
          </a:p>
          <a:p>
            <a:pPr>
              <a:spcAft>
                <a:spcPts val="1000"/>
              </a:spcAft>
            </a:pPr>
            <a:r>
              <a:rPr lang="ru-RU" sz="2200" i="1" dirty="0">
                <a:latin typeface="Georgia" panose="02040502050405020303" pitchFamily="18" charset="0"/>
              </a:rPr>
              <a:t>В 1810 году </a:t>
            </a:r>
            <a:r>
              <a:rPr lang="ru-RU" sz="2200" i="1" dirty="0" smtClean="0">
                <a:latin typeface="Georgia" panose="02040502050405020303" pitchFamily="18" charset="0"/>
              </a:rPr>
              <a:t>начато </a:t>
            </a:r>
            <a:r>
              <a:rPr lang="ru-RU" sz="2200" i="1" dirty="0">
                <a:latin typeface="Georgia" panose="02040502050405020303" pitchFamily="18" charset="0"/>
              </a:rPr>
              <a:t>промышленное производство жёлтой </a:t>
            </a:r>
            <a:r>
              <a:rPr lang="ru-RU" sz="2200" b="1" i="1" dirty="0">
                <a:latin typeface="Georgia" panose="02040502050405020303" pitchFamily="18" charset="0"/>
              </a:rPr>
              <a:t>сарептской </a:t>
            </a:r>
            <a:r>
              <a:rPr lang="ru-RU" sz="2200" b="1" i="1" dirty="0" smtClean="0">
                <a:latin typeface="Georgia" panose="02040502050405020303" pitchFamily="18" charset="0"/>
              </a:rPr>
              <a:t>горчицы.</a:t>
            </a:r>
            <a:endParaRPr lang="ru-RU" sz="2200" i="1" dirty="0" smtClean="0">
              <a:latin typeface="Georgia" panose="020405020504050203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47153" y="697865"/>
            <a:ext cx="4810125" cy="6057265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003935" y="462280"/>
            <a:ext cx="4848225" cy="6057265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221105" y="1835785"/>
            <a:ext cx="457009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3600">
                <a:latin typeface="Georgia" panose="02040502050405020303" charset="0"/>
                <a:cs typeface="Georgia" panose="02040502050405020303" charset="0"/>
              </a:rPr>
              <a:t>Искон. от </a:t>
            </a:r>
            <a:r>
              <a:rPr lang="ru-RU" altLang="en-US" sz="3600" b="1">
                <a:latin typeface="Georgia" panose="02040502050405020303" charset="0"/>
                <a:cs typeface="Georgia" panose="02040502050405020303" charset="0"/>
              </a:rPr>
              <a:t>ломать </a:t>
            </a:r>
            <a:r>
              <a:rPr lang="ru-RU" altLang="en-US" sz="3600" i="1">
                <a:latin typeface="Georgia" panose="02040502050405020303" charset="0"/>
                <a:cs typeface="Georgia" panose="02040502050405020303" charset="0"/>
              </a:rPr>
              <a:t>(раньше хлеб отламывали от буханки или каравая, не резали)</a:t>
            </a: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6643370" y="1199515"/>
            <a:ext cx="41109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altLang="en-US" sz="4800" b="1" dirty="0" err="1">
                <a:latin typeface="Georgia" panose="02040502050405020303" charset="0"/>
                <a:cs typeface="Georgia" panose="02040502050405020303" charset="0"/>
              </a:rPr>
              <a:t>Ломо</a:t>
            </a:r>
            <a:r>
              <a:rPr lang="ru-RU" alt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́</a:t>
            </a:r>
            <a:r>
              <a:rPr lang="ru-RU" altLang="en-US" sz="4800" b="1" dirty="0" err="1">
                <a:latin typeface="Georgia" panose="02040502050405020303" charset="0"/>
                <a:cs typeface="Georgia" panose="02040502050405020303" charset="0"/>
              </a:rPr>
              <a:t>ть</a:t>
            </a:r>
            <a:endParaRPr lang="ru-RU" altLang="en-US" sz="4800" b="1" i="1" dirty="0">
              <a:latin typeface="Georgia" panose="02040502050405020303" charset="0"/>
              <a:cs typeface="Georgia" panose="02040502050405020303" charset="0"/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64345" y="697865"/>
            <a:ext cx="1390015" cy="133159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740229" y="2228282"/>
            <a:ext cx="4340855" cy="4072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200" dirty="0" smtClean="0">
                <a:latin typeface="Georgia" panose="02040502050405020303" pitchFamily="18" charset="0"/>
              </a:rPr>
              <a:t>Фразеологическое </a:t>
            </a:r>
            <a:r>
              <a:rPr lang="ru-RU" sz="2200" dirty="0">
                <a:latin typeface="Georgia" panose="02040502050405020303" pitchFamily="18" charset="0"/>
              </a:rPr>
              <a:t>с</a:t>
            </a:r>
            <a:r>
              <a:rPr lang="ru-RU" sz="2200" dirty="0" smtClean="0">
                <a:latin typeface="Georgia" panose="02040502050405020303" pitchFamily="18" charset="0"/>
              </a:rPr>
              <a:t>ловосочетание </a:t>
            </a:r>
            <a:r>
              <a:rPr lang="ru-RU" sz="2200" b="1" i="1" dirty="0" smtClean="0">
                <a:latin typeface="Georgia" panose="02040502050405020303" pitchFamily="18" charset="0"/>
              </a:rPr>
              <a:t>«отрезанный ломоть»</a:t>
            </a:r>
            <a:r>
              <a:rPr lang="ru-RU" sz="2200" dirty="0" smtClean="0">
                <a:latin typeface="Georgia" panose="02040502050405020303" pitchFamily="18" charset="0"/>
              </a:rPr>
              <a:t> — </a:t>
            </a:r>
            <a:r>
              <a:rPr lang="ru-RU" sz="2200" dirty="0">
                <a:latin typeface="Georgia" panose="02040502050405020303" pitchFamily="18" charset="0"/>
              </a:rPr>
              <a:t>настоящий исторический оксюморон</a:t>
            </a:r>
            <a:r>
              <a:rPr lang="ru-RU" sz="2200" dirty="0" smtClean="0">
                <a:latin typeface="Georgia" panose="02040502050405020303" pitchFamily="18" charset="0"/>
              </a:rPr>
              <a:t>.</a:t>
            </a:r>
          </a:p>
          <a:p>
            <a:pPr>
              <a:spcAft>
                <a:spcPts val="1000"/>
              </a:spcAft>
            </a:pPr>
            <a:r>
              <a:rPr lang="ru-RU" sz="2200" i="1" dirty="0" smtClean="0">
                <a:latin typeface="Georgia" panose="02040502050405020303" pitchFamily="18" charset="0"/>
              </a:rPr>
              <a:t>*Оксюморон — сочетание противоположенных понятий.</a:t>
            </a:r>
          </a:p>
          <a:p>
            <a:pPr>
              <a:spcAft>
                <a:spcPts val="1000"/>
              </a:spcAft>
            </a:pPr>
            <a:r>
              <a:rPr lang="ru-RU" sz="2200" b="1" i="1" dirty="0" smtClean="0">
                <a:latin typeface="Georgia" panose="02040502050405020303" pitchFamily="18" charset="0"/>
              </a:rPr>
              <a:t>Крестьянский хлеб </a:t>
            </a:r>
            <a:r>
              <a:rPr lang="ru-RU" sz="2200" dirty="0">
                <a:latin typeface="Georgia" panose="02040502050405020303" pitchFamily="18" charset="0"/>
              </a:rPr>
              <a:t>на Руси </a:t>
            </a:r>
            <a:r>
              <a:rPr lang="ru-RU" sz="2200" dirty="0" smtClean="0">
                <a:latin typeface="Georgia" panose="02040502050405020303" pitchFamily="18" charset="0"/>
              </a:rPr>
              <a:t>был </a:t>
            </a:r>
            <a:r>
              <a:rPr lang="ru-RU" sz="2200" i="1" dirty="0">
                <a:latin typeface="Georgia" panose="02040502050405020303" pitchFamily="18" charset="0"/>
              </a:rPr>
              <a:t>кислым </a:t>
            </a:r>
            <a:r>
              <a:rPr lang="ru-RU" sz="2200" i="1" dirty="0" smtClean="0">
                <a:latin typeface="Georgia" panose="02040502050405020303" pitchFamily="18" charset="0"/>
              </a:rPr>
              <a:t>ржаным </a:t>
            </a:r>
            <a:r>
              <a:rPr lang="ru-RU" sz="2200" dirty="0" smtClean="0">
                <a:latin typeface="Georgia" panose="02040502050405020303" pitchFamily="18" charset="0"/>
              </a:rPr>
              <a:t>и служил </a:t>
            </a:r>
            <a:r>
              <a:rPr lang="ru-RU" sz="2200" dirty="0">
                <a:latin typeface="Georgia" panose="02040502050405020303" pitchFamily="18" charset="0"/>
              </a:rPr>
              <a:t>основной пищей.</a:t>
            </a:r>
            <a:endParaRPr lang="ru-RU" sz="2200" dirty="0" smtClean="0">
              <a:latin typeface="Georgia" panose="020405020504050203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47155" y="589280"/>
            <a:ext cx="4810125" cy="6057265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080135" y="462280"/>
            <a:ext cx="4772025" cy="6057265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221105" y="1224915"/>
            <a:ext cx="457009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3600">
                <a:latin typeface="Georgia" panose="02040502050405020303" charset="0"/>
                <a:cs typeface="Georgia" panose="02040502050405020303" charset="0"/>
              </a:rPr>
              <a:t>Искон. от </a:t>
            </a:r>
            <a:r>
              <a:rPr lang="ru-RU" altLang="en-US" sz="3600" b="1">
                <a:latin typeface="Georgia" panose="02040502050405020303" charset="0"/>
                <a:cs typeface="Georgia" panose="02040502050405020303" charset="0"/>
              </a:rPr>
              <a:t>мех; </a:t>
            </a:r>
            <a:r>
              <a:rPr lang="ru-RU" altLang="en-US" sz="3600">
                <a:latin typeface="Georgia" panose="02040502050405020303" charset="0"/>
                <a:cs typeface="Georgia" panose="02040502050405020303" charset="0"/>
              </a:rPr>
              <a:t>перв.: </a:t>
            </a:r>
            <a:r>
              <a:rPr lang="ru-RU" altLang="en-US" sz="3600" i="1">
                <a:latin typeface="Georgia" panose="02040502050405020303" charset="0"/>
                <a:cs typeface="Georgia" panose="02040502050405020303" charset="0"/>
              </a:rPr>
              <a:t>«вместилище, изготовленное из шкуры (меха) дикого зверя или домашнего животного </a:t>
            </a: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6740231" y="1199515"/>
            <a:ext cx="41109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altLang="en-US" sz="4800" b="1" dirty="0">
                <a:latin typeface="Georgia" panose="02040502050405020303" charset="0"/>
                <a:cs typeface="Georgia" panose="02040502050405020303" charset="0"/>
              </a:rPr>
              <a:t>Мешо</a:t>
            </a:r>
            <a:r>
              <a:rPr lang="ru-RU" alt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́</a:t>
            </a:r>
            <a:r>
              <a:rPr lang="ru-RU" altLang="en-US" sz="4800" b="1" dirty="0">
                <a:latin typeface="Georgia" panose="02040502050405020303" charset="0"/>
                <a:cs typeface="Georgia" panose="02040502050405020303" charset="0"/>
              </a:rPr>
              <a:t>к</a:t>
            </a:r>
            <a:endParaRPr lang="ru-RU" altLang="en-US" sz="4800" b="1" i="1" dirty="0">
              <a:latin typeface="Georgia" panose="02040502050405020303" charset="0"/>
              <a:cs typeface="Georgia" panose="02040502050405020303" charset="0"/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64345" y="697865"/>
            <a:ext cx="1390015" cy="133159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740231" y="2143760"/>
            <a:ext cx="4340853" cy="4072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200" dirty="0">
                <a:latin typeface="Georgia" panose="02040502050405020303" pitchFamily="18" charset="0"/>
              </a:rPr>
              <a:t>В Древней Руси мешок назывался </a:t>
            </a:r>
            <a:r>
              <a:rPr lang="ru-RU" sz="2200" b="1" i="1" dirty="0">
                <a:latin typeface="Georgia" panose="02040502050405020303" pitchFamily="18" charset="0"/>
              </a:rPr>
              <a:t>«калита</a:t>
            </a:r>
            <a:r>
              <a:rPr lang="ru-RU" sz="2200" b="1" i="1" dirty="0" smtClean="0">
                <a:latin typeface="Georgia" panose="02040502050405020303" pitchFamily="18" charset="0"/>
              </a:rPr>
              <a:t>».</a:t>
            </a:r>
            <a:endParaRPr lang="ru-RU" sz="2200" b="1" i="1" dirty="0">
              <a:latin typeface="Georgia" panose="02040502050405020303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2200" dirty="0">
                <a:latin typeface="Georgia" panose="02040502050405020303" pitchFamily="18" charset="0"/>
              </a:rPr>
              <a:t>На юге </a:t>
            </a:r>
            <a:r>
              <a:rPr lang="ru-RU" sz="2200" dirty="0" smtClean="0">
                <a:latin typeface="Georgia" panose="02040502050405020303" pitchFamily="18" charset="0"/>
              </a:rPr>
              <a:t>Руси мешок </a:t>
            </a:r>
            <a:r>
              <a:rPr lang="ru-RU" sz="2200" dirty="0">
                <a:latin typeface="Georgia" panose="02040502050405020303" pitchFamily="18" charset="0"/>
              </a:rPr>
              <a:t>назывался </a:t>
            </a:r>
            <a:r>
              <a:rPr lang="ru-RU" sz="2200" b="1" i="1" dirty="0">
                <a:latin typeface="Georgia" panose="02040502050405020303" pitchFamily="18" charset="0"/>
              </a:rPr>
              <a:t>«кобеняк» </a:t>
            </a:r>
            <a:r>
              <a:rPr lang="ru-RU" sz="2200" dirty="0">
                <a:latin typeface="Georgia" panose="02040502050405020303" pitchFamily="18" charset="0"/>
              </a:rPr>
              <a:t>или </a:t>
            </a:r>
            <a:r>
              <a:rPr lang="ru-RU" sz="2200" b="1" i="1" dirty="0">
                <a:latin typeface="Georgia" panose="02040502050405020303" pitchFamily="18" charset="0"/>
              </a:rPr>
              <a:t>«кобка</a:t>
            </a:r>
            <a:r>
              <a:rPr lang="ru-RU" sz="2200" b="1" i="1" dirty="0" smtClean="0">
                <a:latin typeface="Georgia" panose="02040502050405020303" pitchFamily="18" charset="0"/>
              </a:rPr>
              <a:t>».</a:t>
            </a:r>
            <a:endParaRPr lang="ru-RU" sz="2200" b="1" i="1" dirty="0">
              <a:latin typeface="Georgia" panose="02040502050405020303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2200" dirty="0">
                <a:latin typeface="Georgia" panose="02040502050405020303" pitchFamily="18" charset="0"/>
              </a:rPr>
              <a:t>Мешки </a:t>
            </a:r>
            <a:r>
              <a:rPr lang="ru-RU" sz="2200" dirty="0" smtClean="0">
                <a:latin typeface="Georgia" panose="02040502050405020303" pitchFamily="18" charset="0"/>
              </a:rPr>
              <a:t>использовались </a:t>
            </a:r>
            <a:r>
              <a:rPr lang="ru-RU" sz="2200" i="1" dirty="0" smtClean="0">
                <a:latin typeface="Georgia" panose="02040502050405020303" pitchFamily="18" charset="0"/>
              </a:rPr>
              <a:t>крестьянами </a:t>
            </a:r>
            <a:r>
              <a:rPr lang="ru-RU" sz="2200" dirty="0" smtClean="0">
                <a:latin typeface="Georgia" panose="02040502050405020303" pitchFamily="18" charset="0"/>
              </a:rPr>
              <a:t>предназначались </a:t>
            </a:r>
            <a:r>
              <a:rPr lang="ru-RU" sz="2200" dirty="0">
                <a:latin typeface="Georgia" panose="02040502050405020303" pitchFamily="18" charset="0"/>
              </a:rPr>
              <a:t>для </a:t>
            </a:r>
            <a:r>
              <a:rPr lang="ru-RU" sz="2200" i="1" dirty="0">
                <a:latin typeface="Georgia" panose="02040502050405020303" pitchFamily="18" charset="0"/>
              </a:rPr>
              <a:t>складирования, переноски и транспортирования </a:t>
            </a:r>
            <a:r>
              <a:rPr lang="ru-RU" sz="2200" dirty="0">
                <a:latin typeface="Georgia" panose="02040502050405020303" pitchFamily="18" charset="0"/>
              </a:rPr>
              <a:t>разнообразных сыпучих стройматериалов, пищевых </a:t>
            </a:r>
            <a:r>
              <a:rPr lang="ru-RU" sz="2200" dirty="0" smtClean="0">
                <a:latin typeface="Georgia" panose="02040502050405020303" pitchFamily="18" charset="0"/>
              </a:rPr>
              <a:t>продуктов и пр.</a:t>
            </a:r>
            <a:endParaRPr lang="ru-RU" sz="2200" i="1" dirty="0" smtClean="0">
              <a:latin typeface="Georgia" panose="020405020504050203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47155" y="589280"/>
            <a:ext cx="4810125" cy="6057265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042035" y="462280"/>
            <a:ext cx="4810125" cy="6057265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221105" y="2275205"/>
            <a:ext cx="44164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3600">
                <a:latin typeface="Georgia" panose="02040502050405020303" charset="0"/>
                <a:cs typeface="Georgia" panose="02040502050405020303" charset="0"/>
              </a:rPr>
              <a:t>Искон. от </a:t>
            </a:r>
            <a:br>
              <a:rPr lang="ru-RU" altLang="en-US" sz="3600">
                <a:latin typeface="Georgia" panose="02040502050405020303" charset="0"/>
                <a:cs typeface="Georgia" panose="02040502050405020303" charset="0"/>
              </a:rPr>
            </a:br>
            <a:r>
              <a:rPr lang="ru-RU" altLang="en-US" sz="3600" b="1">
                <a:latin typeface="Georgia" panose="02040502050405020303" charset="0"/>
                <a:cs typeface="Georgia" panose="02040502050405020303" charset="0"/>
              </a:rPr>
              <a:t>на- + град; </a:t>
            </a:r>
            <a:br>
              <a:rPr lang="ru-RU" altLang="en-US" sz="3600" b="1">
                <a:latin typeface="Georgia" panose="02040502050405020303" charset="0"/>
                <a:cs typeface="Georgia" panose="02040502050405020303" charset="0"/>
              </a:rPr>
            </a:br>
            <a:r>
              <a:rPr lang="ru-RU" altLang="en-US" sz="3600" i="1">
                <a:latin typeface="Georgia" panose="02040502050405020303" charset="0"/>
                <a:cs typeface="Georgia" panose="02040502050405020303" charset="0"/>
              </a:rPr>
              <a:t>букв.: «подарить город»</a:t>
            </a: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6630638" y="1380490"/>
            <a:ext cx="41109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altLang="en-US" sz="4000" b="1" dirty="0">
                <a:latin typeface="Georgia" panose="02040502050405020303" charset="0"/>
                <a:cs typeface="Georgia" panose="02040502050405020303" charset="0"/>
              </a:rPr>
              <a:t>Награди</a:t>
            </a:r>
            <a:r>
              <a:rPr lang="ru-RU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́</a:t>
            </a:r>
            <a:r>
              <a:rPr lang="ru-RU" altLang="en-US" sz="4000" b="1" dirty="0">
                <a:latin typeface="Georgia" panose="02040502050405020303" charset="0"/>
                <a:cs typeface="Georgia" panose="02040502050405020303" charset="0"/>
              </a:rPr>
              <a:t>ть</a:t>
            </a:r>
            <a:endParaRPr lang="ru-RU" altLang="en-US" sz="4000" b="1" i="1" dirty="0">
              <a:latin typeface="Georgia" panose="02040502050405020303" charset="0"/>
              <a:cs typeface="Georgia" panose="02040502050405020303" charset="0"/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35820" y="755650"/>
            <a:ext cx="1390015" cy="133159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681790" y="2386805"/>
            <a:ext cx="434085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200" dirty="0">
                <a:latin typeface="Georgia" panose="02040502050405020303" pitchFamily="18" charset="0"/>
              </a:rPr>
              <a:t>В Древней Руси князья вознаграждали лучших воинов </a:t>
            </a:r>
            <a:r>
              <a:rPr lang="ru-RU" sz="2200" i="1" dirty="0">
                <a:latin typeface="Georgia" panose="02040502050405020303" pitchFamily="18" charset="0"/>
              </a:rPr>
              <a:t>золотыми монетами, древними кубками и золотыми украшениями, </a:t>
            </a:r>
            <a:r>
              <a:rPr lang="ru-RU" sz="2200" dirty="0">
                <a:latin typeface="Georgia" panose="02040502050405020303" pitchFamily="18" charset="0"/>
              </a:rPr>
              <a:t>которые </a:t>
            </a:r>
            <a:r>
              <a:rPr lang="ru-RU" sz="2200" b="1" i="1" dirty="0">
                <a:latin typeface="Georgia" panose="02040502050405020303" pitchFamily="18" charset="0"/>
              </a:rPr>
              <a:t>доставляли из разорённых городов. </a:t>
            </a:r>
            <a:endParaRPr lang="ru-RU" sz="2200" b="1" i="1" dirty="0" smtClean="0">
              <a:latin typeface="Georgia" panose="020405020504050203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721</Words>
  <Application>Microsoft Office PowerPoint</Application>
  <PresentationFormat>Широкоэкранный</PresentationFormat>
  <Paragraphs>112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微软雅黑</vt:lpstr>
      <vt:lpstr>Arial</vt:lpstr>
      <vt:lpstr>Calibri</vt:lpstr>
      <vt:lpstr>Calibri Light</vt:lpstr>
      <vt:lpstr>Georgia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Диана Энберг</cp:lastModifiedBy>
  <cp:revision>36</cp:revision>
  <dcterms:created xsi:type="dcterms:W3CDTF">2024-11-01T04:48:25Z</dcterms:created>
  <dcterms:modified xsi:type="dcterms:W3CDTF">2024-12-20T11:30:47Z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1049-12.2.0.18607</vt:lpwstr>
  </property>
  <property fmtid="{D5CDD505-2E9C-101B-9397-08002B2CF9AE}" pid="3" name="ICV">
    <vt:lpwstr>823BB319CCF54BDCABF3B306828BA822_12</vt:lpwstr>
  </property>
</Properties>
</file>