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78" r:id="rId3"/>
    <p:sldId id="276" r:id="rId4"/>
    <p:sldId id="263" r:id="rId5"/>
    <p:sldId id="277" r:id="rId6"/>
    <p:sldId id="266" r:id="rId7"/>
    <p:sldId id="264" r:id="rId8"/>
    <p:sldId id="270" r:id="rId9"/>
    <p:sldId id="271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5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9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6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4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95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2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4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9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0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43D95D-E0BB-43CD-A601-441789A642F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6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8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43D95D-E0BB-43CD-A601-441789A642FE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59357" y="1539963"/>
            <a:ext cx="12461966" cy="229005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Компьютерная </a:t>
            </a:r>
            <a:br>
              <a:rPr lang="ru-RU" b="1" dirty="0" smtClean="0"/>
            </a:br>
            <a:r>
              <a:rPr lang="ru-RU" b="1" dirty="0" smtClean="0"/>
              <a:t>графика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319" y="4831059"/>
            <a:ext cx="10058400" cy="75885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Разработал: </a:t>
            </a:r>
            <a:r>
              <a:rPr lang="ru-RU" b="1" dirty="0" smtClean="0">
                <a:solidFill>
                  <a:schemeClr val="tx1"/>
                </a:solidFill>
              </a:rPr>
              <a:t>Ячменева </a:t>
            </a:r>
            <a:r>
              <a:rPr lang="ru-RU" b="1" dirty="0">
                <a:solidFill>
                  <a:schemeClr val="tx1"/>
                </a:solidFill>
              </a:rPr>
              <a:t>Любовь </a:t>
            </a:r>
            <a:r>
              <a:rPr lang="ru-RU" b="1" dirty="0" smtClean="0">
                <a:solidFill>
                  <a:schemeClr val="tx1"/>
                </a:solidFill>
              </a:rPr>
              <a:t>Ивановна, </a:t>
            </a:r>
            <a:r>
              <a:rPr lang="ru-RU" b="1" cap="none" dirty="0" smtClean="0">
                <a:solidFill>
                  <a:schemeClr val="tx1"/>
                </a:solidFill>
              </a:rPr>
              <a:t>преподаватель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430" y="339634"/>
            <a:ext cx="11816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осударственное автономное профессиональное образовательное учреждение </a:t>
            </a:r>
          </a:p>
          <a:p>
            <a:pPr algn="ctr"/>
            <a:r>
              <a:rPr lang="ru-RU" dirty="0" smtClean="0"/>
              <a:t>Свердловской области «</a:t>
            </a:r>
            <a:r>
              <a:rPr lang="ru-RU" dirty="0" err="1" smtClean="0"/>
              <a:t>Алапаевский</a:t>
            </a:r>
            <a:r>
              <a:rPr lang="ru-RU" dirty="0" smtClean="0"/>
              <a:t> многопрофильный техникум»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71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/>
              <a:t>3</a:t>
            </a:r>
            <a:r>
              <a:rPr lang="en-US" sz="6600" b="1" dirty="0"/>
              <a:t>D </a:t>
            </a:r>
            <a:r>
              <a:rPr lang="ru-RU" sz="6600" b="1" dirty="0"/>
              <a:t>модель детали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2" t="42800" r="33315" b="15555"/>
          <a:stretch/>
        </p:blipFill>
        <p:spPr bwMode="auto">
          <a:xfrm>
            <a:off x="1915886" y="2329106"/>
            <a:ext cx="3224031" cy="3210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8" t="44486" r="27044" b="18157"/>
          <a:stretch/>
        </p:blipFill>
        <p:spPr bwMode="auto">
          <a:xfrm>
            <a:off x="5567633" y="2638697"/>
            <a:ext cx="4125006" cy="2900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94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920" y="670560"/>
            <a:ext cx="5427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ПРАКТИЧЕСКАЯ РАБОТА 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79566" y="2290354"/>
            <a:ext cx="8980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Задание</a:t>
            </a:r>
            <a:r>
              <a:rPr lang="ru-RU" dirty="0" smtClean="0"/>
              <a:t>: создать 3</a:t>
            </a:r>
            <a:r>
              <a:rPr lang="en-US" dirty="0" smtClean="0"/>
              <a:t>D</a:t>
            </a:r>
            <a:r>
              <a:rPr lang="ru-RU" dirty="0" smtClean="0"/>
              <a:t> модель детали двумя способами, размеры принять самостоятельно</a:t>
            </a:r>
          </a:p>
          <a:p>
            <a:endParaRPr lang="ru-RU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6"/>
          <a:stretch/>
        </p:blipFill>
        <p:spPr bwMode="auto">
          <a:xfrm>
            <a:off x="1702682" y="2613519"/>
            <a:ext cx="8362436" cy="33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509" y="18447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8860" y="0"/>
            <a:ext cx="11440761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Вид занятия</a:t>
            </a:r>
            <a:r>
              <a:rPr lang="ru-RU" dirty="0" smtClean="0"/>
              <a:t>: </a:t>
            </a:r>
            <a:r>
              <a:rPr lang="ru-RU" dirty="0"/>
              <a:t>Интегрированное профессионально-ориентированное занятие по  дисциплинам «Информатика»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«Компьютерная графика»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студентов специальности 15.02.16. Технология машиностроения</a:t>
            </a:r>
          </a:p>
          <a:p>
            <a:endParaRPr lang="ru-RU" dirty="0" smtClean="0"/>
          </a:p>
          <a:p>
            <a:r>
              <a:rPr lang="ru-RU" b="1" dirty="0" smtClean="0"/>
              <a:t>Планируемые образовательные результаты</a:t>
            </a:r>
            <a:r>
              <a:rPr lang="ru-RU" dirty="0" smtClean="0"/>
              <a:t>: </a:t>
            </a:r>
            <a:r>
              <a:rPr lang="ru-RU" dirty="0"/>
              <a:t>умение создавать </a:t>
            </a:r>
            <a:r>
              <a:rPr lang="ru-RU" dirty="0" smtClean="0"/>
              <a:t>детали в</a:t>
            </a:r>
            <a:r>
              <a:rPr lang="en-US" dirty="0" smtClean="0"/>
              <a:t> </a:t>
            </a:r>
            <a:r>
              <a:rPr lang="ru-RU" dirty="0" smtClean="0"/>
              <a:t>трехмерной графике</a:t>
            </a:r>
            <a:r>
              <a:rPr lang="en-US" dirty="0" smtClean="0"/>
              <a:t> </a:t>
            </a:r>
            <a:r>
              <a:rPr lang="ru-RU" dirty="0" smtClean="0"/>
              <a:t>с  </a:t>
            </a:r>
            <a:r>
              <a:rPr lang="ru-RU" dirty="0"/>
              <a:t>использованием </a:t>
            </a:r>
            <a:endParaRPr lang="ru-RU" dirty="0" smtClean="0"/>
          </a:p>
          <a:p>
            <a:r>
              <a:rPr lang="ru-RU" dirty="0" smtClean="0"/>
              <a:t>возможностей современных </a:t>
            </a:r>
            <a:r>
              <a:rPr lang="ru-RU" dirty="0"/>
              <a:t>программных </a:t>
            </a:r>
            <a:r>
              <a:rPr lang="ru-RU" dirty="0" smtClean="0"/>
              <a:t>средств</a:t>
            </a:r>
          </a:p>
          <a:p>
            <a:endParaRPr lang="ru-RU" dirty="0"/>
          </a:p>
          <a:p>
            <a:r>
              <a:rPr lang="ru-RU" b="1" dirty="0" smtClean="0"/>
              <a:t>Формы организации учебной деятельности</a:t>
            </a:r>
            <a:r>
              <a:rPr lang="ru-RU" dirty="0" smtClean="0"/>
              <a:t>: фронтальная, индивидуальная</a:t>
            </a:r>
          </a:p>
          <a:p>
            <a:endParaRPr lang="ru-RU" dirty="0" smtClean="0"/>
          </a:p>
          <a:p>
            <a:r>
              <a:rPr lang="ru-RU" b="1" dirty="0" smtClean="0"/>
              <a:t>Тип оценочного мероприятия</a:t>
            </a:r>
            <a:r>
              <a:rPr lang="ru-RU" dirty="0" smtClean="0"/>
              <a:t>: практическое задание</a:t>
            </a:r>
          </a:p>
          <a:p>
            <a:endParaRPr lang="ru-RU" sz="1000" dirty="0"/>
          </a:p>
          <a:p>
            <a:r>
              <a:rPr lang="ru-RU" b="1" dirty="0" smtClean="0"/>
              <a:t>Оборудование</a:t>
            </a:r>
            <a:r>
              <a:rPr lang="ru-RU" dirty="0" smtClean="0"/>
              <a:t>: персональный компьютер, программное обеспечение КОМПАС 3</a:t>
            </a:r>
            <a:r>
              <a:rPr lang="en-US" dirty="0" smtClean="0"/>
              <a:t>D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Цель занятия</a:t>
            </a:r>
            <a:r>
              <a:rPr lang="ru-RU" dirty="0" smtClean="0"/>
              <a:t>: научиться создавать </a:t>
            </a:r>
            <a:r>
              <a:rPr lang="en-US" dirty="0" smtClean="0"/>
              <a:t>3D</a:t>
            </a:r>
            <a:r>
              <a:rPr lang="ru-RU" dirty="0" smtClean="0"/>
              <a:t> модель детали с  </a:t>
            </a:r>
            <a:r>
              <a:rPr lang="ru-RU" dirty="0"/>
              <a:t>использованием возможностей </a:t>
            </a:r>
            <a:r>
              <a:rPr lang="ru-RU" dirty="0" smtClean="0"/>
              <a:t>КОМПАС 3</a:t>
            </a:r>
            <a:r>
              <a:rPr lang="en-US" dirty="0" smtClean="0"/>
              <a:t>D</a:t>
            </a:r>
            <a:endParaRPr lang="ru-RU" dirty="0" smtClean="0"/>
          </a:p>
          <a:p>
            <a:endParaRPr lang="ru-RU" sz="800" dirty="0"/>
          </a:p>
          <a:p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Ознакомиться с понятие компьютерной графики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Определить какую роль занимает компьютерная графика в машиностроении </a:t>
            </a:r>
          </a:p>
          <a:p>
            <a:pPr marL="342900" indent="-342900">
              <a:buAutoNum type="arabicPeriod"/>
            </a:pPr>
            <a:r>
              <a:rPr lang="ru-RU" dirty="0" smtClean="0"/>
              <a:t>Ознакомиться с интерфейсом программы КОМПАС 3</a:t>
            </a:r>
            <a:r>
              <a:rPr lang="en-US" dirty="0" smtClean="0"/>
              <a:t>D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Рассмотреть способы построения деталей в трехмерной графике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Создать </a:t>
            </a:r>
            <a:r>
              <a:rPr lang="en-US" dirty="0"/>
              <a:t>3D</a:t>
            </a:r>
            <a:r>
              <a:rPr lang="ru-RU" dirty="0"/>
              <a:t> модель </a:t>
            </a:r>
            <a:r>
              <a:rPr lang="ru-RU" dirty="0" smtClean="0"/>
              <a:t>детали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6D2CD14C-97E0-4C84-A8FF-7CC2C4D63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57" y="1950721"/>
            <a:ext cx="7081505" cy="410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337" y="155306"/>
            <a:ext cx="12052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КОМПЬЮТЕРНАЯ ГРАФИКА</a:t>
            </a:r>
            <a:r>
              <a:rPr lang="ru-RU" sz="3200" dirty="0"/>
              <a:t> — это область информатики, которая изучает получение различных изображений на персональном компьютере с помощью специального программного обеспечения.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337" y="2698207"/>
            <a:ext cx="6984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198" y="2348562"/>
            <a:ext cx="120526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Компьютерная графика</a:t>
            </a:r>
            <a:r>
              <a:rPr lang="ru-RU" sz="3200" i="1" dirty="0"/>
              <a:t> </a:t>
            </a:r>
            <a:endParaRPr lang="ru-RU" sz="3200" i="1" dirty="0" smtClean="0"/>
          </a:p>
          <a:p>
            <a:r>
              <a:rPr lang="ru-RU" sz="3200" b="1" i="1" dirty="0" smtClean="0"/>
              <a:t>в машиностроении</a:t>
            </a:r>
            <a:endParaRPr lang="ru-RU" sz="3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408020"/>
            <a:ext cx="120526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000" dirty="0" smtClean="0"/>
              <a:t>двухмерная графика</a:t>
            </a:r>
            <a:r>
              <a:rPr lang="en-US" sz="3000" dirty="0" smtClean="0"/>
              <a:t> 2D</a:t>
            </a:r>
            <a:r>
              <a:rPr lang="ru-RU" sz="3000" dirty="0" smtClean="0"/>
              <a:t>;</a:t>
            </a:r>
          </a:p>
          <a:p>
            <a:pPr marL="457200" indent="-457200">
              <a:buFontTx/>
              <a:buChar char="-"/>
            </a:pPr>
            <a:r>
              <a:rPr lang="ru-RU" sz="3000" dirty="0" smtClean="0"/>
              <a:t>полиграфия;</a:t>
            </a:r>
          </a:p>
          <a:p>
            <a:pPr marL="457200" indent="-457200">
              <a:buFontTx/>
              <a:buChar char="-"/>
            </a:pPr>
            <a:r>
              <a:rPr lang="ru-RU" sz="3000" dirty="0" smtClean="0"/>
              <a:t>трехмерная графика </a:t>
            </a:r>
            <a:r>
              <a:rPr lang="en-US" sz="3000" dirty="0" smtClean="0"/>
              <a:t>3D</a:t>
            </a:r>
            <a:r>
              <a:rPr lang="ru-RU" sz="3000" dirty="0" smtClean="0"/>
              <a:t>;</a:t>
            </a:r>
          </a:p>
          <a:p>
            <a:pPr marL="457200" indent="-457200">
              <a:buFontTx/>
              <a:buChar char="-"/>
            </a:pPr>
            <a:r>
              <a:rPr lang="ru-RU" sz="3000" dirty="0" smtClean="0"/>
              <a:t>системы автоматизированного </a:t>
            </a:r>
          </a:p>
          <a:p>
            <a:r>
              <a:rPr lang="ru-RU" sz="3000" dirty="0" smtClean="0"/>
              <a:t>      проектирования САПР.</a:t>
            </a:r>
          </a:p>
          <a:p>
            <a:pPr marL="457200" indent="-457200">
              <a:buFontTx/>
              <a:buChar char="-"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7465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603"/>
            <a:ext cx="1115568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Системы автоматизированного </a:t>
            </a:r>
            <a:r>
              <a:rPr lang="ru-RU" b="1" dirty="0" smtClean="0"/>
              <a:t>проектирования, используемые в машиностроении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309" y="2403082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400" i="1" dirty="0"/>
              <a:t>AutoCAD</a:t>
            </a:r>
            <a:r>
              <a:rPr lang="en-US" sz="4400" dirty="0"/>
              <a:t> </a:t>
            </a:r>
            <a:endParaRPr lang="ru-RU" sz="44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4400" i="1" dirty="0"/>
              <a:t>Компас-3</a:t>
            </a:r>
            <a:r>
              <a:rPr lang="en-US" sz="4400" i="1" dirty="0"/>
              <a:t>D</a:t>
            </a:r>
            <a:r>
              <a:rPr lang="en-US" sz="4400" dirty="0"/>
              <a:t> </a:t>
            </a:r>
            <a:endParaRPr lang="ru-RU" sz="44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4400" i="1" dirty="0" smtClean="0"/>
              <a:t> </a:t>
            </a:r>
            <a:r>
              <a:rPr lang="en-US" sz="4400" i="1" dirty="0" smtClean="0"/>
              <a:t>SolidWorks</a:t>
            </a:r>
            <a:endParaRPr lang="ru-RU" sz="4400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4400" i="1" dirty="0" smtClean="0"/>
              <a:t>T-FLEX</a:t>
            </a:r>
            <a:r>
              <a:rPr lang="ru-RU" sz="4400" i="1" dirty="0" smtClean="0"/>
              <a:t> </a:t>
            </a:r>
            <a:r>
              <a:rPr lang="en-US" sz="4400" i="1" dirty="0" smtClean="0"/>
              <a:t>CAD</a:t>
            </a:r>
            <a:endParaRPr lang="ru-RU" sz="4400" dirty="0"/>
          </a:p>
        </p:txBody>
      </p:sp>
      <p:pic>
        <p:nvPicPr>
          <p:cNvPr id="1026" name="Picture 2" descr="https://cdn-edge.kwork.ru/pics/t3/22/14663994-1621430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53" y="1951037"/>
            <a:ext cx="6286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1846217"/>
            <a:ext cx="12070079" cy="4397346"/>
          </a:xfrm>
        </p:spPr>
        <p:txBody>
          <a:bodyPr>
            <a:normAutofit fontScale="92500"/>
          </a:bodyPr>
          <a:lstStyle/>
          <a:p>
            <a:r>
              <a:rPr lang="ru-RU" sz="2800" b="1" dirty="0"/>
              <a:t>Достоинства:</a:t>
            </a:r>
            <a:r>
              <a:rPr lang="ru-RU" sz="28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совместима практически со всеми версиями </a:t>
            </a:r>
            <a:r>
              <a:rPr lang="en-US" sz="2800" dirty="0"/>
              <a:t>Windows</a:t>
            </a:r>
            <a:r>
              <a:rPr lang="ru-RU" sz="2800" dirty="0"/>
              <a:t>, начиная с 7;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удобное управление и система подсказок помогают быстро изучить функционал;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доступно построение двумерных и трехмерных объектов и просмотр в режиме 3</a:t>
            </a:r>
            <a:r>
              <a:rPr lang="en-US" sz="2800" dirty="0"/>
              <a:t>D</a:t>
            </a:r>
            <a:r>
              <a:rPr lang="ru-RU" sz="2800" dirty="0"/>
              <a:t>. </a:t>
            </a:r>
          </a:p>
          <a:p>
            <a:endParaRPr lang="ru-RU" sz="2800" dirty="0"/>
          </a:p>
          <a:p>
            <a:r>
              <a:rPr lang="ru-RU" sz="2800" b="1" dirty="0"/>
              <a:t>Недостатки: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большое потребление системных ресурсов и высокие системные </a:t>
            </a:r>
            <a:r>
              <a:rPr lang="ru-RU" sz="2800" dirty="0" smtClean="0"/>
              <a:t>требования;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каждое </a:t>
            </a:r>
            <a:r>
              <a:rPr lang="ru-RU" sz="2800" dirty="0"/>
              <a:t>обновление необходимо покупать отдельно.</a:t>
            </a:r>
          </a:p>
          <a:p>
            <a:endParaRPr lang="ru-RU" dirty="0"/>
          </a:p>
        </p:txBody>
      </p:sp>
      <p:pic>
        <p:nvPicPr>
          <p:cNvPr id="3074" name="Picture 2" descr="https://frankfurt.apollo.olxcdn.com/v1/files/v71o4qpj875o3-KZ/image;s=1000x56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24484" r="4206" b="39627"/>
          <a:stretch/>
        </p:blipFill>
        <p:spPr bwMode="auto">
          <a:xfrm>
            <a:off x="2255520" y="109520"/>
            <a:ext cx="7007044" cy="15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vaFaJHVbHQ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40" y="74977"/>
            <a:ext cx="7561214" cy="425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04503" y="4484432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1. Запустить программу КОМПАС</a:t>
            </a:r>
          </a:p>
          <a:p>
            <a:r>
              <a:rPr lang="ru-RU" smtClean="0"/>
              <a:t>2. Открыть Азбуку КОМПАС </a:t>
            </a:r>
          </a:p>
          <a:p>
            <a:r>
              <a:rPr lang="ru-RU" smtClean="0"/>
              <a:t>3. Изучить основные понятия трехмерного моделирования </a:t>
            </a:r>
          </a:p>
          <a:p>
            <a:r>
              <a:rPr lang="ru-RU" smtClean="0"/>
              <a:t>4. Рассмотреть элементы интерфейса и принцип их использования</a:t>
            </a:r>
          </a:p>
          <a:p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8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Калинин\2024-03-21_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2" t="8921" r="3554" b="65353"/>
          <a:stretch/>
        </p:blipFill>
        <p:spPr bwMode="auto">
          <a:xfrm>
            <a:off x="2952205" y="2076995"/>
            <a:ext cx="6052457" cy="4519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8" y="312730"/>
            <a:ext cx="11155680" cy="1450757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СОЗДАНИЯ 3D МОДЕЛИ ДЕТАЛИ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ПРОГРАММЕ КОМПАС 3D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9" y="0"/>
            <a:ext cx="12122331" cy="5869094"/>
          </a:xfrm>
        </p:spPr>
        <p:txBody>
          <a:bodyPr>
            <a:normAutofit/>
          </a:bodyPr>
          <a:lstStyle/>
          <a:p>
            <a:r>
              <a:rPr lang="ru-RU" sz="4500" b="1" i="1" dirty="0"/>
              <a:t>1-й способ – </a:t>
            </a:r>
            <a:r>
              <a:rPr lang="ru-RU" sz="4500" i="1" dirty="0"/>
              <a:t>с использованием операций «Выдавливание» и «Вырезать выдавливанием»</a:t>
            </a:r>
          </a:p>
          <a:p>
            <a:endParaRPr lang="ru-RU" sz="4800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0" t="39546" r="28988" b="24063"/>
          <a:stretch/>
        </p:blipFill>
        <p:spPr bwMode="auto">
          <a:xfrm>
            <a:off x="766363" y="2198135"/>
            <a:ext cx="5364471" cy="3670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2" t="33462" r="35289" b="33203"/>
          <a:stretch/>
        </p:blipFill>
        <p:spPr bwMode="auto">
          <a:xfrm>
            <a:off x="6684886" y="2060169"/>
            <a:ext cx="4753358" cy="4159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6305014" y="3829066"/>
            <a:ext cx="1045028" cy="100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" y="164980"/>
            <a:ext cx="12052663" cy="4023360"/>
          </a:xfrm>
        </p:spPr>
        <p:txBody>
          <a:bodyPr>
            <a:normAutofit/>
          </a:bodyPr>
          <a:lstStyle/>
          <a:p>
            <a:r>
              <a:rPr lang="ru-RU" sz="4500" b="1" i="1" dirty="0"/>
              <a:t>2-й способ – </a:t>
            </a:r>
            <a:r>
              <a:rPr lang="ru-RU" sz="4500" i="1" dirty="0"/>
              <a:t>с использованием команды «Элемент вращения»</a:t>
            </a:r>
            <a:endParaRPr lang="ru-RU" sz="4500" dirty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4" t="38150" r="39524" b="40840"/>
          <a:stretch/>
        </p:blipFill>
        <p:spPr bwMode="auto">
          <a:xfrm>
            <a:off x="60959" y="2405849"/>
            <a:ext cx="5439052" cy="2926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5" t="32556" r="24422" b="26073"/>
          <a:stretch/>
        </p:blipFill>
        <p:spPr bwMode="auto">
          <a:xfrm>
            <a:off x="6126016" y="2086252"/>
            <a:ext cx="6065984" cy="3692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433829" y="3711522"/>
            <a:ext cx="1123406" cy="973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336</TotalTime>
  <Words>292</Words>
  <Application>Microsoft Office PowerPoint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Ретро</vt:lpstr>
      <vt:lpstr>Компьютерная  графика</vt:lpstr>
      <vt:lpstr>Презентация PowerPoint</vt:lpstr>
      <vt:lpstr>Презентация PowerPoint</vt:lpstr>
      <vt:lpstr>Системы автоматизированного проектирования, используемые в машиностроении</vt:lpstr>
      <vt:lpstr>Презентация PowerPoint</vt:lpstr>
      <vt:lpstr>Презентация PowerPoint</vt:lpstr>
      <vt:lpstr>СПОСОБЫ СОЗДАНИЯ 3D МОДЕЛИ ДЕТАЛИ В ПРОГРАММЕ КОМПАС 3D</vt:lpstr>
      <vt:lpstr>Презентация PowerPoint</vt:lpstr>
      <vt:lpstr>Презентация PowerPoint</vt:lpstr>
      <vt:lpstr>3D модель детали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технологии  в машиностроении</dc:title>
  <dc:creator>Любовь Ивановна Ячменева</dc:creator>
  <cp:lastModifiedBy>Любовь Ивановна Ячменева</cp:lastModifiedBy>
  <cp:revision>34</cp:revision>
  <dcterms:created xsi:type="dcterms:W3CDTF">2024-03-27T10:55:18Z</dcterms:created>
  <dcterms:modified xsi:type="dcterms:W3CDTF">2024-10-01T09:09:15Z</dcterms:modified>
</cp:coreProperties>
</file>