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5" r:id="rId2"/>
    <p:sldId id="290" r:id="rId3"/>
    <p:sldId id="276" r:id="rId4"/>
    <p:sldId id="257" r:id="rId5"/>
    <p:sldId id="277" r:id="rId6"/>
    <p:sldId id="269" r:id="rId7"/>
    <p:sldId id="261" r:id="rId8"/>
    <p:sldId id="278" r:id="rId9"/>
    <p:sldId id="282" r:id="rId10"/>
    <p:sldId id="265" r:id="rId11"/>
    <p:sldId id="259" r:id="rId12"/>
    <p:sldId id="271" r:id="rId13"/>
    <p:sldId id="281" r:id="rId14"/>
    <p:sldId id="272" r:id="rId15"/>
    <p:sldId id="283" r:id="rId16"/>
    <p:sldId id="273" r:id="rId17"/>
    <p:sldId id="284" r:id="rId18"/>
    <p:sldId id="258" r:id="rId19"/>
    <p:sldId id="285" r:id="rId20"/>
    <p:sldId id="286" r:id="rId21"/>
    <p:sldId id="287" r:id="rId22"/>
    <p:sldId id="288" r:id="rId23"/>
    <p:sldId id="289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FA75"/>
    <a:srgbClr val="4CA6D8"/>
    <a:srgbClr val="C5EFFF"/>
    <a:srgbClr val="61C9F0"/>
    <a:srgbClr val="63CCF3"/>
    <a:srgbClr val="60C9F0"/>
    <a:srgbClr val="3D8FC8"/>
    <a:srgbClr val="4195CC"/>
    <a:srgbClr val="63CDF3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23316-44A9-452E-A68E-1C7A20CC07F0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D10C7-56D6-492C-841D-E7E103309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11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0FEC6-FFB4-471E-98D1-D7E51394BF6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919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91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3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1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17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23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2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10C7-56D6-492C-841D-E7E103309DF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2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69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3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48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8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50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5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0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12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4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7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79BDC-BCC2-41CC-8E24-77B631007B34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5B831-9026-403E-8BCC-27AE64665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6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slide" Target="slide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10" Type="http://schemas.openxmlformats.org/officeDocument/2006/relationships/slide" Target="slide17.xml"/><Relationship Id="rId4" Type="http://schemas.openxmlformats.org/officeDocument/2006/relationships/slide" Target="slide12.xml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525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cap="all" dirty="0" smtClean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cap="all" dirty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автономное общеобразовательное </a:t>
            </a:r>
            <a:r>
              <a:rPr lang="ru-RU" sz="1600" cap="all" dirty="0" smtClean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1600" cap="all" dirty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Новосибирска</a:t>
            </a:r>
            <a:br>
              <a:rPr lang="ru-RU" sz="1600" cap="all" dirty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all" dirty="0" smtClean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«Средняя </a:t>
            </a:r>
            <a:r>
              <a:rPr lang="ru-RU" sz="1600" cap="all" dirty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школа № </a:t>
            </a:r>
            <a:r>
              <a:rPr lang="ru-RU" sz="1600" cap="all" dirty="0" smtClean="0"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32»</a:t>
            </a:r>
            <a:r>
              <a:rPr lang="ru-RU" sz="1600" cap="all" dirty="0">
                <a:solidFill>
                  <a:srgbClr val="000000"/>
                </a:solidFill>
                <a:latin typeface="Montserrat Medium" panose="000006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cap="all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" y="2202492"/>
            <a:ext cx="12191998" cy="159928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Презентация к уроку по учебному предмету «География» в 5 классе</a:t>
            </a:r>
          </a:p>
          <a:p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тему «Первое кругосветное плавание. Карта мира после эпохи Великих географических открытий»</a:t>
            </a:r>
          </a:p>
          <a:p>
            <a:endParaRPr lang="ru-RU" sz="20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512678"/>
            <a:ext cx="121919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181225" algn="l"/>
              </a:tabLst>
            </a:pPr>
            <a:r>
              <a:rPr lang="ru-RU" b="1" dirty="0" smtClean="0">
                <a:latin typeface="Montserrat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Разработчик презентации:</a:t>
            </a:r>
            <a:endParaRPr lang="ru-RU" b="1" dirty="0">
              <a:latin typeface="Montserrat Medium" panose="000006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2181225" algn="l"/>
              </a:tabLst>
            </a:pPr>
            <a:r>
              <a:rPr lang="ru-RU" dirty="0" smtClean="0">
                <a:latin typeface="Montserrat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Марков Даниил Юрьевич</a:t>
            </a:r>
          </a:p>
          <a:p>
            <a:pPr>
              <a:lnSpc>
                <a:spcPct val="150000"/>
              </a:lnSpc>
              <a:tabLst>
                <a:tab pos="2181225" algn="l"/>
              </a:tabLst>
            </a:pPr>
            <a:r>
              <a:rPr lang="ru-RU" dirty="0" smtClean="0">
                <a:latin typeface="Montserrat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Учитель географии</a:t>
            </a:r>
          </a:p>
          <a:p>
            <a:pPr>
              <a:lnSpc>
                <a:spcPct val="150000"/>
              </a:lnSpc>
              <a:tabLst>
                <a:tab pos="2181225" algn="l"/>
              </a:tabLst>
            </a:pPr>
            <a:r>
              <a:rPr lang="ru-RU" dirty="0" smtClean="0">
                <a:latin typeface="Montserrat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МАОУ СОШ № 32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2181225" algn="l"/>
              </a:tabLst>
            </a:pP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Новосибирск 2024</a:t>
            </a:r>
            <a:endParaRPr lang="ru-RU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un9-48.userapi.com/impg/ZQgj6kGLK2Jtm_Og5ClyGPdwbfh50vnL4i_sOg/QnWRrschtd0.jpg?size=400x400&amp;quality=95&amp;sign=fccd2868664071df021ae932aa3ca99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5151" r="2949" b="4477"/>
          <a:stretch/>
        </p:blipFill>
        <p:spPr bwMode="auto">
          <a:xfrm>
            <a:off x="9867900" y="4584303"/>
            <a:ext cx="2324100" cy="227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5955425" y="904691"/>
            <a:ext cx="355064" cy="359666"/>
          </a:xfrm>
          <a:prstGeom prst="downArrow">
            <a:avLst/>
          </a:prstGeom>
          <a:solidFill>
            <a:srgbClr val="61C9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 Medium" panose="00000600000000000000" pitchFamily="2" charset="-52"/>
            </a:endParaRPr>
          </a:p>
        </p:txBody>
      </p:sp>
      <p:pic>
        <p:nvPicPr>
          <p:cNvPr id="9218" name="Picture 2" descr="https://avatars.dzeninfra.ru/get-zen_doc/2763421/pub_616064213540d9245f7ee7d6_6160705da2618d7341c34671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17" y="2050983"/>
            <a:ext cx="5795914" cy="4671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овина рамки 6"/>
          <p:cNvSpPr/>
          <p:nvPr/>
        </p:nvSpPr>
        <p:spPr>
          <a:xfrm>
            <a:off x="6254569" y="2050984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" name="Половина рамки 7"/>
          <p:cNvSpPr/>
          <p:nvPr/>
        </p:nvSpPr>
        <p:spPr>
          <a:xfrm rot="10800000" flipV="1">
            <a:off x="10593882" y="2050984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 flipH="1">
            <a:off x="6265859" y="5616221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>
            <a:off x="10593881" y="5599288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7541" y="2139901"/>
            <a:ext cx="5560926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Провизия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(рассчитана на 2 года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)</a:t>
            </a:r>
            <a:r>
              <a:rPr lang="ru-RU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: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сухари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, вино, оливковое масло, уксус, солёная рыба, вяленая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свинина, бобовые,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мука, сыр, мёд,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миндаль,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изюм, чернослив, сахар, айвовое варенье, каперсы, горчица, говядина и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рис</a:t>
            </a:r>
            <a:endParaRPr lang="ru-RU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0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Вооружение: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 около 70 пушек, 50 аркебуз, 60 арбалетов, 100 комплектов лат и другое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вооружение</a:t>
            </a:r>
            <a:endParaRPr lang="ru-RU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00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Товары для торговли: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ткани,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металлические изделия, женские украшения, зеркала, колокольчики и ртуть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(использовали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в качестве лекарства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)</a:t>
            </a:r>
            <a:endParaRPr lang="ru-RU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-21332"/>
            <a:ext cx="12192000" cy="926023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Снаряжение первого кругосветного плавания (1517-1519 г.)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59730" y="1264356"/>
            <a:ext cx="9672541" cy="623377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Флотилия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Магеллана (5 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кораблей и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235-280 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людей)</a:t>
            </a:r>
          </a:p>
        </p:txBody>
      </p:sp>
    </p:spTree>
    <p:extLst>
      <p:ext uri="{BB962C8B-B14F-4D97-AF65-F5344CB8AC3E}">
        <p14:creationId xmlns:p14="http://schemas.microsoft.com/office/powerpoint/2010/main" val="171877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74"/>
            <a:ext cx="12192000" cy="62118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237" y="1458593"/>
            <a:ext cx="811741" cy="733036"/>
          </a:xfrm>
          <a:prstGeom prst="rect">
            <a:avLst/>
          </a:prstGeom>
        </p:spPr>
      </p:pic>
      <p:sp>
        <p:nvSpPr>
          <p:cNvPr id="5" name="Блок-схема: узел 4">
            <a:hlinkClick r:id="rId4" action="ppaction://hlinksldjump"/>
          </p:cNvPr>
          <p:cNvSpPr/>
          <p:nvPr/>
        </p:nvSpPr>
        <p:spPr>
          <a:xfrm>
            <a:off x="5715353" y="2390069"/>
            <a:ext cx="164747" cy="159455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hlinkClick r:id="rId5" action="ppaction://hlinksldjump"/>
          </p:cNvPr>
          <p:cNvCxnSpPr/>
          <p:nvPr/>
        </p:nvCxnSpPr>
        <p:spPr>
          <a:xfrm flipH="1">
            <a:off x="3805062" y="5984081"/>
            <a:ext cx="354982" cy="109274"/>
          </a:xfrm>
          <a:prstGeom prst="straightConnector1">
            <a:avLst/>
          </a:prstGeom>
          <a:ln w="38100">
            <a:solidFill>
              <a:srgbClr val="8944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Крест 8">
            <a:hlinkClick r:id="rId6" action="ppaction://hlinksldjump"/>
          </p:cNvPr>
          <p:cNvSpPr/>
          <p:nvPr/>
        </p:nvSpPr>
        <p:spPr>
          <a:xfrm>
            <a:off x="10147300" y="3346450"/>
            <a:ext cx="273050" cy="234950"/>
          </a:xfrm>
          <a:prstGeom prst="plus">
            <a:avLst>
              <a:gd name="adj" fmla="val 412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4926" y="3581400"/>
            <a:ext cx="811741" cy="73303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0" y="-21331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путешествия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Фернана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Магеллана</a:t>
            </a:r>
          </a:p>
        </p:txBody>
      </p:sp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39" y="5102578"/>
            <a:ext cx="428506" cy="544580"/>
          </a:xfrm>
          <a:prstGeom prst="rect">
            <a:avLst/>
          </a:prstGeom>
        </p:spPr>
      </p:pic>
      <p:cxnSp>
        <p:nvCxnSpPr>
          <p:cNvPr id="19" name="Прямая со стрелкой 18">
            <a:hlinkClick r:id="rId9" action="ppaction://hlinksldjump"/>
          </p:cNvPr>
          <p:cNvCxnSpPr/>
          <p:nvPr/>
        </p:nvCxnSpPr>
        <p:spPr>
          <a:xfrm flipH="1" flipV="1">
            <a:off x="2020711" y="4233334"/>
            <a:ext cx="440267" cy="2257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Управляющая кнопка: домой 20">
            <a:hlinkClick r:id="rId10" action="ppaction://hlinksldjump" highlightClick="1"/>
          </p:cNvPr>
          <p:cNvSpPr/>
          <p:nvPr/>
        </p:nvSpPr>
        <p:spPr>
          <a:xfrm>
            <a:off x="4800422" y="3228975"/>
            <a:ext cx="273228" cy="234950"/>
          </a:xfrm>
          <a:prstGeom prst="actionButtonHome">
            <a:avLst/>
          </a:prstGeom>
          <a:solidFill>
            <a:srgbClr val="C5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0" action="ppaction://hlinksldjump" highlightClick="1"/>
          </p:cNvPr>
          <p:cNvSpPr/>
          <p:nvPr/>
        </p:nvSpPr>
        <p:spPr>
          <a:xfrm>
            <a:off x="9626422" y="4854575"/>
            <a:ext cx="273228" cy="234950"/>
          </a:xfrm>
          <a:prstGeom prst="actionButtonHome">
            <a:avLst/>
          </a:prstGeom>
          <a:solidFill>
            <a:srgbClr val="C5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55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3.75E-6 -3.7037E-6 C -0.00026 0.02616 -0.00013 0.05278 -0.00065 0.0794 C -0.00078 0.08426 -0.00222 0.08473 -0.00326 0.08565 C -0.00339 0.08727 -0.00339 0.08912 -0.00365 0.09028 C -0.00482 0.09537 -0.00534 0.09445 -0.00677 0.09815 C -0.00743 0.09954 -0.00782 0.10139 -0.00834 0.10278 C -0.00977 0.11574 -0.00743 0.09537 -0.01094 0.1169 C -0.01159 0.12061 -0.01211 0.12431 -0.01302 0.12801 C -0.01641 0.14005 -0.01276 0.12408 -0.01615 0.13866 C -0.01693 0.14167 -0.01758 0.14514 -0.01823 0.14815 L -0.01927 0.15278 C -0.01953 0.15417 -0.0198 0.15649 -0.02032 0.15764 L -0.02188 0.16065 C -0.02201 0.16227 -0.02201 0.16389 -0.02227 0.16528 C -0.02279 0.1669 -0.02344 0.16713 -0.02396 0.16829 C -0.02448 0.16991 -0.025 0.1713 -0.02539 0.17315 C -0.02761 0.18079 -0.02513 0.17524 -0.02813 0.18079 C -0.02995 0.19792 -0.02696 0.17199 -0.02956 0.19028 C -0.03008 0.19329 -0.03021 0.19653 -0.0306 0.19977 L -0.03112 0.2044 L -0.03217 0.21389 C -0.03243 0.21528 -0.03256 0.2169 -0.03269 0.21852 C -0.03282 0.22107 -0.03308 0.22361 -0.03321 0.22616 C -0.03347 0.23056 -0.03399 0.23449 -0.03425 0.23866 L -0.03477 0.24815 C -0.0349 0.26204 -0.03451 0.28681 -0.03581 0.30417 C -0.03646 0.31274 -0.0362 0.3051 -0.03737 0.31366 C -0.03776 0.31667 -0.03802 0.31991 -0.03842 0.32292 L -0.04089 0.34653 L -0.04206 0.35579 L -0.04258 0.36042 C -0.04297 0.37061 -0.04284 0.3713 -0.04362 0.37917 C -0.04388 0.38241 -0.04427 0.38635 -0.04506 0.38866 C -0.0461 0.39098 -0.0474 0.39213 -0.04818 0.39468 C -0.0487 0.3963 -0.04922 0.39838 -0.04974 0.39954 C -0.05443 0.4088 -0.04805 0.3919 -0.05287 0.40417 C -0.05339 0.40556 -0.05378 0.40764 -0.05443 0.4088 C -0.05912 0.41829 -0.05261 0.40139 -0.05756 0.41366 C -0.0586 0.41598 -0.05951 0.41945 -0.06016 0.42292 C -0.06224 0.43588 -0.05873 0.41899 -0.06172 0.43241 C -0.06185 0.4338 -0.06198 0.43565 -0.06224 0.43704 C -0.0625 0.43866 -0.06302 0.43982 -0.06315 0.44167 C -0.06498 0.46274 -0.06237 0.44977 -0.06485 0.46042 C -0.06498 0.46204 -0.06485 0.46412 -0.06537 0.46505 C -0.06615 0.46713 -0.06732 0.46713 -0.06836 0.46829 C -0.06888 0.46875 -0.06953 0.46875 -0.06993 0.46991 C -0.07188 0.47385 -0.07097 0.47223 -0.07305 0.47454 C -0.07474 0.48195 -0.07383 0.47732 -0.07513 0.48843 C -0.07526 0.49005 -0.07539 0.4919 -0.07565 0.49306 C -0.07865 0.50649 -0.075 0.48959 -0.07722 0.50255 C -0.07748 0.5044 -0.078 0.50556 -0.07826 0.50718 C -0.07865 0.51019 -0.07891 0.51366 -0.0793 0.51667 C -0.07943 0.51829 -0.07956 0.51991 -0.07982 0.5213 C -0.08008 0.52338 -0.08047 0.5257 -0.08086 0.52755 C -0.08203 0.53403 -0.08282 0.53542 -0.0849 0.54167 L -0.08646 0.5463 C -0.08672 0.54792 -0.08672 0.54954 -0.08698 0.55093 C -0.0892 0.56135 -0.0918 0.55579 -0.09623 0.55579 " pathEditMode="relative" rAng="0" ptsTypes="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23 0.55579 L -0.09623 0.55625 L -0.09961 0.55811 C -0.10026 0.55811 -0.10078 0.55857 -0.10078 0.55811 C -0.10183 0.56042 -0.10026 0.55811 -0.10248 0.55973 C -0.10404 0.56158 -0.10078 0.55926 -0.10365 0.56088 C -0.10404 0.56158 -0.10404 0.56204 -0.10404 0.56158 C -0.10469 0.56204 -0.10469 0.56274 -0.10469 0.5632 C -0.10508 0.56274 -0.10586 0.56274 -0.10625 0.5632 C -0.10625 0.56389 -0.10625 0.56436 -0.1069 0.56389 C -0.10743 0.56436 -0.10847 0.56505 -0.10847 0.56551 C -0.10912 0.56551 -0.10964 0.56621 -0.10964 0.56667 C -0.11016 0.56667 -0.11016 0.56736 -0.11068 0.56736 C -0.11068 0.56783 -0.11068 0.56736 -0.11133 0.56783 C -0.11133 0.56852 -0.11185 0.56852 -0.11237 0.56852 C -0.11446 0.57084 -0.11185 0.56899 -0.11394 0.57014 C -0.11446 0.57084 -0.11446 0.57199 -0.11511 0.57246 C -0.11563 0.57246 -0.11615 0.57315 -0.11732 0.57361 L -0.11993 0.57431 L -0.12175 0.57477 C -0.12227 0.57477 -0.12279 0.57547 -0.12331 0.57547 L -0.12618 0.57547 C -0.1306 0.57662 -0.12331 0.57477 -0.1306 0.57662 C -0.13217 0.57662 -0.13334 0.57709 -0.13477 0.57709 C -0.13659 0.57778 -0.13542 0.57778 -0.13763 0.57778 C -0.13815 0.57824 -0.13815 0.57894 -0.13881 0.57824 C -0.14037 0.5794 -0.14219 0.5794 -0.14362 0.5801 C -0.14427 0.5801 -0.14427 0.58056 -0.1448 0.58056 C -0.14545 0.58056 -0.14649 0.58125 -0.14766 0.58125 C -0.15026 0.58241 -0.14766 0.58125 -0.15144 0.58241 C -0.15196 0.58241 -0.15196 0.58287 -0.15248 0.58241 C -0.153 0.58287 -0.15365 0.58287 -0.15417 0.58287 C -0.15808 0.58357 -0.15365 0.58287 -0.1569 0.58357 C -0.16081 0.58403 -0.15625 0.58287 -0.16081 0.58403 C -0.16133 0.58403 -0.16133 0.58473 -0.16185 0.58403 C -0.16289 0.58473 -0.16407 0.58473 -0.16511 0.58473 C -0.16732 0.58519 -0.16628 0.58473 -0.16849 0.58519 C -0.17227 0.58588 -0.16732 0.58473 -0.17227 0.58588 C -0.17292 0.58588 -0.17292 0.58635 -0.17331 0.58588 C -0.17513 0.58635 -0.17618 0.58635 -0.17774 0.58704 C -0.18112 0.58704 -0.1767 0.58635 -0.18177 0.58704 C -0.1862 0.5875 -0.17774 0.58704 -0.18659 0.5875 C -0.18998 0.5882 -0.1862 0.5875 -0.19323 0.5882 C -0.19375 0.5882 -0.19375 0.58866 -0.1944 0.5882 C -0.19818 0.5882 -0.20209 0.5882 -0.20521 0.5882 C -0.20586 0.5882 -0.20521 0.58866 -0.20521 0.5882 " pathEditMode="relative" rAng="0" ptsTypes="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21 0.5882 L -0.20521 0.58982 C -0.21172 0.56945 -0.21784 0.54792 -0.22435 0.53241 C -0.22708 0.52616 -0.24154 0.51227 -0.24349 0.51065 C -0.24609 0.50301 -0.24883 0.49352 -0.25156 0.48889 C -0.25612 0.47963 -0.26641 0.47037 -0.27057 0.46575 C -0.27331 0.4625 -0.27591 0.45787 -0.27865 0.45487 C -0.30456 0.43635 -0.34544 0.43635 -0.36576 0.43311 L -0.38177 0.41135 L -0.38984 0.4007 C -0.4082 0.32616 -0.38867 0.39607 -0.40625 0.35556 C -0.43724 0.28588 -0.40924 0.3294 -0.43333 0.30139 C -0.44375 0.28912 -0.43802 0.29051 -0.44401 0.29051 " pathEditMode="relative" rAng="0" ptsTypes="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7037E-7 L -6.66667E-6 3.7037E-7 C -0.0004 -0.00509 -0.00014 -0.01018 -0.00105 -0.01481 C -0.0017 -0.01875 -0.00404 -0.02106 -0.00469 -0.02476 C -0.00586 -0.03101 -0.00613 -0.03402 -0.00938 -0.03958 C -0.01029 -0.0412 -0.01094 -0.04351 -0.01211 -0.04444 C -0.01394 -0.04629 -0.01902 -0.04838 -0.02136 -0.04953 L -0.02878 -0.05601 C -0.02995 -0.05717 -0.03113 -0.05879 -0.03243 -0.05926 C -0.03373 -0.05995 -0.03503 -0.06018 -0.0362 -0.06111 C -0.03868 -0.06296 -0.04089 -0.06643 -0.04363 -0.06759 C -0.0461 -0.06875 -0.0487 -0.06898 -0.05105 -0.07083 C -0.05222 -0.07199 -0.05352 -0.07291 -0.05469 -0.07407 C -0.05573 -0.07523 -0.05652 -0.07662 -0.05743 -0.07754 C -0.05834 -0.07824 -0.05938 -0.07847 -0.06029 -0.07916 C -0.06094 -0.08078 -0.06133 -0.08263 -0.06211 -0.08402 C -0.06394 -0.08726 -0.06537 -0.08773 -0.06771 -0.08888 C -0.06863 -0.08842 -0.06967 -0.08842 -0.07045 -0.08726 C -0.07136 -0.08611 -0.07162 -0.08402 -0.07227 -0.0824 C -0.07318 -0.08055 -0.07422 -0.07939 -0.07514 -0.07754 C -0.07644 -0.0743 -0.07696 -0.0699 -0.07878 -0.06759 L -0.08438 -0.06111 C -0.08672 -0.04861 -0.08347 -0.06388 -0.08711 -0.05115 C -0.08751 -0.04953 -0.08738 -0.04745 -0.08803 -0.04629 C -0.08868 -0.0449 -0.08998 -0.04537 -0.09076 -0.04444 C -0.0918 -0.04375 -0.09271 -0.04236 -0.09363 -0.0412 C -0.09766 -0.03032 -0.09532 -0.0331 -0.09909 -0.02963 " pathEditMode="relative" ptsTypes="AAAAAAAAAAAAAAAAAAAAAAAAA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09 -0.02962 L -0.09909 -0.02962 C -0.1013 -0.02592 -0.10339 -0.02175 -0.1056 -0.01828 C -0.10651 -0.01689 -0.10768 -0.01643 -0.10846 -0.01504 C -0.10951 -0.01296 -0.11016 -0.01041 -0.1112 -0.00833 C -0.11354 -0.00416 -0.11524 -0.00462 -0.11862 -0.00347 C -0.11979 -0.00231 -0.12096 -0.00069 -0.12227 -0.00022 C -0.12526 0.00093 -0.12852 0.0007 -0.13151 0.0014 C -0.13281 0.00186 -0.13399 0.00255 -0.13529 0.00325 C -0.13646 0.00417 -0.13789 0.00487 -0.13893 0.00649 C -0.14102 0.0095 -0.14115 0.0139 -0.14167 0.01783 C -0.14232 0.02593 -0.14271 0.03311 -0.14362 0.04098 C -0.14375 0.04306 -0.14414 0.04538 -0.14453 0.04746 C -0.14505 0.06297 -0.1444 0.06737 -0.14636 0.07871 C -0.14714 0.08334 -0.14792 0.08982 -0.15 0.09353 C -0.15078 0.09491 -0.15195 0.09584 -0.15287 0.09677 C -0.15781 0.0963 -0.16276 0.09607 -0.16758 0.09515 C -0.17383 0.09399 -0.16888 0.09214 -0.17409 0.09515 C -0.17708 0.10047 -0.17552 0.10001 -0.17774 0.10001 " pathEditMode="relative" ptsTypes="AAAAAAAAAAAAAAAAA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74 0.10001 L -0.17774 0.10001 C -0.18021 0.1051 -0.18333 0.1132 -0.18711 0.11644 C -0.18815 0.1176 -0.18958 0.11737 -0.19076 0.1183 C -0.19232 0.11922 -0.19375 0.12061 -0.19544 0.12154 C -0.21732 0.13195 -0.25417 0.12617 -0.26758 0.1264 C -0.26888 0.12756 -0.27018 0.12848 -0.27136 0.12964 C -0.27227 0.1308 -0.27305 0.13219 -0.27409 0.13311 C -0.27591 0.1345 -0.27787 0.13473 -0.27969 0.13635 C -0.2862 0.14214 -0.28073 0.13751 -0.2862 0.14121 C -0.28776 0.14237 -0.28919 0.14353 -0.29076 0.14445 C -0.29258 0.14561 -0.29453 0.14677 -0.29636 0.14793 C -0.29727 0.14839 -0.29818 0.14908 -0.29909 0.14955 L -0.30287 0.15117 C -0.30768 0.15672 -0.30352 0.15279 -0.31029 0.15603 C -0.31211 0.15695 -0.31393 0.15857 -0.31576 0.15927 C -0.31732 0.15996 -0.31888 0.16019 -0.32044 0.16089 C -0.32044 0.16089 -0.32735 0.16506 -0.32878 0.16598 C -0.32969 0.16644 -0.3306 0.16714 -0.33151 0.1676 L -0.33529 0.16922 C -0.3362 0.17038 -0.33698 0.17177 -0.33802 0.17246 C -0.33919 0.17339 -0.3405 0.17339 -0.34167 0.17408 C -0.34336 0.17501 -0.34479 0.1764 -0.34636 0.17732 C -0.34727 0.17802 -0.34831 0.17825 -0.34909 0.17918 C -0.35104 0.18103 -0.35274 0.18381 -0.35469 0.18566 C -0.35599 0.18681 -0.35729 0.18751 -0.35833 0.1889 C -0.36315 0.19492 -0.35912 0.19283 -0.36393 0.19723 C -0.36485 0.19793 -0.36589 0.19816 -0.3668 0.19885 C -0.36771 0.19978 -0.36849 0.2014 -0.36953 0.20209 C -0.37136 0.20348 -0.37318 0.20441 -0.37513 0.20533 C -0.37604 0.20603 -0.37682 0.20672 -0.37787 0.20695 L -0.38438 0.20881 L -0.39271 0.21367 L -0.39544 0.21529 C -0.39727 0.21737 -0.39883 0.22061 -0.40104 0.22177 C -0.40195 0.22246 -0.40287 0.22269 -0.40378 0.22362 C -0.41094 0.22987 -0.40235 0.22431 -0.40938 0.22848 C -0.41029 0.2301 -0.41107 0.23195 -0.41211 0.23334 C -0.41406 0.23589 -0.41628 0.23705 -0.41862 0.23844 C -0.42357 0.23774 -0.42852 0.23844 -0.43346 0.23658 C -0.43464 0.23612 -0.43542 0.23357 -0.4362 0.23172 C -0.4375 0.22871 -0.43867 0.22524 -0.43985 0.22177 C -0.4405 0.22015 -0.44089 0.21806 -0.4418 0.21691 C -0.44271 0.21575 -0.44362 0.21482 -0.44453 0.21367 C -0.44727 0.20973 -0.4474 0.20857 -0.44922 0.20371 C -0.45182 0.18496 -0.44805 0.20811 -0.45195 0.19214 C -0.45352 0.18589 -0.45221 0.18242 -0.45469 0.1757 L -0.45846 0.16598 C -0.45899 0.16436 -0.4599 0.16274 -0.46029 0.16089 C -0.46055 0.15927 -0.46068 0.15765 -0.4612 0.15603 C -0.46224 0.15256 -0.46419 0.15001 -0.46485 0.14607 C -0.46654 0.13751 -0.46524 0.1426 -0.46953 0.13126 L -0.47318 0.12154 C -0.47383 0.11992 -0.47435 0.11783 -0.47513 0.11644 L -0.47787 0.11158 C -0.47956 0.10302 -0.47826 0.10811 -0.48255 0.09677 L -0.4862 0.08681 C -0.48685 0.08519 -0.48737 0.08357 -0.48802 0.08195 C -0.48893 0.07987 -0.48971 0.07732 -0.49089 0.07547 C -0.49167 0.07408 -0.49271 0.07316 -0.49362 0.07223 C -0.49649 0.06205 -0.49466 0.0676 -0.49922 0.05556 C -0.49974 0.05394 -0.50026 0.05209 -0.50104 0.0507 C -0.50195 0.04908 -0.503 0.04746 -0.50378 0.04584 C -0.50768 0.03751 -0.50339 0.04353 -0.50846 0.03751 C -0.50912 0.03589 -0.50951 0.03404 -0.51029 0.03265 C -0.51107 0.03126 -0.51237 0.0308 -0.51302 0.02941 C -0.51367 0.02802 -0.51328 0.0257 -0.51393 0.02431 C -0.51563 0.02154 -0.51953 0.01783 -0.51953 0.01783 C -0.52201 0.00464 -0.51836 0.01992 -0.52331 0.01112 C -0.52487 0.00834 -0.5263 0.0051 -0.52695 0.0014 C -0.52721 -0.00022 -0.52721 -0.00232 -0.52787 -0.00346 C -0.52852 -0.00508 -0.52982 -0.00555 -0.5306 -0.00694 C -0.53164 -0.00832 -0.53255 -0.00994 -0.53346 -0.0118 C -0.53594 -0.01712 -0.53581 -0.01944 -0.53711 -0.02661 L -0.53802 -0.03147 L -0.53893 -0.03656 C -0.53867 -0.05069 -0.53802 -0.06504 -0.53802 -0.07916 " pathEditMode="relative" ptsTypes="AAAAAAAAAAAAAAAAA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802 -0.07916 L -0.53802 -0.07916 C -0.5375 -0.08472 -0.53685 -0.09028 -0.5362 -0.09583 C -0.53594 -0.09791 -0.53581 -0.10023 -0.53528 -0.10231 C -0.53489 -0.10416 -0.53398 -0.10555 -0.53346 -0.10717 C -0.5319 -0.11273 -0.53073 -0.11852 -0.5289 -0.12361 C -0.52825 -0.12523 -0.52747 -0.12685 -0.52695 -0.1287 C -0.52656 -0.13009 -0.52656 -0.13194 -0.52604 -0.13356 C -0.52552 -0.13541 -0.52487 -0.1368 -0.52422 -0.13842 C -0.52278 -0.14213 -0.52083 -0.14606 -0.51966 -0.15 C -0.51888 -0.15208 -0.51836 -0.1544 -0.51771 -0.15671 C -0.51745 -0.1581 -0.51745 -0.16018 -0.5168 -0.16157 C -0.50924 -0.18194 -0.51823 -0.15254 -0.51224 -0.17129 C -0.50872 -0.18241 -0.51172 -0.17361 -0.5095 -0.18287 C -0.50807 -0.18866 -0.50755 -0.18958 -0.50573 -0.19444 C -0.50495 -0.19838 -0.50482 -0.20116 -0.50299 -0.2044 C -0.50221 -0.20579 -0.50117 -0.20648 -0.50026 -0.20764 L -0.49831 -0.21736 " pathEditMode="relative" ptsTypes="AAAAAAAAAAAA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rId2" action="ppaction://hlinksldjump" highlightClick="1"/>
          </p:cNvPr>
          <p:cNvSpPr/>
          <p:nvPr/>
        </p:nvSpPr>
        <p:spPr>
          <a:xfrm>
            <a:off x="11811000" y="6451600"/>
            <a:ext cx="381000" cy="406400"/>
          </a:xfrm>
          <a:prstGeom prst="actionButtonBackPrevio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-21331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Начало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пути – </a:t>
            </a:r>
            <a:r>
              <a:rPr lang="ru-RU" sz="2400" dirty="0" err="1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Санлукар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(морской порт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Испании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43" y="976842"/>
            <a:ext cx="9812513" cy="5581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назад 1">
            <a:hlinkClick r:id="rId2" action="ppaction://hlinksldjump" highlightClick="1"/>
          </p:cNvPr>
          <p:cNvSpPr/>
          <p:nvPr/>
        </p:nvSpPr>
        <p:spPr>
          <a:xfrm>
            <a:off x="11811000" y="6451600"/>
            <a:ext cx="381000" cy="406400"/>
          </a:xfrm>
          <a:prstGeom prst="actionButtonBackPrevio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2" charset="-52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-21331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Первые открытия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9" name="Половина рамки 8"/>
          <p:cNvSpPr/>
          <p:nvPr/>
        </p:nvSpPr>
        <p:spPr>
          <a:xfrm>
            <a:off x="6561132" y="1224082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10800000" flipV="1">
            <a:off x="10354733" y="1224082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>
            <a:off x="10354733" y="5120921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0800000" flipH="1">
            <a:off x="6561132" y="5120921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4097" y="1369980"/>
            <a:ext cx="4903938" cy="4711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 течении 6 месяцев эскадра Магеллана  исследует восточное побережье Южной Америки</a:t>
            </a:r>
          </a:p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марте 1520 г.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флотилия стала на зимовку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 месте названным </a:t>
            </a:r>
            <a:r>
              <a:rPr lang="ru-RU" sz="2200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Пуэрто-Сан-</a:t>
            </a:r>
            <a:r>
              <a:rPr lang="ru-RU" sz="2200" b="1" dirty="0" err="1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Хулиан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(</a:t>
            </a:r>
            <a:r>
              <a:rPr lang="ru-RU" sz="2200" b="1" dirty="0" err="1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Патагония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– обитание высоких людей)</a:t>
            </a:r>
          </a:p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Возникает бунт, который вскоре подавляется силой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6" b="3283"/>
          <a:stretch/>
        </p:blipFill>
        <p:spPr bwMode="auto">
          <a:xfrm>
            <a:off x="892638" y="824088"/>
            <a:ext cx="4394956" cy="5554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78926" y="6279553"/>
            <a:ext cx="4191385" cy="553157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Патагония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7172" name="Picture 4" descr="Picture backgrou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913" y="903112"/>
            <a:ext cx="4585410" cy="5475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994423" y="6279553"/>
            <a:ext cx="4191385" cy="5531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Патагонцы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933" y="766484"/>
            <a:ext cx="6031324" cy="318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4" y="3647325"/>
            <a:ext cx="6031324" cy="3056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назад 6">
            <a:hlinkClick r:id="rId5" action="ppaction://hlinksldjump" highlightClick="1"/>
          </p:cNvPr>
          <p:cNvSpPr/>
          <p:nvPr/>
        </p:nvSpPr>
        <p:spPr>
          <a:xfrm>
            <a:off x="11811000" y="6451600"/>
            <a:ext cx="381000" cy="406400"/>
          </a:xfrm>
          <a:prstGeom prst="actionButtonBackPrevio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0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Магелланов пролив и архипелаг </a:t>
            </a:r>
            <a:r>
              <a:rPr lang="ru-RU" sz="3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огненная земля</a:t>
            </a:r>
          </a:p>
        </p:txBody>
      </p:sp>
      <p:sp>
        <p:nvSpPr>
          <p:cNvPr id="10" name="Половина рамки 9"/>
          <p:cNvSpPr/>
          <p:nvPr/>
        </p:nvSpPr>
        <p:spPr>
          <a:xfrm>
            <a:off x="6561132" y="85679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10800000" flipV="1">
            <a:off x="10354732" y="85679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 flipH="1">
            <a:off x="6561131" y="5175559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0800000">
            <a:off x="10354731" y="5175560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4097" y="1052246"/>
            <a:ext cx="4903938" cy="5134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После зимовки в октябре 1520 г. экспедиция находит </a:t>
            </a:r>
            <a:r>
              <a:rPr lang="ru-RU" sz="2200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пролив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, названный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позже </a:t>
            </a:r>
            <a:r>
              <a:rPr lang="ru-RU" sz="2200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Магеллановым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Открывают </a:t>
            </a:r>
            <a:r>
              <a:rPr lang="ru-RU" sz="2200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архипелаг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– </a:t>
            </a:r>
            <a:r>
              <a:rPr lang="ru-RU" sz="2200" b="1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Огненная Земля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(назван из-за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многочисленных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костров увиденных по пути)</a:t>
            </a:r>
          </a:p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За этот период экспедиция теряет 1 судно, другой корабль покидает команду возвращаясь в Испанию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назад 6">
            <a:hlinkClick r:id="rId2" action="ppaction://hlinksldjump" highlightClick="1"/>
          </p:cNvPr>
          <p:cNvSpPr/>
          <p:nvPr/>
        </p:nvSpPr>
        <p:spPr>
          <a:xfrm>
            <a:off x="11811000" y="6451600"/>
            <a:ext cx="381000" cy="406400"/>
          </a:xfrm>
          <a:prstGeom prst="actionButtonBackPrevio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0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Тихий океан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0" name="Половина рамки 9"/>
          <p:cNvSpPr/>
          <p:nvPr/>
        </p:nvSpPr>
        <p:spPr>
          <a:xfrm>
            <a:off x="6561126" y="126547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1" name="Половина рамки 10"/>
          <p:cNvSpPr/>
          <p:nvPr/>
        </p:nvSpPr>
        <p:spPr>
          <a:xfrm rot="10800000" flipV="1">
            <a:off x="10335371" y="126547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 flipH="1">
            <a:off x="6561132" y="4997958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0800000">
            <a:off x="10346261" y="4997958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4094" y="1532350"/>
            <a:ext cx="4903938" cy="4288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28 ноября 1520 г. экипаж Магеллана выходит в </a:t>
            </a:r>
            <a:r>
              <a:rPr lang="ru-RU" sz="2200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Тихий океан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(назвал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Тихим, поскольку за четыре месяца плавания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не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случилось ни одного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шторма) </a:t>
            </a: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Во время путешествия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из-за нехватки провизии начался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голод, моряки страдали от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цинги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00" y="1222997"/>
            <a:ext cx="6068289" cy="4923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11" y="3602219"/>
            <a:ext cx="5956737" cy="3107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назад 10">
            <a:hlinkClick r:id="rId3" action="ppaction://hlinksldjump" highlightClick="1"/>
          </p:cNvPr>
          <p:cNvSpPr/>
          <p:nvPr/>
        </p:nvSpPr>
        <p:spPr>
          <a:xfrm>
            <a:off x="11811000" y="6451600"/>
            <a:ext cx="381000" cy="406400"/>
          </a:xfrm>
          <a:prstGeom prst="actionButtonBackPrevious">
            <a:avLst/>
          </a:prstGeom>
          <a:solidFill>
            <a:srgbClr val="FDFD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2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0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Филиппинские острова</a:t>
            </a:r>
          </a:p>
        </p:txBody>
      </p:sp>
      <p:sp>
        <p:nvSpPr>
          <p:cNvPr id="9" name="Половина рамки 8"/>
          <p:cNvSpPr/>
          <p:nvPr/>
        </p:nvSpPr>
        <p:spPr>
          <a:xfrm>
            <a:off x="6561131" y="995663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 flipV="1">
            <a:off x="10354730" y="995663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 flipH="1">
            <a:off x="6561129" y="5111335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0800000">
            <a:off x="10354730" y="511133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05467" y="1222272"/>
            <a:ext cx="4961193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 марте 1521 экспедиция достигает филиппинских островов</a:t>
            </a: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Из-за конфликта с аборигенами Ф. Магеллан погибает.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Э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кспедицию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продолжает Х. С. </a:t>
            </a:r>
            <a:r>
              <a:rPr lang="ru-RU" sz="2200" dirty="0" err="1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Элькано</a:t>
            </a:r>
            <a:endParaRPr lang="ru-RU" sz="2200" dirty="0" smtClean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7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ноября 1521 экипаж достигает </a:t>
            </a:r>
            <a:r>
              <a:rPr lang="ru-RU" sz="2200" dirty="0" err="1">
                <a:latin typeface="Montserrat Medium" panose="00000600000000000000" pitchFamily="2" charset="-52"/>
                <a:cs typeface="Times New Roman" panose="02020603050405020304" pitchFamily="18" charset="0"/>
              </a:rPr>
              <a:t>М</a:t>
            </a:r>
            <a:r>
              <a:rPr lang="ru-RU" sz="2200" dirty="0" err="1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алуккские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острова.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В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осполняют провизию и собирают пряности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11" y="856795"/>
            <a:ext cx="5951019" cy="308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4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назад 10">
            <a:hlinkClick r:id="rId2" action="ppaction://hlinksldjump" highlightClick="1"/>
          </p:cNvPr>
          <p:cNvSpPr/>
          <p:nvPr/>
        </p:nvSpPr>
        <p:spPr>
          <a:xfrm>
            <a:off x="11811000" y="6451600"/>
            <a:ext cx="381000" cy="406400"/>
          </a:xfrm>
          <a:prstGeom prst="actionButtonBackPrevious">
            <a:avLst/>
          </a:prstGeom>
          <a:solidFill>
            <a:srgbClr val="FDFD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2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0"/>
            <a:ext cx="12192000" cy="667508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Обратный путь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9" name="Половина рамки 8"/>
          <p:cNvSpPr/>
          <p:nvPr/>
        </p:nvSpPr>
        <p:spPr>
          <a:xfrm>
            <a:off x="6567804" y="1016422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 flipV="1">
            <a:off x="10354731" y="1016422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 flipH="1">
            <a:off x="6520913" y="4996374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10800000">
            <a:off x="10354731" y="4996374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93877" y="1250426"/>
            <a:ext cx="4944158" cy="467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 феврале 1522 г. </a:t>
            </a:r>
            <a:r>
              <a:rPr lang="ru-RU" sz="2000" dirty="0" err="1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Элькано</a:t>
            </a:r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 на оставшемся корабле «Виктория» плывёт обратно в Испанию</a:t>
            </a: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 июле команда останавливается на португальских островах Зелёного мыса, где часть команды арестовывают</a:t>
            </a: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6 сентября 1522 г. Экспедиция завершается </a:t>
            </a:r>
            <a:r>
              <a:rPr lang="ru-RU" sz="20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под командование Х. С. </a:t>
            </a:r>
            <a:r>
              <a:rPr lang="ru-RU" sz="2000" dirty="0" err="1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Элькано</a:t>
            </a:r>
            <a:r>
              <a:rPr lang="ru-RU" sz="20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. Всего выжило 18 человек </a:t>
            </a:r>
          </a:p>
        </p:txBody>
      </p:sp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310" y="829524"/>
            <a:ext cx="5132289" cy="540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36531" y="6231466"/>
            <a:ext cx="5373845" cy="553157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Годы жизни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: 1476 —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1526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i?id=107939416a78a053356fad264c47467e3f0968f2-971016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647"/>
            <a:ext cx="6158590" cy="56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Итоги первого кругосветного плавания </a:t>
            </a:r>
          </a:p>
        </p:txBody>
      </p:sp>
      <p:sp>
        <p:nvSpPr>
          <p:cNvPr id="7" name="Половина рамки 6"/>
          <p:cNvSpPr/>
          <p:nvPr/>
        </p:nvSpPr>
        <p:spPr>
          <a:xfrm>
            <a:off x="6408731" y="1191647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8" name="Половина рамки 7"/>
          <p:cNvSpPr/>
          <p:nvPr/>
        </p:nvSpPr>
        <p:spPr>
          <a:xfrm rot="10800000" flipV="1">
            <a:off x="10299222" y="1191648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 flipH="1">
            <a:off x="6408731" y="5556271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>
            <a:off x="10299222" y="5556271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55616" y="1476444"/>
            <a:ext cx="50529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Уточнены </a:t>
            </a:r>
            <a:r>
              <a:rPr lang="ru-RU" sz="22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очертания восточного побережья Южной Америки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Открытие Тихого океана и множества островов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Доказано единство Мирового океана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Доказана шарообразность </a:t>
            </a:r>
            <a:r>
              <a:rPr lang="ru-RU" sz="2200" dirty="0" smtClean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Земли</a:t>
            </a:r>
          </a:p>
          <a:p>
            <a:pPr indent="4500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 последующем - нанесение новых территорий на карту мира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87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Вспомним наше путешествие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03400" y="1052199"/>
            <a:ext cx="8585201" cy="708868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1">
                    <a:lumMod val="79000"/>
                  </a:schemeClr>
                </a:gs>
                <a:gs pos="100000">
                  <a:srgbClr val="49F551"/>
                </a:gs>
              </a:gsLst>
              <a:lin ang="36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 какой целью была организована экспедиция?</a:t>
            </a:r>
            <a:endParaRPr lang="ru-RU" sz="24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96000" y="2404044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Захват новых территорий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8578" y="3464223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Подтвердить шарообразность Земли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8578" y="4524402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Доказать единство океана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8578" y="5584581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Найти новый путь к пряностям</a:t>
            </a:r>
          </a:p>
        </p:txBody>
      </p:sp>
      <p:pic>
        <p:nvPicPr>
          <p:cNvPr id="12291" name="Picture 3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931" y="2404044"/>
            <a:ext cx="5310046" cy="35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118578" y="5584581"/>
            <a:ext cx="5559778" cy="745556"/>
          </a:xfrm>
          <a:prstGeom prst="roundRect">
            <a:avLst/>
          </a:prstGeom>
          <a:noFill/>
          <a:ln w="57150">
            <a:solidFill>
              <a:srgbClr val="72FA7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ru-RU" sz="28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39851" y="103841"/>
            <a:ext cx="9512299" cy="648513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28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Пояснительная информация</a:t>
            </a:r>
            <a:endParaRPr lang="ru-RU" sz="28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74075" y="1098923"/>
            <a:ext cx="5198319" cy="3019100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1">
                    <a:lumMod val="79000"/>
                  </a:schemeClr>
                </a:gs>
                <a:gs pos="100000">
                  <a:srgbClr val="49F551"/>
                </a:gs>
              </a:gsLst>
              <a:lin ang="36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На 11 слайде располагаются фигуры, имеющие гиперссылки.</a:t>
            </a:r>
          </a:p>
          <a:p>
            <a:pPr algn="ctr">
              <a:lnSpc>
                <a:spcPct val="125000"/>
              </a:lnSpc>
            </a:pPr>
            <a:endParaRPr lang="ru-RU" sz="20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ru-RU" sz="20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Предполагается наглядное и последовательное изучение маршрута Ф. Магеллана в след за передвижением корабля.</a:t>
            </a:r>
          </a:p>
          <a:p>
            <a:pPr algn="ctr">
              <a:lnSpc>
                <a:spcPct val="125000"/>
              </a:lnSpc>
            </a:pPr>
            <a:endParaRPr lang="ru-RU" sz="20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7419976" y="4396104"/>
            <a:ext cx="164747" cy="159455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94364" y="4256540"/>
            <a:ext cx="1370888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- 12 слайд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096" y="4774773"/>
            <a:ext cx="428506" cy="5445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22794" y="4812611"/>
            <a:ext cx="1369286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13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слайд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7324858" y="5483930"/>
            <a:ext cx="354982" cy="109274"/>
          </a:xfrm>
          <a:prstGeom prst="straightConnector1">
            <a:avLst/>
          </a:prstGeom>
          <a:ln w="38100">
            <a:solidFill>
              <a:srgbClr val="8944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705381" y="5289031"/>
            <a:ext cx="1391728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14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слайд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9786761" y="4410568"/>
            <a:ext cx="440267" cy="2257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392754" y="4304166"/>
            <a:ext cx="1370888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15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слайд</a:t>
            </a:r>
          </a:p>
        </p:txBody>
      </p:sp>
      <p:sp>
        <p:nvSpPr>
          <p:cNvPr id="13" name="Крест 12"/>
          <p:cNvSpPr/>
          <p:nvPr/>
        </p:nvSpPr>
        <p:spPr>
          <a:xfrm>
            <a:off x="9870369" y="4914427"/>
            <a:ext cx="273050" cy="234950"/>
          </a:xfrm>
          <a:prstGeom prst="plus">
            <a:avLst>
              <a:gd name="adj" fmla="val 412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31455" y="4778533"/>
            <a:ext cx="1380507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16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слайд</a:t>
            </a:r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9870191" y="5475729"/>
            <a:ext cx="273228" cy="234950"/>
          </a:xfrm>
          <a:prstGeom prst="actionButtonHome">
            <a:avLst/>
          </a:prstGeom>
          <a:solidFill>
            <a:srgbClr val="C5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333859" y="5312812"/>
            <a:ext cx="1375698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17 </a:t>
            </a: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слайд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10063" y="5892190"/>
            <a:ext cx="488879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У каждого слайда (12-17</a:t>
            </a:r>
            <a:r>
              <a:rPr lang="ru-RU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) имеется «кнопка» возврата </a:t>
            </a:r>
            <a:endParaRPr lang="ru-RU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9" name="Управляющая кнопка: назад 18">
            <a:hlinkClick r:id="" action="ppaction://noaction" highlightClick="1"/>
          </p:cNvPr>
          <p:cNvSpPr/>
          <p:nvPr/>
        </p:nvSpPr>
        <p:spPr>
          <a:xfrm>
            <a:off x="10831208" y="6324231"/>
            <a:ext cx="381000" cy="406400"/>
          </a:xfrm>
          <a:prstGeom prst="actionButtonBackPreviou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 Medium" panose="00000600000000000000" pitchFamily="2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90" y="1785294"/>
            <a:ext cx="5957421" cy="372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26639" r="14034" b="24969"/>
          <a:stretch/>
        </p:blipFill>
        <p:spPr>
          <a:xfrm>
            <a:off x="5992989" y="1460913"/>
            <a:ext cx="6183488" cy="4566375"/>
          </a:xfrm>
          <a:prstGeom prst="ellipse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Вспомним наше путешествие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21178" y="870166"/>
            <a:ext cx="9149644" cy="708868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1">
                    <a:lumMod val="79000"/>
                  </a:schemeClr>
                </a:gs>
                <a:gs pos="100000">
                  <a:srgbClr val="49F551"/>
                </a:gs>
              </a:gsLst>
              <a:lin ang="36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Объясните название представленных территорий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4933" y="5643955"/>
            <a:ext cx="5497689" cy="1214045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Архипелаг Огненная Земля</a:t>
            </a: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имеет такое название </a:t>
            </a: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из-за </a:t>
            </a:r>
            <a:r>
              <a:rPr lang="ru-RU" sz="20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увиденных Ф. Магелланом многочисленных костров, разведённых  аборигенами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45" y="1692844"/>
            <a:ext cx="5469467" cy="395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335888" y="5643954"/>
            <a:ext cx="5497689" cy="1214045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Тихий океан </a:t>
            </a:r>
            <a:r>
              <a:rPr lang="ru-RU" sz="20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–  имеет такое название, поскольку при пересечении океана Ф. </a:t>
            </a:r>
            <a:r>
              <a:rPr lang="ru-RU" sz="20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Магелланом стояла спокойная </a:t>
            </a:r>
            <a:r>
              <a:rPr lang="ru-RU" sz="20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погода</a:t>
            </a:r>
          </a:p>
        </p:txBody>
      </p:sp>
    </p:spTree>
    <p:extLst>
      <p:ext uri="{BB962C8B-B14F-4D97-AF65-F5344CB8AC3E}">
        <p14:creationId xmlns:p14="http://schemas.microsoft.com/office/powerpoint/2010/main" val="59167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Вспомним наше путешествие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5078" y="1052199"/>
            <a:ext cx="10241844" cy="708868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1">
                    <a:lumMod val="79000"/>
                  </a:schemeClr>
                </a:gs>
                <a:gs pos="100000">
                  <a:srgbClr val="49F551"/>
                </a:gs>
              </a:gsLst>
              <a:lin ang="36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Какие трудности возникли в плавании через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Тихий океан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?</a:t>
            </a:r>
            <a:endParaRPr lang="ru-RU" sz="24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96000" y="2404044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Бури и штормы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8578" y="3464223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Голод и нехватка витамина С</a:t>
            </a:r>
            <a:endParaRPr lang="ru-RU" sz="22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8578" y="4524402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Мятеж</a:t>
            </a:r>
            <a:endParaRPr lang="ru-RU" sz="22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8578" y="5584581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Нападение местных пиратов</a:t>
            </a:r>
            <a:endParaRPr lang="ru-RU" sz="22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18578" y="3464223"/>
            <a:ext cx="5559778" cy="745556"/>
          </a:xfrm>
          <a:prstGeom prst="roundRect">
            <a:avLst/>
          </a:prstGeom>
          <a:noFill/>
          <a:ln w="57150">
            <a:solidFill>
              <a:srgbClr val="72FA7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ru-RU" sz="28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68"/>
          <a:stretch/>
        </p:blipFill>
        <p:spPr bwMode="auto">
          <a:xfrm>
            <a:off x="282222" y="2261930"/>
            <a:ext cx="5418668" cy="34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8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Вспомним наше путешествие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5178" y="1052199"/>
            <a:ext cx="11181645" cy="708868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1">
                    <a:lumMod val="79000"/>
                  </a:schemeClr>
                </a:gs>
                <a:gs pos="100000">
                  <a:srgbClr val="49F551"/>
                </a:gs>
              </a:gsLst>
              <a:lin ang="36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Какой географический объект был назван в честь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Ф. 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Магеллана?</a:t>
            </a:r>
            <a:endParaRPr lang="ru-RU" sz="36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96000" y="2404044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Залив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8578" y="3464223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Остров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8578" y="4524402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Море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8578" y="5584581"/>
            <a:ext cx="5559778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Пролив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07289" y="5572316"/>
            <a:ext cx="5559778" cy="745556"/>
          </a:xfrm>
          <a:prstGeom prst="roundRect">
            <a:avLst/>
          </a:prstGeom>
          <a:noFill/>
          <a:ln w="57150">
            <a:solidFill>
              <a:srgbClr val="72FA7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endParaRPr lang="ru-RU" sz="28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4" name="Picture 3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35" y="2266262"/>
            <a:ext cx="5406005" cy="4051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48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Вспомним наше путешествие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10355" y="926682"/>
            <a:ext cx="10171289" cy="1037222"/>
          </a:xfrm>
          <a:prstGeom prst="roundRect">
            <a:avLst/>
          </a:prstGeom>
          <a:noFill/>
          <a:ln w="28575">
            <a:gradFill>
              <a:gsLst>
                <a:gs pos="0">
                  <a:schemeClr val="accent1">
                    <a:lumMod val="79000"/>
                  </a:schemeClr>
                </a:gs>
                <a:gs pos="100000">
                  <a:srgbClr val="49F551"/>
                </a:gs>
              </a:gsLst>
              <a:lin ang="3600000" scaled="0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Назови путешественника, который после смерти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Ф. Магеллана 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закончил первое кругосветное плавание.</a:t>
            </a:r>
            <a:endParaRPr lang="ru-RU" sz="3600" dirty="0" smtClean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44444" y="3823120"/>
            <a:ext cx="5796845" cy="745556"/>
          </a:xfrm>
          <a:prstGeom prst="roundRect">
            <a:avLst/>
          </a:prstGeom>
          <a:noFill/>
          <a:ln w="28575">
            <a:solidFill>
              <a:srgbClr val="4CA6D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Хуан </a:t>
            </a: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Себастьян </a:t>
            </a:r>
            <a:r>
              <a:rPr lang="ru-RU" sz="2200" dirty="0" err="1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Элькано</a:t>
            </a:r>
            <a:r>
              <a:rPr lang="ru-RU" sz="2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(</a:t>
            </a:r>
            <a:r>
              <a:rPr lang="ru-RU" sz="2200" dirty="0" err="1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дель</a:t>
            </a:r>
            <a:r>
              <a:rPr lang="ru-RU" sz="22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Кано</a:t>
            </a:r>
            <a:r>
              <a:rPr lang="ru-RU" sz="22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)</a:t>
            </a:r>
            <a:endParaRPr lang="ru-RU" sz="22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7410" name="Picture 2" descr="Elc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9" y="2208830"/>
            <a:ext cx="4126089" cy="41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0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2992"/>
            <a:ext cx="12192000" cy="75336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Ребята, вот 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 подошло к концу наше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сегодняшнее путешествие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0" y="5963526"/>
            <a:ext cx="12192000" cy="753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Спасибо за урок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желаю и вам отправиться в кругосветное путешествие !!!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9511" y="1106310"/>
            <a:ext cx="4143022" cy="126435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2400" b="1" dirty="0" smtClean="0">
                <a:solidFill>
                  <a:srgbClr val="72FA75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Все большие молодцы!</a:t>
            </a:r>
            <a:endParaRPr lang="ru-RU" sz="2400" b="1" dirty="0">
              <a:solidFill>
                <a:srgbClr val="72FA75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14338" name="Picture 2" descr="Picture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676" y="1311740"/>
            <a:ext cx="4923191" cy="46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78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/>
          <a:stretch/>
        </p:blipFill>
        <p:spPr bwMode="auto">
          <a:xfrm>
            <a:off x="10715379" y="50799"/>
            <a:ext cx="1470147" cy="12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1235075" y="196439"/>
            <a:ext cx="9721850" cy="99624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Ребята, посмотрите на представленные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иллюстрации 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  <a:p>
            <a:pPr indent="457200" algn="ctr"/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и попробуйте угадать тему сегодняшнего урока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4577" y="1851378"/>
            <a:ext cx="3759201" cy="3939822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697" y="1851378"/>
            <a:ext cx="4172303" cy="416344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10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det39.ru/wp-content/uploads/9/9/0/990009a399201f74008d313c12384e84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" y="3105856"/>
            <a:ext cx="12192000" cy="646289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Тема урока: первое кругосветное плавание 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9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22" y="1205201"/>
            <a:ext cx="10200955" cy="533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93725" y="0"/>
            <a:ext cx="11004550" cy="996244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А теперь отправляемся в путешествие вместе с великим мореплавателем </a:t>
            </a:r>
            <a:r>
              <a:rPr lang="ru-RU" sz="2400" dirty="0" err="1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Фернаном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Магелланом и его командой</a:t>
            </a:r>
          </a:p>
        </p:txBody>
      </p:sp>
    </p:spTree>
    <p:extLst>
      <p:ext uri="{BB962C8B-B14F-4D97-AF65-F5344CB8AC3E}">
        <p14:creationId xmlns:p14="http://schemas.microsoft.com/office/powerpoint/2010/main" val="74517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96166" y="6231465"/>
            <a:ext cx="5373845" cy="553157"/>
          </a:xfrm>
          <a:prstGeom prst="round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Годы жизни</a:t>
            </a:r>
            <a:r>
              <a:rPr lang="ru-RU" sz="24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1480 — 1521 </a:t>
            </a:r>
            <a:endParaRPr lang="ru-RU" sz="24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" name="Половина рамки 6"/>
          <p:cNvSpPr/>
          <p:nvPr/>
        </p:nvSpPr>
        <p:spPr>
          <a:xfrm>
            <a:off x="6408732" y="1286127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10339209" y="4954015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4999" y="1548109"/>
            <a:ext cx="2434228" cy="624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00" b="1" u="sng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Биография:</a:t>
            </a:r>
            <a:endParaRPr lang="ru-RU" sz="2600" b="1" u="sng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4057" y="2392437"/>
            <a:ext cx="5076094" cy="34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Родился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: в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небольшом поселении </a:t>
            </a:r>
            <a:r>
              <a:rPr lang="ru-RU" sz="2200" dirty="0" err="1">
                <a:latin typeface="Montserrat Medium" panose="00000600000000000000" pitchFamily="2" charset="-52"/>
                <a:cs typeface="Times New Roman" panose="02020603050405020304" pitchFamily="18" charset="0"/>
              </a:rPr>
              <a:t>Саброза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 (Португалия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)</a:t>
            </a:r>
          </a:p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1492–1504 г. служил пажом при дворе португальской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королевы.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Одновременно изучал астрономию, навигацию и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космографию</a:t>
            </a:r>
          </a:p>
        </p:txBody>
      </p:sp>
      <p:sp>
        <p:nvSpPr>
          <p:cNvPr id="14" name="Половина рамки 13"/>
          <p:cNvSpPr/>
          <p:nvPr/>
        </p:nvSpPr>
        <p:spPr>
          <a:xfrm rot="10800000" flipH="1">
            <a:off x="6408731" y="4954015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10800000" flipV="1">
            <a:off x="10299227" y="128612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11" name="Picture 2" descr="https://interesnyefakty.org/wp-content/uploads/fernan-magel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67" y="1179690"/>
            <a:ext cx="5373844" cy="5125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0" y="-21332"/>
            <a:ext cx="12192000" cy="926023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Кто же такой </a:t>
            </a:r>
            <a:r>
              <a:rPr lang="ru-RU" sz="3600" dirty="0" err="1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Фернан</a:t>
            </a:r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Магеллан?</a:t>
            </a:r>
          </a:p>
        </p:txBody>
      </p:sp>
    </p:spTree>
    <p:extLst>
      <p:ext uri="{BB962C8B-B14F-4D97-AF65-F5344CB8AC3E}">
        <p14:creationId xmlns:p14="http://schemas.microsoft.com/office/powerpoint/2010/main" val="4070802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17"/>
            <a:ext cx="6096000" cy="545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i1.wp.com/maps-of-world.ru/europe/europe-strana-stolica-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2" y="966817"/>
            <a:ext cx="6050844" cy="5456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f/f1/Portugal_Vall%C3%A9e_du_Douro_%288121915978%29.jpg/1600px-Portugal_Vall%C3%A9e_du_Douro_%288121915978%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966817"/>
            <a:ext cx="6136154" cy="554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-45156" y="0"/>
            <a:ext cx="12237156" cy="756353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3600" dirty="0" err="1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Саброза</a:t>
            </a:r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(Португалия)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817"/>
            <a:ext cx="6189651" cy="5546872"/>
          </a:xfrm>
          <a:prstGeom prst="rect">
            <a:avLst/>
          </a:prstGeom>
          <a:solidFill>
            <a:srgbClr val="63CCF3"/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145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овина рамки 6"/>
          <p:cNvSpPr/>
          <p:nvPr/>
        </p:nvSpPr>
        <p:spPr>
          <a:xfrm>
            <a:off x="6408731" y="1345517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10339209" y="4954015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4999" y="1432802"/>
            <a:ext cx="243422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00" b="1" u="sng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Биография</a:t>
            </a:r>
            <a:r>
              <a:rPr lang="ru-RU" sz="2400" b="1" u="sng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:</a:t>
            </a:r>
            <a:endParaRPr lang="ru-RU" sz="2400" b="1" u="sng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4057" y="2280108"/>
            <a:ext cx="5076094" cy="3441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С 1505 – 1513 г. служил в военно-морском флоте Португалии, воевал в Северной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Африке</a:t>
            </a:r>
          </a:p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1517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году </a:t>
            </a:r>
            <a:r>
              <a:rPr lang="ru-RU" sz="2200" dirty="0" err="1">
                <a:latin typeface="Montserrat Medium" panose="00000600000000000000" pitchFamily="2" charset="-52"/>
                <a:cs typeface="Times New Roman" panose="02020603050405020304" pitchFamily="18" charset="0"/>
              </a:rPr>
              <a:t>Фернан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 Магеллан перебрался жить в Испанию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. Начал свою подготовку к путешествию</a:t>
            </a:r>
            <a:endParaRPr lang="ru-RU" sz="2200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10800000" flipH="1">
            <a:off x="6408731" y="4954015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10800000" flipV="1">
            <a:off x="10339209" y="1345517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-21332"/>
            <a:ext cx="12192000" cy="926023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Кто же такой </a:t>
            </a:r>
            <a:r>
              <a:rPr lang="ru-RU" sz="3600" dirty="0" err="1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Фернан</a:t>
            </a:r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Магеллан?</a:t>
            </a:r>
          </a:p>
        </p:txBody>
      </p:sp>
      <p:pic>
        <p:nvPicPr>
          <p:cNvPr id="12" name="Picture 2" descr="https://jewishmagazine.ru/wp-content/uploads/2020/10/portuguese_carracks_off_a_rocky_coast2-1-kopija-2048x10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86" y="1286126"/>
            <a:ext cx="5980345" cy="477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843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27" y="3544711"/>
            <a:ext cx="5383425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овина рамки 6"/>
          <p:cNvSpPr/>
          <p:nvPr/>
        </p:nvSpPr>
        <p:spPr>
          <a:xfrm>
            <a:off x="6408731" y="1345517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10339209" y="4891166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21723" y="1463287"/>
            <a:ext cx="3360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00" b="1" u="sng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Цель экспедиции </a:t>
            </a:r>
            <a:endParaRPr lang="ru-RU" sz="2600" b="1" u="sng" dirty="0"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4056" y="2378026"/>
            <a:ext cx="5076094" cy="21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Разведка новых торговых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путей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 Индию и к </a:t>
            </a:r>
            <a:r>
              <a:rPr lang="ru-RU" sz="2200" dirty="0">
                <a:latin typeface="Montserrat Medium" panose="00000600000000000000" pitchFamily="2" charset="-52"/>
                <a:cs typeface="Times New Roman" panose="02020603050405020304" pitchFamily="18" charset="0"/>
              </a:rPr>
              <a:t>Молуккским островам (современная Индонезия), </a:t>
            </a:r>
            <a:r>
              <a:rPr lang="ru-RU" sz="2200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именуемые Островами Пряностей</a:t>
            </a:r>
          </a:p>
        </p:txBody>
      </p:sp>
      <p:sp>
        <p:nvSpPr>
          <p:cNvPr id="14" name="Половина рамки 13"/>
          <p:cNvSpPr/>
          <p:nvPr/>
        </p:nvSpPr>
        <p:spPr>
          <a:xfrm rot="10800000" flipH="1">
            <a:off x="6408731" y="4891165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10800000" flipV="1">
            <a:off x="10339209" y="1345517"/>
            <a:ext cx="1456267" cy="1106311"/>
          </a:xfrm>
          <a:prstGeom prst="halfFrame">
            <a:avLst>
              <a:gd name="adj1" fmla="val 15986"/>
              <a:gd name="adj2" fmla="val 14966"/>
            </a:avLst>
          </a:prstGeom>
          <a:solidFill>
            <a:srgbClr val="4CA6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-21332"/>
            <a:ext cx="12192000" cy="926023"/>
          </a:xfrm>
          <a:prstGeom prst="roundRect">
            <a:avLst/>
          </a:prstGeom>
          <a:gradFill>
            <a:gsLst>
              <a:gs pos="0">
                <a:srgbClr val="63CDF3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Э</a:t>
            </a:r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кспедиция </a:t>
            </a:r>
            <a:r>
              <a:rPr lang="ru-RU" sz="3600" dirty="0" err="1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Фернана</a:t>
            </a:r>
            <a:r>
              <a:rPr lang="ru-RU" sz="3600" dirty="0" smtClean="0">
                <a:solidFill>
                  <a:schemeClr val="tx1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 Магеллана</a:t>
            </a:r>
            <a:endParaRPr lang="ru-RU" sz="3600" dirty="0">
              <a:solidFill>
                <a:schemeClr val="tx1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38" y="1112063"/>
            <a:ext cx="5278314" cy="243264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64056" y="4772466"/>
            <a:ext cx="5076094" cy="902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200" b="1" dirty="0" smtClean="0">
                <a:latin typeface="Montserrat Medium" panose="00000600000000000000" pitchFamily="2" charset="-52"/>
                <a:cs typeface="Times New Roman" panose="02020603050405020304" pitchFamily="18" charset="0"/>
              </a:rPr>
              <a:t>Вопрос: какие вы знаете специи (пряности)?</a:t>
            </a:r>
          </a:p>
        </p:txBody>
      </p:sp>
    </p:spTree>
    <p:extLst>
      <p:ext uri="{BB962C8B-B14F-4D97-AF65-F5344CB8AC3E}">
        <p14:creationId xmlns:p14="http://schemas.microsoft.com/office/powerpoint/2010/main" val="304925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760</Words>
  <Application>Microsoft Office PowerPoint</Application>
  <PresentationFormat>Широкоэкранный</PresentationFormat>
  <Paragraphs>108</Paragraphs>
  <Slides>24</Slides>
  <Notes>8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Montserrat Medium</vt:lpstr>
      <vt:lpstr>Times New Roman</vt:lpstr>
      <vt:lpstr>Тема Office</vt:lpstr>
      <vt:lpstr>муниципальное автономное общеобразовательное учреждение ГОРОДА Новосибирска «Средняя общеобразовательная школа № 32»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Даниил Марков</dc:creator>
  <cp:lastModifiedBy>Даниил Марков</cp:lastModifiedBy>
  <cp:revision>153</cp:revision>
  <dcterms:created xsi:type="dcterms:W3CDTF">2023-10-08T06:53:39Z</dcterms:created>
  <dcterms:modified xsi:type="dcterms:W3CDTF">2024-09-15T14:37:41Z</dcterms:modified>
</cp:coreProperties>
</file>