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5" r:id="rId4"/>
    <p:sldId id="264" r:id="rId5"/>
    <p:sldId id="266" r:id="rId6"/>
    <p:sldId id="267" r:id="rId7"/>
    <p:sldId id="268" r:id="rId8"/>
    <p:sldId id="270" r:id="rId9"/>
    <p:sldId id="271" r:id="rId10"/>
    <p:sldId id="272" r:id="rId11"/>
    <p:sldId id="273" r:id="rId12"/>
    <p:sldId id="274" r:id="rId13"/>
    <p:sldId id="276" r:id="rId14"/>
    <p:sldId id="275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4632" autoAdjust="0"/>
  </p:normalViewPr>
  <p:slideViewPr>
    <p:cSldViewPr>
      <p:cViewPr varScale="1">
        <p:scale>
          <a:sx n="67" d="100"/>
          <a:sy n="67" d="100"/>
        </p:scale>
        <p:origin x="-1256" y="-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798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60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238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710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1910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883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8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287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65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884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38222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2853683-F44D-480E-B893-AA531C481347}" type="datetimeFigureOut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16.06.2024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676C65-8E1E-48DA-9266-C5E7E5E3F5DF}" type="slidenum">
              <a:rPr lang="ru-RU" smtClean="0">
                <a:solidFill>
                  <a:srgbClr val="A5B592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A5B592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7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qD1pnquN_D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bg2">
                <a:lumMod val="42000"/>
                <a:lumOff val="58000"/>
              </a:schemeClr>
            </a:gs>
            <a:gs pos="97000">
              <a:schemeClr val="bg2">
                <a:lumMod val="71000"/>
                <a:alpha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140968"/>
            <a:ext cx="8686800" cy="252028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Презентация к уроку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 по учебному предмету «Английский язык» 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в 3 классе 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на тему «</a:t>
            </a:r>
            <a:r>
              <a:rPr lang="en-US" sz="2800" b="1" dirty="0" smtClean="0">
                <a:solidFill>
                  <a:srgbClr val="7030A0"/>
                </a:solidFill>
                <a:effectLst/>
              </a:rPr>
              <a:t>Daily Activities</a:t>
            </a:r>
            <a:r>
              <a:rPr lang="ru-RU" b="1" dirty="0" smtClean="0">
                <a:solidFill>
                  <a:srgbClr val="7030A0"/>
                </a:solidFill>
                <a:effectLst/>
              </a:rPr>
              <a:t>»</a:t>
            </a:r>
            <a:r>
              <a:rPr lang="en-US" b="1" dirty="0" smtClean="0">
                <a:solidFill>
                  <a:srgbClr val="7030A0"/>
                </a:solidFill>
                <a:effectLst/>
              </a:rPr>
              <a:t>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980728"/>
            <a:ext cx="8458200" cy="1219200"/>
          </a:xfrm>
          <a:solidFill>
            <a:schemeClr val="bg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Горшкова Татьяна Анатольевна</a:t>
            </a:r>
          </a:p>
          <a:p>
            <a:r>
              <a:rPr lang="ru-RU" dirty="0">
                <a:solidFill>
                  <a:srgbClr val="7030A0"/>
                </a:solidFill>
              </a:rPr>
              <a:t>у</a:t>
            </a:r>
            <a:r>
              <a:rPr lang="ru-RU" dirty="0" smtClean="0">
                <a:solidFill>
                  <a:srgbClr val="7030A0"/>
                </a:solidFill>
              </a:rPr>
              <a:t>читель английского языка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МАОУ СОШ №163 </a:t>
            </a:r>
          </a:p>
          <a:p>
            <a:r>
              <a:rPr lang="ru-RU" dirty="0">
                <a:solidFill>
                  <a:srgbClr val="7030A0"/>
                </a:solidFill>
              </a:rPr>
              <a:t>г</a:t>
            </a:r>
            <a:r>
              <a:rPr lang="ru-RU" dirty="0" smtClean="0">
                <a:solidFill>
                  <a:srgbClr val="7030A0"/>
                </a:solidFill>
              </a:rPr>
              <a:t>. Екатеринбург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15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</a:rPr>
              <a:t>Повторный просмотр сюжета</a:t>
            </a:r>
            <a:br>
              <a:rPr lang="ru-RU" sz="1800" b="1" dirty="0" smtClean="0">
                <a:solidFill>
                  <a:srgbClr val="7030A0"/>
                </a:solidFill>
              </a:rPr>
            </a:br>
            <a:r>
              <a:rPr lang="ru-RU" sz="1800" b="1" dirty="0" smtClean="0">
                <a:solidFill>
                  <a:srgbClr val="7030A0"/>
                </a:solidFill>
              </a:rPr>
              <a:t>Подбор карточек со словами к нужным картинкам</a:t>
            </a:r>
            <a:endParaRPr lang="ru-RU" sz="1800" b="1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6587641" cy="4523333"/>
          </a:xfrm>
        </p:spPr>
      </p:pic>
      <p:sp>
        <p:nvSpPr>
          <p:cNvPr id="7" name="TextBox 6"/>
          <p:cNvSpPr txBox="1"/>
          <p:nvPr/>
        </p:nvSpPr>
        <p:spPr>
          <a:xfrm>
            <a:off x="7020272" y="1412776"/>
            <a:ext cx="2044149" cy="57708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g</a:t>
            </a:r>
            <a:r>
              <a:rPr lang="en-US" b="1" dirty="0" smtClean="0">
                <a:solidFill>
                  <a:srgbClr val="7030A0"/>
                </a:solidFill>
              </a:rPr>
              <a:t>et up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h</a:t>
            </a:r>
            <a:r>
              <a:rPr lang="en-US" b="1" dirty="0" smtClean="0">
                <a:solidFill>
                  <a:srgbClr val="7030A0"/>
                </a:solidFill>
              </a:rPr>
              <a:t>ave a bath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g</a:t>
            </a:r>
            <a:r>
              <a:rPr lang="en-US" b="1" dirty="0" smtClean="0">
                <a:solidFill>
                  <a:srgbClr val="7030A0"/>
                </a:solidFill>
              </a:rPr>
              <a:t>o to school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h</a:t>
            </a:r>
            <a:r>
              <a:rPr lang="en-US" b="1" dirty="0" smtClean="0">
                <a:solidFill>
                  <a:srgbClr val="7030A0"/>
                </a:solidFill>
              </a:rPr>
              <a:t>ave breakfast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b</a:t>
            </a:r>
            <a:r>
              <a:rPr lang="en-US" b="1" dirty="0" smtClean="0">
                <a:solidFill>
                  <a:srgbClr val="7030A0"/>
                </a:solidFill>
              </a:rPr>
              <a:t>rush my teeth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d</a:t>
            </a:r>
            <a:r>
              <a:rPr lang="en-US" b="1" dirty="0" smtClean="0">
                <a:solidFill>
                  <a:srgbClr val="7030A0"/>
                </a:solidFill>
              </a:rPr>
              <a:t>o my homework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w</a:t>
            </a:r>
            <a:r>
              <a:rPr lang="en-US" b="1" dirty="0" smtClean="0">
                <a:solidFill>
                  <a:srgbClr val="7030A0"/>
                </a:solidFill>
              </a:rPr>
              <a:t>ash my face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h</a:t>
            </a:r>
            <a:r>
              <a:rPr lang="en-US" b="1" dirty="0" smtClean="0">
                <a:solidFill>
                  <a:srgbClr val="7030A0"/>
                </a:solidFill>
              </a:rPr>
              <a:t>ave lunch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g</a:t>
            </a:r>
            <a:r>
              <a:rPr lang="en-US" b="1" dirty="0" smtClean="0">
                <a:solidFill>
                  <a:srgbClr val="7030A0"/>
                </a:solidFill>
              </a:rPr>
              <a:t>o to bed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r</a:t>
            </a:r>
            <a:r>
              <a:rPr lang="en-US" b="1" dirty="0" smtClean="0">
                <a:solidFill>
                  <a:srgbClr val="7030A0"/>
                </a:solidFill>
              </a:rPr>
              <a:t>eed books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</a:rPr>
              <a:t>p</a:t>
            </a:r>
            <a:r>
              <a:rPr lang="en-US" b="1" dirty="0" smtClean="0">
                <a:solidFill>
                  <a:srgbClr val="7030A0"/>
                </a:solidFill>
              </a:rPr>
              <a:t>lay with my dog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0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Работа с речевыми образцами</a:t>
            </a:r>
            <a:r>
              <a:rPr lang="en-US" sz="2000" b="1" dirty="0" smtClean="0">
                <a:solidFill>
                  <a:srgbClr val="7030A0"/>
                </a:solidFill>
              </a:rPr>
              <a:t/>
            </a:r>
            <a:br>
              <a:rPr lang="en-US" sz="2000" b="1" dirty="0" smtClean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>Игра «</a:t>
            </a:r>
            <a:r>
              <a:rPr lang="en-US" sz="2000" b="1" dirty="0" smtClean="0">
                <a:solidFill>
                  <a:srgbClr val="7030A0"/>
                </a:solidFill>
              </a:rPr>
              <a:t>What time do you </a:t>
            </a:r>
            <a:r>
              <a:rPr lang="ru-RU" sz="2000" b="1" dirty="0" smtClean="0">
                <a:solidFill>
                  <a:srgbClr val="7030A0"/>
                </a:solidFill>
              </a:rPr>
              <a:t>…?»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483" y="1700808"/>
            <a:ext cx="3482925" cy="3482925"/>
          </a:xfrm>
        </p:spPr>
      </p:pic>
      <p:sp>
        <p:nvSpPr>
          <p:cNvPr id="6" name="TextBox 5"/>
          <p:cNvSpPr txBox="1"/>
          <p:nvPr/>
        </p:nvSpPr>
        <p:spPr>
          <a:xfrm>
            <a:off x="2627784" y="5710115"/>
            <a:ext cx="4455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I have breakfast at 10 o’clock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6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3463513" cy="4525962"/>
          </a:xfrm>
        </p:spPr>
      </p:pic>
      <p:sp>
        <p:nvSpPr>
          <p:cNvPr id="5" name="TextBox 4"/>
          <p:cNvSpPr txBox="1"/>
          <p:nvPr/>
        </p:nvSpPr>
        <p:spPr>
          <a:xfrm>
            <a:off x="1253214" y="384359"/>
            <a:ext cx="6966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Динамическая пауза. </a:t>
            </a:r>
            <a:r>
              <a:rPr lang="ru-RU" sz="2800" b="1" dirty="0" smtClean="0">
                <a:solidFill>
                  <a:srgbClr val="7030A0"/>
                </a:solidFill>
              </a:rPr>
              <a:t>Игра «</a:t>
            </a:r>
            <a:r>
              <a:rPr lang="en-US" sz="2800" b="1" dirty="0" smtClean="0">
                <a:solidFill>
                  <a:srgbClr val="7030A0"/>
                </a:solidFill>
              </a:rPr>
              <a:t>What do you do?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2348880"/>
            <a:ext cx="3121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7030A0"/>
                </a:solidFill>
              </a:rPr>
              <a:t>Do you brush teeth?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7030A0"/>
                </a:solidFill>
              </a:rPr>
              <a:t>Do you go to school?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79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04864"/>
            <a:ext cx="8686800" cy="84124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7030A0"/>
                </a:solidFill>
              </a:rPr>
              <a:t>Индивидуальная работа</a:t>
            </a:r>
            <a:r>
              <a:rPr lang="en-US" sz="3200" b="1" dirty="0" smtClean="0">
                <a:solidFill>
                  <a:srgbClr val="7030A0"/>
                </a:solidFill>
              </a:rPr>
              <a:t/>
            </a:r>
            <a:br>
              <a:rPr lang="en-US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 над мини-проектом «</a:t>
            </a:r>
            <a:r>
              <a:rPr lang="en-US" sz="3200" b="1" dirty="0" smtClean="0">
                <a:solidFill>
                  <a:srgbClr val="7030A0"/>
                </a:solidFill>
              </a:rPr>
              <a:t>My day</a:t>
            </a:r>
            <a:r>
              <a:rPr lang="ru-RU" sz="3200" b="1" dirty="0" smtClean="0">
                <a:solidFill>
                  <a:srgbClr val="7030A0"/>
                </a:solidFill>
              </a:rPr>
              <a:t>»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42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9925"/>
            <a:ext cx="850728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Работа в парах постоянного состава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3501008"/>
            <a:ext cx="8229600" cy="19663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1</a:t>
            </a:r>
            <a:r>
              <a:rPr lang="ru-RU" dirty="0" smtClean="0"/>
              <a:t>. </a:t>
            </a:r>
            <a:r>
              <a:rPr lang="en-US" sz="2800" dirty="0" smtClean="0"/>
              <a:t>What do yo</a:t>
            </a:r>
            <a:r>
              <a:rPr lang="en-US" sz="2800" dirty="0"/>
              <a:t>u</a:t>
            </a:r>
            <a:r>
              <a:rPr lang="ru-RU" sz="2800" dirty="0" smtClean="0"/>
              <a:t> </a:t>
            </a:r>
            <a:r>
              <a:rPr lang="en-US" sz="2800" dirty="0" smtClean="0"/>
              <a:t>do in </a:t>
            </a:r>
            <a:r>
              <a:rPr lang="en-US" sz="2800" smtClean="0"/>
              <a:t>the </a:t>
            </a:r>
            <a:r>
              <a:rPr lang="en-US" sz="2800" smtClean="0"/>
              <a:t>morning (</a:t>
            </a:r>
            <a:r>
              <a:rPr lang="en-US" sz="2800" dirty="0" smtClean="0"/>
              <a:t>afternoon, evening)?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2</a:t>
            </a:r>
            <a:r>
              <a:rPr lang="ru-RU" dirty="0" smtClean="0"/>
              <a:t>. </a:t>
            </a:r>
            <a:r>
              <a:rPr lang="en-US" sz="2800" dirty="0"/>
              <a:t>What do you</a:t>
            </a:r>
            <a:r>
              <a:rPr lang="ru-RU" sz="2800" dirty="0"/>
              <a:t> </a:t>
            </a:r>
            <a:r>
              <a:rPr lang="en-US" sz="2800" dirty="0"/>
              <a:t>do </a:t>
            </a:r>
            <a:r>
              <a:rPr lang="en-US" sz="2800" dirty="0" smtClean="0"/>
              <a:t>at ____ o’clock?</a:t>
            </a:r>
            <a:endParaRPr lang="ru-RU" sz="2800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14</a:t>
            </a:fld>
            <a:endParaRPr lang="ru-RU"/>
          </a:p>
        </p:txBody>
      </p:sp>
      <p:pic>
        <p:nvPicPr>
          <p:cNvPr id="5" name="Google Shape;118;p4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07904" y="1340768"/>
            <a:ext cx="1458355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043608" y="1327295"/>
            <a:ext cx="2160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слева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90610" y="1255693"/>
            <a:ext cx="27978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b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справа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866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" y="54868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Презентация мини-проектов</a:t>
            </a:r>
            <a:r>
              <a:rPr lang="en-US" sz="3200" b="1" dirty="0" smtClean="0">
                <a:solidFill>
                  <a:srgbClr val="7030A0"/>
                </a:solidFill>
              </a:rPr>
              <a:t/>
            </a:r>
            <a:br>
              <a:rPr lang="en-US" sz="3200" b="1" dirty="0" smtClean="0">
                <a:solidFill>
                  <a:srgbClr val="7030A0"/>
                </a:solidFill>
              </a:rPr>
            </a:br>
            <a:r>
              <a:rPr lang="ru-RU" sz="3200" b="1" dirty="0" smtClean="0">
                <a:solidFill>
                  <a:srgbClr val="7030A0"/>
                </a:solidFill>
              </a:rPr>
              <a:t>(</a:t>
            </a:r>
            <a:r>
              <a:rPr lang="ru-RU" sz="2200" b="1" dirty="0" smtClean="0">
                <a:solidFill>
                  <a:srgbClr val="7030A0"/>
                </a:solidFill>
              </a:rPr>
              <a:t>по одному от группы</a:t>
            </a:r>
            <a:r>
              <a:rPr lang="ru-RU" sz="3200" b="1" dirty="0" smtClean="0">
                <a:solidFill>
                  <a:srgbClr val="7030A0"/>
                </a:solidFill>
              </a:rPr>
              <a:t>)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4391054" cy="44508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8" y="2132856"/>
            <a:ext cx="28745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7030A0"/>
                </a:solidFill>
              </a:rPr>
              <a:t>I get up at ___ o’clock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7030A0"/>
                </a:solidFill>
              </a:rPr>
              <a:t>I have breakfast at___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1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276872"/>
            <a:ext cx="8686800" cy="22322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Этап </a:t>
            </a:r>
            <a:r>
              <a:rPr lang="ru-RU" sz="3200" b="1" dirty="0" err="1" smtClean="0">
                <a:solidFill>
                  <a:srgbClr val="7030A0"/>
                </a:solidFill>
              </a:rPr>
              <a:t>критериального</a:t>
            </a:r>
            <a:r>
              <a:rPr lang="ru-RU" sz="3200" b="1" dirty="0" smtClean="0">
                <a:solidFill>
                  <a:srgbClr val="7030A0"/>
                </a:solidFill>
              </a:rPr>
              <a:t> оценивания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самооценка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1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3861048"/>
            <a:ext cx="8458200" cy="1507232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1. Знаю, хочу, узнал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7030A0"/>
                </a:solidFill>
              </a:rPr>
              <a:t>2. Умею, хочу научиться, научился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556792"/>
            <a:ext cx="8686800" cy="11848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Этап рефлексии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(</a:t>
            </a:r>
            <a:r>
              <a:rPr lang="ru-RU" sz="3100" b="1" dirty="0" smtClean="0">
                <a:solidFill>
                  <a:srgbClr val="7030A0"/>
                </a:solidFill>
              </a:rPr>
              <a:t>прием ЗХУ</a:t>
            </a:r>
            <a:r>
              <a:rPr lang="ru-RU" dirty="0" smtClean="0">
                <a:solidFill>
                  <a:srgbClr val="7030A0"/>
                </a:solidFill>
              </a:rPr>
              <a:t>)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Домашнее задание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844055"/>
            <a:ext cx="2415651" cy="3672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6" y="1988840"/>
            <a:ext cx="4595683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7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548443"/>
              </p:ext>
            </p:extLst>
          </p:nvPr>
        </p:nvGraphicFramePr>
        <p:xfrm>
          <a:off x="323528" y="1268760"/>
          <a:ext cx="8686800" cy="472026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21724"/>
                <a:gridCol w="6965076"/>
              </a:tblGrid>
              <a:tr h="8208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Образовательная цель на урок (цель ученика)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Составить распорядок дня. Рассказать о своем распорядке дня другу. Узнать у друга о его распорядке дня. О</a:t>
                      </a:r>
                      <a:r>
                        <a:rPr lang="en-US" sz="1600" dirty="0" err="1">
                          <a:effectLst/>
                          <a:latin typeface="Times New Roman"/>
                          <a:ea typeface="Times New Roman"/>
                        </a:rPr>
                        <a:t>ценить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соответствие распорядка дня ЗОЖ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08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Педагогическая цель на урок (цель учителя)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Формировать коммуникативную компетенцию учащихся через введение новой лексики. Учить рассказывать о распорядке дня. Развивать навыки говорения,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аудирования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, письма. Учить анализировать содержание высказывания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Личностно значимая проблема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Понимание составления распорядка дня с учетом ЗОЖ.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Необходимое оборудование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Картинки с лексическим наполнением, карточки для заполнения информации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ЗХУ), 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циферблат часов с двигающимися стрелками, карточки с речевыми образцами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Учебно-методическое оснащение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УМК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Spotlight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3,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аудиоприложение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к УМК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Times New Roman"/>
                        </a:rPr>
                        <a:t>Spotlight</a:t>
                      </a: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 3, обучающий видеоролик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методы и формы обучения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Методы: метод проектов,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коммуникативный, практический. наглядный, игровой, интерактивный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Форма: групповая, парная, индивидуальная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Основные понятия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Распорядок дня, его соответствие ЗОЖ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66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20888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Этап активного целеполагания</a:t>
            </a:r>
            <a:b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1</a:t>
            </a: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. </a:t>
            </a:r>
            <a:r>
              <a:rPr lang="ru-RU" sz="2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Организационный этап</a:t>
            </a:r>
            <a:endParaRPr lang="ru-RU" sz="2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214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pic>
        <p:nvPicPr>
          <p:cNvPr id="3078" name="Picture 6" descr="C:\Users\PC1\Downloads\pngwing.com (19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510" y="3782413"/>
            <a:ext cx="3759050" cy="307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PC1\Downloads\pngwing.com (2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241" y="4673796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PC1\Downloads\pngwing.com (2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10" y="4496557"/>
            <a:ext cx="1614267" cy="236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PC1\Downloads\pngwing.com (22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010" y="465158"/>
            <a:ext cx="2204864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PC1\Downloads\pngwing.com (23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09" y="125641"/>
            <a:ext cx="1780539" cy="22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PC1\Downloads\pngwing.com (24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590" y="0"/>
            <a:ext cx="2193970" cy="292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Users\PC1\Downloads\pngwing.com (25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73" y="1943088"/>
            <a:ext cx="2564904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PC1\Downloads\pngwing.com (28)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2" t="3725" r="17905" b="4983"/>
          <a:stretch/>
        </p:blipFill>
        <p:spPr bwMode="auto">
          <a:xfrm>
            <a:off x="4202628" y="2717197"/>
            <a:ext cx="1681631" cy="239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9" name="Picture 17" descr="C:\Users\PC1\Downloads\pngwing.com (29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25" y="2439539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PC1\Downloads\pngwing.com (30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928" y="772090"/>
            <a:ext cx="2244662" cy="299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83719" y="1367053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756349" y="1349749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59520" y="134520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532439" y="123875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46343" y="2717197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307144" y="2717197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879287" y="5184239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92072" y="5111987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560415" y="378229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183635" y="424395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ru-RU" sz="54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68444" y="151637"/>
            <a:ext cx="370486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How are you feeling?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7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9925"/>
            <a:ext cx="850728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Работа в парах постоянного состава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3501008"/>
            <a:ext cx="8229600" cy="196636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1</a:t>
            </a:r>
            <a:r>
              <a:rPr lang="ru-RU" dirty="0" smtClean="0"/>
              <a:t>. Какой выбор Вы сделали и почему?</a:t>
            </a:r>
          </a:p>
          <a:p>
            <a:pPr marL="0" indent="0">
              <a:buNone/>
            </a:pPr>
            <a:r>
              <a:rPr lang="ru-RU" sz="4400" b="1" dirty="0" smtClean="0">
                <a:solidFill>
                  <a:srgbClr val="7030A0"/>
                </a:solidFill>
              </a:rPr>
              <a:t>2</a:t>
            </a:r>
            <a:r>
              <a:rPr lang="ru-RU" dirty="0" smtClean="0"/>
              <a:t>. Мотивационную фразу в ответ</a:t>
            </a:r>
          </a:p>
          <a:p>
            <a:pPr marL="0" indent="0">
              <a:buNone/>
            </a:pPr>
            <a:r>
              <a:rPr lang="ru-RU" dirty="0" smtClean="0"/>
              <a:t>Поменяйтесь ролями, повторите диалог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pic>
        <p:nvPicPr>
          <p:cNvPr id="5" name="Google Shape;118;p4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07904" y="1340768"/>
            <a:ext cx="1458355" cy="15841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043608" y="1327295"/>
            <a:ext cx="2160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слева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90610" y="1255693"/>
            <a:ext cx="27978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b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справа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628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1990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</a:rPr>
              <a:t>2. Этап активного целеполагания</a:t>
            </a:r>
            <a:br>
              <a:rPr lang="ru-RU" sz="2200" b="1" dirty="0" smtClean="0">
                <a:solidFill>
                  <a:srgbClr val="7030A0"/>
                </a:solidFill>
              </a:rPr>
            </a:br>
            <a:r>
              <a:rPr lang="ru-RU" sz="2200" b="1" dirty="0" smtClean="0">
                <a:solidFill>
                  <a:srgbClr val="7030A0"/>
                </a:solidFill>
              </a:rPr>
              <a:t>Просмотр видеосюжета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u="sng" dirty="0">
                <a:effectLst/>
                <a:hlinkClick r:id="rId2"/>
              </a:rPr>
              <a:t>https://www.youtube.com/watch?v=qD1pnquN_DM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564904"/>
            <a:ext cx="5003800" cy="3371850"/>
          </a:xfrm>
        </p:spPr>
      </p:pic>
    </p:spTree>
    <p:extLst>
      <p:ext uri="{BB962C8B-B14F-4D97-AF65-F5344CB8AC3E}">
        <p14:creationId xmlns:p14="http://schemas.microsoft.com/office/powerpoint/2010/main" val="186761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791948"/>
              </p:ext>
            </p:extLst>
          </p:nvPr>
        </p:nvGraphicFramePr>
        <p:xfrm>
          <a:off x="251520" y="836712"/>
          <a:ext cx="8686800" cy="4392488"/>
        </p:xfrm>
        <a:graphic>
          <a:graphicData uri="http://schemas.openxmlformats.org/drawingml/2006/table">
            <a:tbl>
              <a:tblPr/>
              <a:tblGrid>
                <a:gridCol w="8686800"/>
              </a:tblGrid>
              <a:tr h="43924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Вопросы </a:t>
                      </a:r>
                      <a:r>
                        <a:rPr lang="ru-RU" sz="32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после просмотра</a:t>
                      </a:r>
                      <a:r>
                        <a:rPr lang="ru-RU" sz="3200" b="1" dirty="0" smtClean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</a:rPr>
                        <a:t>: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solidFill>
                          <a:srgbClr val="7030A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Что увидели? </a:t>
                      </a:r>
                      <a:endParaRPr lang="ru-RU" sz="3200" dirty="0" smtClean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О </a:t>
                      </a:r>
                      <a:r>
                        <a:rPr lang="ru-RU" sz="3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чем будем сегодня разговаривать?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Какую цель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поставим?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Что </a:t>
                      </a:r>
                      <a:r>
                        <a:rPr lang="ru-RU" sz="3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нам нужно для достижения цели?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Как мы узнаем, что цель достигнута?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252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pic>
        <p:nvPicPr>
          <p:cNvPr id="2051" name="Picture 3" descr="C:\Users\PC1\Downloads\pngwing.com (3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85602"/>
            <a:ext cx="4104456" cy="432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79512" y="260648"/>
            <a:ext cx="8856984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7030A0"/>
                </a:solidFill>
              </a:rPr>
              <a:t>Приём вовлечения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«Корзина идей»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05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3501008"/>
            <a:ext cx="8458200" cy="64807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Открытие нового знания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772816"/>
            <a:ext cx="8686800" cy="11848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Этап целенаправленной деятельности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2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270</TotalTime>
  <Words>399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Презентация к уроку  по учебному предмету «Английский язык»  в 3 классе  на тему «Daily Activities» </vt:lpstr>
      <vt:lpstr>Презентация PowerPoint</vt:lpstr>
      <vt:lpstr>Этап активного целеполагания  1. Организационный этап</vt:lpstr>
      <vt:lpstr>Презентация PowerPoint</vt:lpstr>
      <vt:lpstr>Работа в парах постоянного состава</vt:lpstr>
      <vt:lpstr>2. Этап активного целеполагания Просмотр видеосюжета  https://www.youtube.com/watch?v=qD1pnquN_DM </vt:lpstr>
      <vt:lpstr>Презентация PowerPoint</vt:lpstr>
      <vt:lpstr>Презентация PowerPoint</vt:lpstr>
      <vt:lpstr>Этап целенаправленной деятельности</vt:lpstr>
      <vt:lpstr>Повторный просмотр сюжета Подбор карточек со словами к нужным картинкам</vt:lpstr>
      <vt:lpstr>Работа с речевыми образцами Игра «What time do you …?»</vt:lpstr>
      <vt:lpstr>Презентация PowerPoint</vt:lpstr>
      <vt:lpstr>Индивидуальная работа  над мини-проектом «My day»</vt:lpstr>
      <vt:lpstr>Работа в парах постоянного состава</vt:lpstr>
      <vt:lpstr>Презентация мини-проектов (по одному от группы)</vt:lpstr>
      <vt:lpstr>Этап критериального оценивания самооценка</vt:lpstr>
      <vt:lpstr>Этап рефлексии (прием ЗХУ)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по учебному предмету «Английский язык» в 3 классе на тему Daily Activities</dc:title>
  <dc:creator>User</dc:creator>
  <cp:lastModifiedBy>User</cp:lastModifiedBy>
  <cp:revision>42</cp:revision>
  <dcterms:created xsi:type="dcterms:W3CDTF">2024-06-15T14:50:28Z</dcterms:created>
  <dcterms:modified xsi:type="dcterms:W3CDTF">2024-06-15T19:24:53Z</dcterms:modified>
</cp:coreProperties>
</file>