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9"/>
  </p:notesMasterIdLst>
  <p:sldIdLst>
    <p:sldId id="295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96" r:id="rId10"/>
    <p:sldId id="269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82" r:id="rId19"/>
    <p:sldId id="283" r:id="rId20"/>
    <p:sldId id="284" r:id="rId21"/>
    <p:sldId id="285" r:id="rId22"/>
    <p:sldId id="286" r:id="rId23"/>
    <p:sldId id="287" r:id="rId24"/>
    <p:sldId id="291" r:id="rId25"/>
    <p:sldId id="292" r:id="rId26"/>
    <p:sldId id="293" r:id="rId27"/>
    <p:sldId id="294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43"/>
    <a:srgbClr val="FFDB69"/>
    <a:srgbClr val="4171F9"/>
  </p:clrMru>
</p:presentationPr>
</file>

<file path=ppt/tableStyles.xml><?xml version="1.0" encoding="utf-8"?>
<a:tblStyleLst xmlns:a="http://schemas.openxmlformats.org/drawingml/2006/main" def="{872A9F7C-1D89-402D-9202-488DD82E0199}">
  <a:tblStyle styleId="{872A9F7C-1D89-402D-9202-488DD82E01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 snapToGrid="0">
      <p:cViewPr varScale="1">
        <p:scale>
          <a:sx n="69" d="100"/>
          <a:sy n="69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1 большой объект и 2 маленьких объекта" type="objAndTwoObj">
  <p:cSld name="OBJECT_AND_TWO_OBJECT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sh dir="r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14.xml"/><Relationship Id="rId18" Type="http://schemas.openxmlformats.org/officeDocument/2006/relationships/slide" Target="slide7.xml"/><Relationship Id="rId26" Type="http://schemas.openxmlformats.org/officeDocument/2006/relationships/slide" Target="slide21.xml"/><Relationship Id="rId3" Type="http://schemas.openxmlformats.org/officeDocument/2006/relationships/slide" Target="slide22.xml"/><Relationship Id="rId21" Type="http://schemas.openxmlformats.org/officeDocument/2006/relationships/slide" Target="slide16.xml"/><Relationship Id="rId7" Type="http://schemas.openxmlformats.org/officeDocument/2006/relationships/slide" Target="slide26.xml"/><Relationship Id="rId12" Type="http://schemas.openxmlformats.org/officeDocument/2006/relationships/slide" Target="slide13.xml"/><Relationship Id="rId17" Type="http://schemas.openxmlformats.org/officeDocument/2006/relationships/slide" Target="slide6.xml"/><Relationship Id="rId25" Type="http://schemas.openxmlformats.org/officeDocument/2006/relationships/slide" Target="slide20.xml"/><Relationship Id="rId2" Type="http://schemas.openxmlformats.org/officeDocument/2006/relationships/notesSlide" Target="../notesSlides/notesSlide2.xml"/><Relationship Id="rId16" Type="http://schemas.openxmlformats.org/officeDocument/2006/relationships/slide" Target="slide5.xml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slide" Target="slide12.xml"/><Relationship Id="rId24" Type="http://schemas.openxmlformats.org/officeDocument/2006/relationships/slide" Target="slide19.xml"/><Relationship Id="rId5" Type="http://schemas.openxmlformats.org/officeDocument/2006/relationships/slide" Target="slide24.xml"/><Relationship Id="rId15" Type="http://schemas.openxmlformats.org/officeDocument/2006/relationships/slide" Target="slide4.xml"/><Relationship Id="rId23" Type="http://schemas.openxmlformats.org/officeDocument/2006/relationships/slide" Target="slide18.xml"/><Relationship Id="rId10" Type="http://schemas.openxmlformats.org/officeDocument/2006/relationships/slide" Target="slide11.xml"/><Relationship Id="rId19" Type="http://schemas.openxmlformats.org/officeDocument/2006/relationships/slide" Target="slide8.xml"/><Relationship Id="rId4" Type="http://schemas.openxmlformats.org/officeDocument/2006/relationships/slide" Target="slide23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690" y="274638"/>
            <a:ext cx="7356765" cy="278721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 8 классе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тему 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Do you know Great Britain?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7309" y="4087091"/>
            <a:ext cx="4350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Разработчик: </a:t>
            </a:r>
          </a:p>
          <a:p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Котиковская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Ирина Владимировна,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МАОУ «Средняя общеобразовательная школа №9», город Соликамск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7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 dirty="0"/>
          </a:p>
        </p:txBody>
      </p:sp>
      <p:sp>
        <p:nvSpPr>
          <p:cNvPr id="212" name="Google Shape;212;p27"/>
          <p:cNvSpPr txBox="1">
            <a:spLocks noGrp="1"/>
          </p:cNvSpPr>
          <p:nvPr>
            <p:ph type="subTitle" idx="1"/>
          </p:nvPr>
        </p:nvSpPr>
        <p:spPr>
          <a:xfrm>
            <a:off x="1219200" y="1676400"/>
            <a:ext cx="69342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b="1" dirty="0" smtClean="0"/>
              <a:t>1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smtClean="0"/>
              <a:t>When do English people usually drink tea?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213" name="Google Shape;213;p27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270;p34" descr="http://img0.liveinternet.ru/images/attach/c/9/108/53/108053010_5053532_chai_s_limono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800" y="3352800"/>
            <a:ext cx="3429000" cy="25558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6159498" y="4203580"/>
            <a:ext cx="22028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At 5 o’clock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0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/>
          </a:p>
        </p:txBody>
      </p:sp>
      <p:sp>
        <p:nvSpPr>
          <p:cNvPr id="236" name="Google Shape;236;p30"/>
          <p:cNvSpPr txBox="1">
            <a:spLocks noGrp="1"/>
          </p:cNvSpPr>
          <p:nvPr>
            <p:ph type="subTitle" idx="1"/>
          </p:nvPr>
        </p:nvSpPr>
        <p:spPr>
          <a:xfrm>
            <a:off x="790136" y="1423182"/>
            <a:ext cx="76200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2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When did the Queen Elizabeth II visit Russia? </a:t>
            </a:r>
            <a:endParaRPr dirty="0"/>
          </a:p>
        </p:txBody>
      </p:sp>
      <p:sp>
        <p:nvSpPr>
          <p:cNvPr id="237" name="Google Shape;237;p30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5883" y="4783016"/>
            <a:ext cx="2053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1994</a:t>
            </a:r>
            <a:endParaRPr lang="ru-RU" sz="2800" b="1" dirty="0"/>
          </a:p>
        </p:txBody>
      </p:sp>
      <p:pic>
        <p:nvPicPr>
          <p:cNvPr id="47106" name="Picture 2" descr="https://cdnnpl1.img.sputniknews.com/img/1212/07/12120774_0:300:2576:1756_600x0_80_0_0_3c98d774544c0996b01c9bbc9ebfc27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658" y="2730354"/>
            <a:ext cx="5715000" cy="32289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69613" y="2743200"/>
            <a:ext cx="2405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2000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597747" y="3376246"/>
            <a:ext cx="212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1986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11816" y="4079631"/>
            <a:ext cx="1983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2005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/>
          </a:p>
        </p:txBody>
      </p:sp>
      <p:sp>
        <p:nvSpPr>
          <p:cNvPr id="244" name="Google Shape;244;p31"/>
          <p:cNvSpPr txBox="1">
            <a:spLocks noGrp="1"/>
          </p:cNvSpPr>
          <p:nvPr>
            <p:ph type="subTitle" idx="1"/>
          </p:nvPr>
        </p:nvSpPr>
        <p:spPr>
          <a:xfrm>
            <a:off x="838200" y="1600200"/>
            <a:ext cx="7620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3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was the London Eye opened to the public?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245" name="Google Shape;245;p31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31" descr="http://900igr.net/datai/geografija/Velikobritanija-3/0018-020-A-jakscho-vi-budete-v-Angl-obov-jazkovo-pokatajtesja-na-znamenitomu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61403" y="2937803"/>
            <a:ext cx="4724400" cy="35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700536" y="3106299"/>
            <a:ext cx="1465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A) 2000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96222" y="3756074"/>
            <a:ext cx="1463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1988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24357" y="4417256"/>
            <a:ext cx="161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2010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38424" y="5106572"/>
            <a:ext cx="1842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1890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2"/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subTitle" idx="1"/>
          </p:nvPr>
        </p:nvSpPr>
        <p:spPr>
          <a:xfrm>
            <a:off x="1128486" y="1429658"/>
            <a:ext cx="7162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b="1" dirty="0" smtClean="0"/>
              <a:t>4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b="1" dirty="0" smtClean="0"/>
              <a:t>When did the Olympic Games take place in London? </a:t>
            </a:r>
            <a:endParaRPr dirty="0"/>
          </a:p>
        </p:txBody>
      </p:sp>
      <p:sp>
        <p:nvSpPr>
          <p:cNvPr id="253" name="Google Shape;253;p32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4605" y="3654939"/>
            <a:ext cx="1465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B) 2012</a:t>
            </a:r>
          </a:p>
        </p:txBody>
      </p:sp>
      <p:pic>
        <p:nvPicPr>
          <p:cNvPr id="43010" name="Picture 2" descr="https://phonoteka.org/uploads/posts/2022-09/1663827743_56-phonoteka-org-p-fon-olimpiiskie-igri-oboi-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771" y="3067866"/>
            <a:ext cx="5094514" cy="289750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96221" y="3038622"/>
            <a:ext cx="191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2016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10289" y="4248444"/>
            <a:ext cx="1758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2020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38426" y="4839286"/>
            <a:ext cx="1519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2014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/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1"/>
          </p:nvPr>
        </p:nvSpPr>
        <p:spPr>
          <a:xfrm>
            <a:off x="936674" y="1276643"/>
            <a:ext cx="7315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5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was the University of Cambridge founded?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261" name="Google Shape;261;p33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33" descr="http://img1.liveinternet.ru/images/attach/c/4/80/76/80076321_kyembridzh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8326" y="2608385"/>
            <a:ext cx="5151120" cy="38346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686470" y="4105107"/>
            <a:ext cx="1883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C) in</a:t>
            </a:r>
            <a:r>
              <a:rPr lang="ru-RU" sz="2800" b="1" dirty="0" smtClean="0">
                <a:solidFill>
                  <a:schemeClr val="dk1"/>
                </a:solidFill>
              </a:rPr>
              <a:t> </a:t>
            </a:r>
            <a:r>
              <a:rPr lang="en-US" sz="2800" b="1" dirty="0" smtClean="0">
                <a:solidFill>
                  <a:schemeClr val="dk1"/>
                </a:solidFill>
              </a:rPr>
              <a:t>1209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68087" y="2841674"/>
            <a:ext cx="1899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in 1170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96222" y="3460652"/>
            <a:ext cx="191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in 1500 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24357" y="4811151"/>
            <a:ext cx="1969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in 1747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CC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4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When-questions</a:t>
            </a:r>
            <a:endParaRPr/>
          </a:p>
        </p:txBody>
      </p:sp>
      <p:sp>
        <p:nvSpPr>
          <p:cNvPr id="268" name="Google Shape;268;p34"/>
          <p:cNvSpPr txBox="1">
            <a:spLocks noGrp="1"/>
          </p:cNvSpPr>
          <p:nvPr>
            <p:ph type="subTitle" idx="1"/>
          </p:nvPr>
        </p:nvSpPr>
        <p:spPr>
          <a:xfrm>
            <a:off x="1046871" y="1316501"/>
            <a:ext cx="7010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b="1" dirty="0" smtClean="0"/>
              <a:t>6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b="1" dirty="0" smtClean="0"/>
              <a:t>When is the ceremony of the keys held?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269" name="Google Shape;269;p34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238;p30" descr="http://paspartu.travel/blog/wp-content/uploads/2014/07/20140703-083358-3083863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7453" y="2591973"/>
            <a:ext cx="5253037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6344529" y="2979690"/>
            <a:ext cx="26079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A) At </a:t>
            </a:r>
            <a:r>
              <a:rPr lang="ru-RU" sz="2800" b="1" dirty="0" smtClean="0">
                <a:solidFill>
                  <a:schemeClr val="dk1"/>
                </a:solidFill>
              </a:rPr>
              <a:t>9.53</a:t>
            </a:r>
            <a:r>
              <a:rPr lang="en-US" sz="2800" b="1" dirty="0" smtClean="0">
                <a:solidFill>
                  <a:schemeClr val="dk1"/>
                </a:solidFill>
              </a:rPr>
              <a:t> pm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02328" y="3615397"/>
            <a:ext cx="2658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At 11.30 am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330462" y="4220308"/>
            <a:ext cx="2504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At 5.55 pm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344528" y="4839286"/>
            <a:ext cx="2447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At 8.00 am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5"/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What-questions</a:t>
            </a:r>
            <a:endParaRPr/>
          </a:p>
        </p:txBody>
      </p:sp>
      <p:sp>
        <p:nvSpPr>
          <p:cNvPr id="276" name="Google Shape;276;p35"/>
          <p:cNvSpPr txBox="1">
            <a:spLocks noGrp="1"/>
          </p:cNvSpPr>
          <p:nvPr>
            <p:ph type="subTitle" idx="1"/>
          </p:nvPr>
        </p:nvSpPr>
        <p:spPr>
          <a:xfrm>
            <a:off x="762000" y="1600200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oldest part of London? </a:t>
            </a:r>
            <a:endParaRPr dirty="0"/>
          </a:p>
        </p:txBody>
      </p:sp>
      <p:sp>
        <p:nvSpPr>
          <p:cNvPr id="277" name="Google Shape;277;p35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35" descr="circle (6)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7477" y="2322342"/>
            <a:ext cx="4286250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129785" y="3007827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A) The City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05378" y="3615397"/>
            <a:ext cx="3038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The East End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91310" y="4248443"/>
            <a:ext cx="3052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The West End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147582" y="4867422"/>
            <a:ext cx="2996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The Town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6"/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What-questions</a:t>
            </a:r>
            <a:endParaRPr/>
          </a:p>
        </p:txBody>
      </p:sp>
      <p:sp>
        <p:nvSpPr>
          <p:cNvPr id="285" name="Google Shape;285;p36"/>
          <p:cNvSpPr txBox="1">
            <a:spLocks noGrp="1"/>
          </p:cNvSpPr>
          <p:nvPr>
            <p:ph type="subTitle" idx="1"/>
          </p:nvPr>
        </p:nvSpPr>
        <p:spPr>
          <a:xfrm>
            <a:off x="1064456" y="1158240"/>
            <a:ext cx="6858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What sports were invented in Great Britain?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286" name="Google Shape;286;p36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6"/>
          <p:cNvSpPr txBox="1"/>
          <p:nvPr/>
        </p:nvSpPr>
        <p:spPr>
          <a:xfrm>
            <a:off x="1600200" y="2514600"/>
            <a:ext cx="5791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Corsiva"/>
              <a:buNone/>
            </a:pPr>
            <a:r>
              <a:rPr lang="en-US" sz="2400" b="1" i="0" u="none" dirty="0" smtClean="0">
                <a:solidFill>
                  <a:srgbClr val="0000FF"/>
                </a:solidFill>
                <a:latin typeface="Corsiva"/>
                <a:ea typeface="Corsiva"/>
                <a:cs typeface="Corsiva"/>
                <a:sym typeface="Corsiva"/>
              </a:rPr>
              <a:t>.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 b="1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7280" y="2447779"/>
            <a:ext cx="6822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cricket, rugby, diving, soccer, golf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97280" y="3179298"/>
            <a:ext cx="804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soccer, swimming, rugby, tennis, golf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97281" y="3910819"/>
            <a:ext cx="82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soccer, cricket, rugby, tennis, golf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11347" y="4656406"/>
            <a:ext cx="783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cricket, basketball, tennis, golf, soccer</a:t>
            </a:r>
            <a:endParaRPr lang="ru-RU" sz="2800" b="1" dirty="0"/>
          </a:p>
        </p:txBody>
      </p:sp>
      <p:pic>
        <p:nvPicPr>
          <p:cNvPr id="34820" name="Picture 4" descr="https://wiki.soiro.ru/images/Clipart_Sports_Balls_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172" y="5260648"/>
            <a:ext cx="2627086" cy="15973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0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What-questions</a:t>
            </a:r>
            <a:endParaRPr/>
          </a:p>
        </p:txBody>
      </p:sp>
      <p:sp>
        <p:nvSpPr>
          <p:cNvPr id="318" name="Google Shape;318;p40"/>
          <p:cNvSpPr txBox="1">
            <a:spLocks noGrp="1"/>
          </p:cNvSpPr>
          <p:nvPr>
            <p:ph type="subTitle" idx="1"/>
          </p:nvPr>
        </p:nvSpPr>
        <p:spPr>
          <a:xfrm>
            <a:off x="1210994" y="1411458"/>
            <a:ext cx="684979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b="1" dirty="0" smtClean="0"/>
              <a:t>3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b="1" dirty="0" smtClean="0"/>
              <a:t>. What are two traditional Christmas dishes in England?</a:t>
            </a:r>
          </a:p>
          <a:p>
            <a:pPr marL="0" indent="0">
              <a:spcBef>
                <a:spcPts val="0"/>
              </a:spcBef>
            </a:pPr>
            <a:endParaRPr lang="en-US" dirty="0" smtClean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319" name="Google Shape;319;p40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12630" y="6074583"/>
            <a:ext cx="1364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Turkey</a:t>
            </a:r>
            <a:endParaRPr lang="en-US" sz="2800" dirty="0" smtClean="0"/>
          </a:p>
        </p:txBody>
      </p:sp>
      <p:pic>
        <p:nvPicPr>
          <p:cNvPr id="26628" name="Picture 4" descr="https://avatars.mds.yandex.net/i?id=165c9fc541ffcab736e48e931bbd12e7-4120950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2523" y="2912963"/>
            <a:ext cx="4152900" cy="3048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94826" y="61027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Pudding</a:t>
            </a:r>
            <a:endParaRPr lang="ru-RU" sz="2800" dirty="0"/>
          </a:p>
        </p:txBody>
      </p:sp>
      <p:pic>
        <p:nvPicPr>
          <p:cNvPr id="26630" name="Picture 6" descr="https://avatars.mds.yandex.net/i?id=6a8f0efa4f2dcc5aba9971d16e27282a3960ad7e-8255800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5218" y="2940148"/>
            <a:ext cx="4180578" cy="29823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 txBox="1">
            <a:spLocks noGrp="1"/>
          </p:cNvSpPr>
          <p:nvPr>
            <p:ph type="ctrTitle"/>
          </p:nvPr>
        </p:nvSpPr>
        <p:spPr>
          <a:xfrm>
            <a:off x="8382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What-questions</a:t>
            </a:r>
            <a:endParaRPr dirty="0"/>
          </a:p>
        </p:txBody>
      </p:sp>
      <p:sp>
        <p:nvSpPr>
          <p:cNvPr id="326" name="Google Shape;326;p41"/>
          <p:cNvSpPr txBox="1">
            <a:spLocks noGrp="1"/>
          </p:cNvSpPr>
          <p:nvPr>
            <p:ph type="subTitle" idx="1"/>
          </p:nvPr>
        </p:nvSpPr>
        <p:spPr>
          <a:xfrm>
            <a:off x="990600" y="1268437"/>
            <a:ext cx="7162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b="1" dirty="0" smtClean="0"/>
              <a:t>4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b="1" dirty="0" smtClean="0"/>
              <a:t>What is the British money today? </a:t>
            </a:r>
            <a:endParaRPr dirty="0"/>
          </a:p>
        </p:txBody>
      </p:sp>
      <p:sp>
        <p:nvSpPr>
          <p:cNvPr id="327" name="Google Shape;327;p41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2" descr="https://investor-portfel.ru/wp-content/uploads/2021/07/%D1%84%D1%83%D0%BD%D1%82%D1%8B-%D1%81%D1%82%D0%B5%D1%80%D0%BB%D0%B8%D0%BD%D0%B3%D0%BE%D0%B2-%D0%BA%D1%83%D0%BF%D0%B8%D1%82%D1%8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215" y="2623457"/>
            <a:ext cx="6345646" cy="396602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148270" y="4442731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Pounds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/>
          <p:nvPr/>
        </p:nvSpPr>
        <p:spPr>
          <a:xfrm>
            <a:off x="0" y="185593"/>
            <a:ext cx="2590800" cy="1241425"/>
          </a:xfrm>
          <a:prstGeom prst="rect">
            <a:avLst/>
          </a:prstGeom>
          <a:gradFill>
            <a:gsLst>
              <a:gs pos="0">
                <a:srgbClr val="BBBBBB"/>
              </a:gs>
              <a:gs pos="80000">
                <a:srgbClr val="F6F6F6"/>
              </a:gs>
              <a:gs pos="100000">
                <a:srgbClr val="F7F7F7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7200"/>
              <a:buFont typeface="Arial"/>
              <a:buNone/>
            </a:pPr>
            <a:r>
              <a:rPr lang="en-US" sz="7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QUIZ</a:t>
            </a:r>
            <a:endParaRPr sz="7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799301" y="5387975"/>
            <a:ext cx="7696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B5BA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 You Know Great Britain?</a:t>
            </a:r>
            <a:endParaRPr sz="4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826" name="Picture 2" descr="https://get.wallhere.com/photo/London-buses-Big-Ben-sunset-road-14015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7818" y="0"/>
            <a:ext cx="9351818" cy="52603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2"/>
          <p:cNvSpPr txBox="1">
            <a:spLocks noGrp="1"/>
          </p:cNvSpPr>
          <p:nvPr>
            <p:ph type="subTitle" idx="1"/>
          </p:nvPr>
        </p:nvSpPr>
        <p:spPr>
          <a:xfrm>
            <a:off x="1066800" y="1486485"/>
            <a:ext cx="74676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lnSpc>
                <a:spcPct val="90000"/>
              </a:lnSpc>
              <a:spcBef>
                <a:spcPts val="0"/>
              </a:spcBef>
            </a:pPr>
            <a:r>
              <a:rPr lang="en-US" b="1" dirty="0" smtClean="0"/>
              <a:t>5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ru-RU" b="1" dirty="0" smtClean="0"/>
              <a:t> </a:t>
            </a:r>
            <a:r>
              <a:rPr lang="en-US" b="1" dirty="0" smtClean="0"/>
              <a:t>What is the name of the London underground?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334" name="Google Shape;334;p42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7588" y="461574"/>
            <a:ext cx="44165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dk2"/>
                </a:solidFill>
              </a:rPr>
              <a:t>What-questions</a:t>
            </a:r>
            <a:endParaRPr lang="ru-RU" sz="4400" dirty="0"/>
          </a:p>
        </p:txBody>
      </p:sp>
      <p:sp>
        <p:nvSpPr>
          <p:cNvPr id="22530" name="AutoShape 2" descr="https://3.bp.blogspot.com/-qTojWkGxLuw/Trab1u1bpTI/AAAAAAAAAnA/1DTyyBUqz1c/s1600/Postcard+Ben+Nevi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Google Shape;328;p41" descr="http://np-mag.ru/static/pictures/2013/12/london-subway.full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7689" y="2847535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6939024" y="4034767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The Tube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3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What-questions</a:t>
            </a:r>
            <a:endParaRPr/>
          </a:p>
        </p:txBody>
      </p:sp>
      <p:sp>
        <p:nvSpPr>
          <p:cNvPr id="343" name="Google Shape;343;p43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5249" y="1235296"/>
            <a:ext cx="80185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dk1"/>
                </a:solidFill>
              </a:rPr>
              <a:t>6</a:t>
            </a:r>
            <a:r>
              <a:rPr lang="ru-RU" sz="3200" b="1" dirty="0" smtClean="0">
                <a:solidFill>
                  <a:schemeClr val="dk1"/>
                </a:solidFill>
              </a:rPr>
              <a:t>0. </a:t>
            </a:r>
            <a:r>
              <a:rPr lang="en-US" sz="3200" b="1" dirty="0" smtClean="0">
                <a:solidFill>
                  <a:schemeClr val="dk1"/>
                </a:solidFill>
              </a:rPr>
              <a:t>What is the highest mountain peak in Great Britain? </a:t>
            </a:r>
            <a:endParaRPr lang="ru-RU" sz="3200" dirty="0"/>
          </a:p>
        </p:txBody>
      </p:sp>
      <p:pic>
        <p:nvPicPr>
          <p:cNvPr id="6" name="Picture 4" descr="https://avatars.mds.yandex.net/i?id=4c3593c364bc68b2e45b26b40a0e017ba47c2370-8341266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4457" y="2772287"/>
            <a:ext cx="5105143" cy="340343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76646" y="4009292"/>
            <a:ext cx="2018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Ben Nevis</a:t>
            </a: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subTitle" idx="1"/>
          </p:nvPr>
        </p:nvSpPr>
        <p:spPr>
          <a:xfrm>
            <a:off x="944880" y="1268437"/>
            <a:ext cx="7696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</a:pP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10. 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Where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does British Parliament 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London? </a:t>
            </a:r>
            <a:endParaRPr dirty="0"/>
          </a:p>
        </p:txBody>
      </p:sp>
      <p:sp>
        <p:nvSpPr>
          <p:cNvPr id="350" name="Google Shape;350;p44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44"/>
          <p:cNvSpPr/>
          <p:nvPr/>
        </p:nvSpPr>
        <p:spPr>
          <a:xfrm>
            <a:off x="990600" y="838200"/>
            <a:ext cx="4038600" cy="20574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l"/>
            <a:r>
              <a:rPr b="0" i="1">
                <a:ln w="9525" cap="flat" cmpd="sng">
                  <a:solidFill>
                    <a:srgbClr val="CC99FF"/>
                  </a:solidFill>
                  <a:prstDash val="solid"/>
                  <a:miter lim="800000"/>
                  <a:headEnd type="none" w="sm" len="sm"/>
                  <a:tailEnd type="none" w="sm" len="sm"/>
                </a:ln>
                <a:gradFill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0"/>
                </a:gradFill>
                <a:latin typeface="Arial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13009" y="2412554"/>
            <a:ext cx="35309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A) The Houses of Parliament</a:t>
            </a:r>
          </a:p>
        </p:txBody>
      </p:sp>
      <p:sp>
        <p:nvSpPr>
          <p:cNvPr id="6" name="Google Shape;358;p45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 dirty="0"/>
          </a:p>
        </p:txBody>
      </p:sp>
      <p:pic>
        <p:nvPicPr>
          <p:cNvPr id="18434" name="Picture 2" descr="https://image.arrivalguides.com/1230x800/14/ff2321ecc90515a1277cd69e8c9dc9c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761" y="2469663"/>
            <a:ext cx="5373624" cy="34950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655212" y="3390313"/>
            <a:ext cx="3671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The Buckingham Palace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27077" y="4262510"/>
            <a:ext cx="35169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Westminster Abbey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641144" y="5190978"/>
            <a:ext cx="3277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arenR" startAt="4"/>
            </a:pPr>
            <a:r>
              <a:rPr lang="en-US" sz="2800" b="1" dirty="0" smtClean="0"/>
              <a:t>The Parliament </a:t>
            </a:r>
          </a:p>
          <a:p>
            <a:pPr marL="514350" indent="-514350"/>
            <a:r>
              <a:rPr lang="en-US" sz="2800" b="1" dirty="0" smtClean="0"/>
              <a:t>House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5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 dirty="0"/>
          </a:p>
        </p:txBody>
      </p:sp>
      <p:sp>
        <p:nvSpPr>
          <p:cNvPr id="359" name="Google Shape;359;p45"/>
          <p:cNvSpPr txBox="1">
            <a:spLocks noGrp="1"/>
          </p:cNvSpPr>
          <p:nvPr>
            <p:ph type="subTitle" idx="1"/>
          </p:nvPr>
        </p:nvSpPr>
        <p:spPr>
          <a:xfrm>
            <a:off x="892126" y="1212166"/>
            <a:ext cx="75438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b="1" dirty="0" smtClean="0"/>
              <a:t>. Where can you see black ravens in Great Britain?</a:t>
            </a:r>
            <a:endParaRPr lang="en-US" dirty="0" smtClean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dirty="0"/>
          </a:p>
        </p:txBody>
      </p:sp>
      <p:sp>
        <p:nvSpPr>
          <p:cNvPr id="360" name="Google Shape;360;p45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1822" y="2743200"/>
            <a:ext cx="3362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Windsor Castle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67753" y="3404382"/>
            <a:ext cx="3615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Trafalgar Square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81823" y="3995225"/>
            <a:ext cx="3362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Tower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809957" y="4543864"/>
            <a:ext cx="30245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Oxford </a:t>
            </a:r>
          </a:p>
          <a:p>
            <a:r>
              <a:rPr lang="en-US" sz="2800" b="1" dirty="0" smtClean="0"/>
              <a:t>University </a:t>
            </a:r>
            <a:endParaRPr lang="ru-RU" sz="2800" b="1" dirty="0"/>
          </a:p>
        </p:txBody>
      </p:sp>
      <p:pic>
        <p:nvPicPr>
          <p:cNvPr id="16390" name="Picture 6" descr="https://cdn.blueskytraveler.com/wp-content/uploads/2014/01/21170524/London_tower_raven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938" y="2818974"/>
            <a:ext cx="5195669" cy="3277025"/>
          </a:xfrm>
          <a:prstGeom prst="rect">
            <a:avLst/>
          </a:prstGeom>
          <a:noFill/>
        </p:spPr>
      </p:pic>
      <p:pic>
        <p:nvPicPr>
          <p:cNvPr id="16392" name="Picture 8" descr="https://avatars.mds.yandex.net/i?id=e205dde31582be70d6b85994772c3eef06230ecf-7754910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3382" y="2479966"/>
            <a:ext cx="3726871" cy="37268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9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/>
          </a:p>
        </p:txBody>
      </p:sp>
      <p:sp>
        <p:nvSpPr>
          <p:cNvPr id="391" name="Google Shape;391;p49"/>
          <p:cNvSpPr txBox="1">
            <a:spLocks noGrp="1"/>
          </p:cNvSpPr>
          <p:nvPr>
            <p:ph type="subTitle" idx="1"/>
          </p:nvPr>
        </p:nvSpPr>
        <p:spPr>
          <a:xfrm>
            <a:off x="914400" y="1206304"/>
            <a:ext cx="7564582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3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Where 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 British monarchs crowned?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gothic building is also a place where famous British poets and writers are buried?</a:t>
            </a:r>
            <a:r>
              <a:rPr lang="en-US" sz="3200" b="0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392" name="Google Shape;392;p49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8473" y="5557923"/>
            <a:ext cx="4045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D) Westminster Abbey</a:t>
            </a:r>
            <a:endParaRPr lang="ru-RU" sz="2800" b="1" dirty="0"/>
          </a:p>
        </p:txBody>
      </p:sp>
      <p:pic>
        <p:nvPicPr>
          <p:cNvPr id="2052" name="Picture 4" descr="https://avatars.mds.yandex.net/i?id=77eff41fba621bdbe7f6e29d63efe88c66931365-6307799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649" y="3325091"/>
            <a:ext cx="4893972" cy="28956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98474" y="3532909"/>
            <a:ext cx="4045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A) Buckingham Palace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12327" y="4225636"/>
            <a:ext cx="4031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Westminster Palace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70764" y="4876800"/>
            <a:ext cx="3671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Trafalgar Square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0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/>
          </a:p>
        </p:txBody>
      </p:sp>
      <p:sp>
        <p:nvSpPr>
          <p:cNvPr id="400" name="Google Shape;400;p50"/>
          <p:cNvSpPr txBox="1">
            <a:spLocks noGrp="1"/>
          </p:cNvSpPr>
          <p:nvPr>
            <p:ph type="subTitle" idx="1"/>
          </p:nvPr>
        </p:nvSpPr>
        <p:spPr>
          <a:xfrm>
            <a:off x="720436" y="1330037"/>
            <a:ext cx="770312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b="1" dirty="0" smtClean="0"/>
              <a:t>4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1" dirty="0" smtClean="0"/>
              <a:t>Where can you see 2,868 diamonds, 273 pearls, 17 sapphires, 11 emeralds and 5 rubies at once?</a:t>
            </a:r>
            <a:endParaRPr dirty="0"/>
          </a:p>
        </p:txBody>
      </p:sp>
      <p:sp>
        <p:nvSpPr>
          <p:cNvPr id="401" name="Google Shape;401;p50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745" y="3870858"/>
            <a:ext cx="31144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The crown of the British Empire</a:t>
            </a:r>
            <a:endParaRPr lang="ru-RU" sz="2800" b="1" dirty="0"/>
          </a:p>
        </p:txBody>
      </p:sp>
      <p:pic>
        <p:nvPicPr>
          <p:cNvPr id="6148" name="Picture 4" descr="https://avatars.dzeninfra.ru/get-zen_doc/985972/pub_5b639dd3bae26b00a9a51a7c_5b63a0ba588c0300a942bfcd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472" y="3072112"/>
            <a:ext cx="5001492" cy="34343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1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/>
          </a:p>
        </p:txBody>
      </p:sp>
      <p:sp>
        <p:nvSpPr>
          <p:cNvPr id="408" name="Google Shape;408;p51"/>
          <p:cNvSpPr txBox="1">
            <a:spLocks noGrp="1"/>
          </p:cNvSpPr>
          <p:nvPr>
            <p:ph type="subTitle" idx="1"/>
          </p:nvPr>
        </p:nvSpPr>
        <p:spPr>
          <a:xfrm>
            <a:off x="1447800" y="1676400"/>
            <a:ext cx="64008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5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Where was the Titanic built?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409" name="Google Shape;409;p51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0" name="Google Shape;410;p51" descr="http://hadrianus.h.a.pic.centerblog.net/o/252c5cec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5926" y="2785402"/>
            <a:ext cx="5180428" cy="312297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651811" y="2853082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A) Belfast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54018" y="3474719"/>
            <a:ext cx="219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B) London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68086" y="4121833"/>
            <a:ext cx="2293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C) Liverpool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24357" y="4797083"/>
            <a:ext cx="219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D) Cardiff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>
            <a:spLocks noGrp="1"/>
          </p:cNvSpPr>
          <p:nvPr>
            <p:ph type="ctrTitle"/>
          </p:nvPr>
        </p:nvSpPr>
        <p:spPr>
          <a:xfrm>
            <a:off x="914400" y="0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Where-questions</a:t>
            </a:r>
            <a:endParaRPr/>
          </a:p>
        </p:txBody>
      </p:sp>
      <p:sp>
        <p:nvSpPr>
          <p:cNvPr id="416" name="Google Shape;416;p52"/>
          <p:cNvSpPr txBox="1">
            <a:spLocks noGrp="1"/>
          </p:cNvSpPr>
          <p:nvPr>
            <p:ph type="subTitle" idx="1"/>
          </p:nvPr>
        </p:nvSpPr>
        <p:spPr>
          <a:xfrm>
            <a:off x="976745" y="1406236"/>
            <a:ext cx="70866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6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Guess a riddle.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b="1" dirty="0" smtClean="0"/>
              <a:t>Where can you find roads without cars, forests without trees and cities without houses?</a:t>
            </a:r>
            <a:endParaRPr dirty="0"/>
          </a:p>
        </p:txBody>
      </p:sp>
      <p:sp>
        <p:nvSpPr>
          <p:cNvPr id="417" name="Google Shape;417;p52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9855" y="4488873"/>
            <a:ext cx="2507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On a map</a:t>
            </a:r>
            <a:endParaRPr lang="ru-RU" sz="2800" b="1" dirty="0"/>
          </a:p>
        </p:txBody>
      </p:sp>
      <p:pic>
        <p:nvPicPr>
          <p:cNvPr id="2050" name="Picture 2" descr="https://phonoteka.org/uploads/posts/2021-05/1621394422_10-phonoteka_org-p-kachestvennii-fon-na-karte-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601" y="3519882"/>
            <a:ext cx="5069944" cy="30115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</a:pPr>
            <a:r>
              <a:rPr lang="en-US" sz="40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Who? What? When? Where?</a:t>
            </a:r>
            <a:r>
              <a:rPr lang="en-US" sz="4000" b="0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graphicFrame>
        <p:nvGraphicFramePr>
          <p:cNvPr id="117" name="Google Shape;117;p16"/>
          <p:cNvGraphicFramePr/>
          <p:nvPr/>
        </p:nvGraphicFramePr>
        <p:xfrm>
          <a:off x="5029200" y="4571998"/>
          <a:ext cx="3276575" cy="1454728"/>
        </p:xfrm>
        <a:graphic>
          <a:graphicData uri="http://schemas.openxmlformats.org/drawingml/2006/table">
            <a:tbl>
              <a:tblPr>
                <a:noFill/>
                <a:tableStyleId>{872A9F7C-1D89-402D-9202-488DD82E0199}</a:tableStyleId>
              </a:tblPr>
              <a:tblGrid>
                <a:gridCol w="1047750"/>
                <a:gridCol w="1125525"/>
                <a:gridCol w="1103300"/>
              </a:tblGrid>
              <a:tr h="727364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3" action="ppaction://hlinksldjump"/>
                        </a:rPr>
                        <a:t>10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4" action="ppaction://hlinksldjump"/>
                        </a:rPr>
                        <a:t>20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5" action="ppaction://hlinksldjump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</a:tr>
              <a:tr h="727364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6" action="ppaction://hlinksldjump"/>
                        </a:rPr>
                        <a:t>40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7" action="ppaction://hlinksldjump"/>
                        </a:rPr>
                        <a:t>50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8" action="ppaction://hlinksldjump"/>
                        </a:rPr>
                        <a:t>60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99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8" name="Google Shape;118;p16"/>
          <p:cNvGraphicFramePr/>
          <p:nvPr/>
        </p:nvGraphicFramePr>
        <p:xfrm>
          <a:off x="5029200" y="1981200"/>
          <a:ext cx="3276575" cy="1427018"/>
        </p:xfrm>
        <a:graphic>
          <a:graphicData uri="http://schemas.openxmlformats.org/drawingml/2006/table">
            <a:tbl>
              <a:tblPr>
                <a:noFill/>
                <a:tableStyleId>{872A9F7C-1D89-402D-9202-488DD82E0199}</a:tableStyleId>
              </a:tblPr>
              <a:tblGrid>
                <a:gridCol w="1047750"/>
                <a:gridCol w="1125525"/>
                <a:gridCol w="1103300"/>
              </a:tblGrid>
              <a:tr h="7658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  <a:tabLst/>
                        <a:defRPr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9" action="ppaction://hlinksldjump"/>
                        </a:rPr>
                        <a:t>10</a:t>
                      </a:r>
                      <a:endParaRPr lang="en-US" sz="3200" dirty="0" smtClean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0" action="ppaction://hlinksldjump"/>
                        </a:rPr>
                        <a:t>20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1" action="ppaction://hlinksldjump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</a:tr>
              <a:tr h="661207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2" action="ppaction://hlinksldjump"/>
                        </a:rPr>
                        <a:t>40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3" action="ppaction://hlinksldjump"/>
                        </a:rPr>
                        <a:t>50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4" action="ppaction://hlinksldjump"/>
                        </a:rPr>
                        <a:t>60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CC"/>
                    </a:solidFill>
                  </a:tcPr>
                </a:tc>
              </a:tr>
            </a:tbl>
          </a:graphicData>
        </a:graphic>
      </p:graphicFrame>
      <p:sp>
        <p:nvSpPr>
          <p:cNvPr id="119" name="Google Shape;119;p16"/>
          <p:cNvSpPr txBox="1"/>
          <p:nvPr/>
        </p:nvSpPr>
        <p:spPr>
          <a:xfrm>
            <a:off x="1905000" y="1295400"/>
            <a:ext cx="1147762" cy="884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None/>
            </a:pPr>
            <a:r>
              <a:rPr lang="en-US" sz="2800" b="1" i="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Who?</a:t>
            </a: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120" name="Google Shape;120;p16"/>
          <p:cNvGraphicFramePr/>
          <p:nvPr/>
        </p:nvGraphicFramePr>
        <p:xfrm>
          <a:off x="838200" y="1981200"/>
          <a:ext cx="3276575" cy="1427018"/>
        </p:xfrm>
        <a:graphic>
          <a:graphicData uri="http://schemas.openxmlformats.org/drawingml/2006/table">
            <a:tbl>
              <a:tblPr>
                <a:noFill/>
                <a:tableStyleId>{872A9F7C-1D89-402D-9202-488DD82E0199}</a:tableStyleId>
              </a:tblPr>
              <a:tblGrid>
                <a:gridCol w="1047750"/>
                <a:gridCol w="1125525"/>
                <a:gridCol w="1103300"/>
              </a:tblGrid>
              <a:tr h="742857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5" action="ppaction://hlinksldjump"/>
                        </a:rPr>
                        <a:t>10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6" action="ppaction://hlinksldjump"/>
                        </a:rPr>
                        <a:t>20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7" action="ppaction://hlinksldjump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</a:tr>
              <a:tr h="684161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8" action="ppaction://hlinksldjump"/>
                        </a:rPr>
                        <a:t>40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19" action="ppaction://hlinksldjump"/>
                        </a:rPr>
                        <a:t>50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0" action="ppaction://hlinksldjump"/>
                        </a:rPr>
                        <a:t>60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  <p:sp>
        <p:nvSpPr>
          <p:cNvPr id="121" name="Google Shape;121;p16"/>
          <p:cNvSpPr txBox="1"/>
          <p:nvPr/>
        </p:nvSpPr>
        <p:spPr>
          <a:xfrm>
            <a:off x="6096000" y="1295400"/>
            <a:ext cx="1344612" cy="9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None/>
            </a:pPr>
            <a:r>
              <a:rPr lang="en-US" sz="2800" b="1" i="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When?</a:t>
            </a: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1752600" y="3886200"/>
            <a:ext cx="1325562" cy="9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None/>
            </a:pPr>
            <a:r>
              <a:rPr lang="en-US" sz="2800" b="1" i="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What?</a:t>
            </a: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6019800" y="3886200"/>
            <a:ext cx="1528762" cy="9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mic Sans MS"/>
              <a:buNone/>
            </a:pPr>
            <a:r>
              <a:rPr lang="en-US" sz="2800" b="1" i="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Where?</a:t>
            </a: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124" name="Google Shape;124;p16"/>
          <p:cNvGraphicFramePr/>
          <p:nvPr/>
        </p:nvGraphicFramePr>
        <p:xfrm>
          <a:off x="838200" y="4571999"/>
          <a:ext cx="3276575" cy="1440873"/>
        </p:xfrm>
        <a:graphic>
          <a:graphicData uri="http://schemas.openxmlformats.org/drawingml/2006/table">
            <a:tbl>
              <a:tblPr>
                <a:noFill/>
                <a:tableStyleId>{872A9F7C-1D89-402D-9202-488DD82E0199}</a:tableStyleId>
              </a:tblPr>
              <a:tblGrid>
                <a:gridCol w="1047750"/>
                <a:gridCol w="1125525"/>
                <a:gridCol w="1103300"/>
              </a:tblGrid>
              <a:tr h="750069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1" action="ppaction://hlinksldjump"/>
                        </a:rPr>
                        <a:t>10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2" action="ppaction://hlinksldjump"/>
                        </a:rPr>
                        <a:t>20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3" action="ppaction://hlinksldjump"/>
                        </a:rPr>
                        <a:t>30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</a:tr>
              <a:tr h="690804"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4" action="ppaction://hlinksldjump"/>
                        </a:rPr>
                        <a:t>40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5" action="ppaction://hlinksldjump"/>
                        </a:rPr>
                        <a:t>50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b="1" i="0" u="sng" strike="noStrike" cap="none" dirty="0" smtClean="0">
                          <a:solidFill>
                            <a:schemeClr val="hlink"/>
                          </a:solidFill>
                          <a:hlinkClick r:id="rId26" action="ppaction://hlinksldjump"/>
                        </a:rPr>
                        <a:t>60</a:t>
                      </a:r>
                      <a:endParaRPr dirty="0"/>
                    </a:p>
                  </a:txBody>
                  <a:tcPr marL="91450" marR="91450" marT="45725" marB="45725">
                    <a:lnL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>
            <a:spLocks noGrp="1"/>
          </p:cNvSpPr>
          <p:nvPr>
            <p:ph type="ctrTitle"/>
          </p:nvPr>
        </p:nvSpPr>
        <p:spPr>
          <a:xfrm>
            <a:off x="2209800" y="0"/>
            <a:ext cx="4953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Who-questions</a:t>
            </a:r>
            <a:endParaRPr/>
          </a:p>
        </p:txBody>
      </p:sp>
      <p:sp>
        <p:nvSpPr>
          <p:cNvPr id="130" name="Google Shape;130;p17"/>
          <p:cNvSpPr txBox="1">
            <a:spLocks noGrp="1"/>
          </p:cNvSpPr>
          <p:nvPr>
            <p:ph type="subTitle" idx="1"/>
          </p:nvPr>
        </p:nvSpPr>
        <p:spPr>
          <a:xfrm>
            <a:off x="609600" y="1220372"/>
            <a:ext cx="80772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is the main Christmas character?</a:t>
            </a:r>
            <a:endParaRPr dirty="0"/>
          </a:p>
        </p:txBody>
      </p:sp>
      <p:sp>
        <p:nvSpPr>
          <p:cNvPr id="131" name="Google Shape;131;p17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Google Shape;132;p17" descr="http://img1.liveinternet.ru/images/attach/c/2/68/320/68320586_2639633cfunkple5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043" y="2647071"/>
            <a:ext cx="340995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862555" y="5483739"/>
            <a:ext cx="2242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Santa Claus</a:t>
            </a:r>
            <a:endParaRPr lang="ru-RU" sz="2800" b="1" dirty="0"/>
          </a:p>
        </p:txBody>
      </p:sp>
      <p:pic>
        <p:nvPicPr>
          <p:cNvPr id="73730" name="Picture 2" descr="https://free-png.ru/wp-content/uploads/2021/10/free-png.ru-39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5723" y="2111555"/>
            <a:ext cx="3333254" cy="33332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>
            <a:spLocks noGrp="1"/>
          </p:cNvSpPr>
          <p:nvPr>
            <p:ph type="subTitle" idx="1"/>
          </p:nvPr>
        </p:nvSpPr>
        <p:spPr>
          <a:xfrm>
            <a:off x="703385" y="1206304"/>
            <a:ext cx="7835704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b="1" dirty="0" smtClean="0"/>
              <a:t>Who wrote “Romeo and Juliet”?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138" name="Google Shape;138;p18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8"/>
          <p:cNvSpPr txBox="1"/>
          <p:nvPr/>
        </p:nvSpPr>
        <p:spPr>
          <a:xfrm>
            <a:off x="2209800" y="0"/>
            <a:ext cx="4953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Who-questions</a:t>
            </a:r>
            <a:endParaRPr/>
          </a:p>
        </p:txBody>
      </p:sp>
      <p:pic>
        <p:nvPicPr>
          <p:cNvPr id="8" name="Google Shape;181;p23" descr="http://i94.photobucket.com/albums/l86/remochka/Shakespeare/R-i-J_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301" y="2053885"/>
            <a:ext cx="4786425" cy="383881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5688631" y="5751026"/>
            <a:ext cx="2941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W. Shakespeare</a:t>
            </a:r>
            <a:endParaRPr lang="ru-RU" sz="2800" b="1" dirty="0"/>
          </a:p>
        </p:txBody>
      </p:sp>
      <p:pic>
        <p:nvPicPr>
          <p:cNvPr id="71684" name="Picture 4" descr="https://biografii.net/wp-content/uploads/2018/11/hh1xSFcRHuP0_uiliam-shekspi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4855" y="1955409"/>
            <a:ext cx="2732650" cy="36435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>
            <a:spLocks noGrp="1"/>
          </p:cNvSpPr>
          <p:nvPr>
            <p:ph type="subTitle" idx="1"/>
          </p:nvPr>
        </p:nvSpPr>
        <p:spPr>
          <a:xfrm>
            <a:off x="1038665" y="1116037"/>
            <a:ext cx="71628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Who is the head of the United Kingdom?</a:t>
            </a:r>
            <a:endParaRPr dirty="0"/>
          </a:p>
        </p:txBody>
      </p:sp>
      <p:sp>
        <p:nvSpPr>
          <p:cNvPr id="146" name="Google Shape;146;p19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9" descr="http://sr.gallerix.ru/1333301201/L/709765304/"/>
          <p:cNvSpPr txBox="1"/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9" descr="http://sr.gallerix.ru/1333301201/L/709765304/"/>
          <p:cNvSpPr txBox="1"/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2209800" y="0"/>
            <a:ext cx="4953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Who-questions</a:t>
            </a:r>
            <a:endParaRPr/>
          </a:p>
        </p:txBody>
      </p:sp>
      <p:pic>
        <p:nvPicPr>
          <p:cNvPr id="69636" name="Picture 4" descr="https://fsd.multiurok.ru/html/2022/11/13/s_6371524d00894/img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1015" y="2475913"/>
            <a:ext cx="4483750" cy="3362813"/>
          </a:xfrm>
          <a:prstGeom prst="rect">
            <a:avLst/>
          </a:prstGeom>
          <a:noFill/>
        </p:spPr>
      </p:pic>
      <p:pic>
        <p:nvPicPr>
          <p:cNvPr id="69642" name="Picture 10" descr="https://avatars.mds.yandex.net/i?id=d553c8e0f3dfd3cb23fb9374bea7f107671a7149-6948195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4049" y="2406528"/>
            <a:ext cx="4389951" cy="292663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641144" y="5486400"/>
            <a:ext cx="2912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King Karl III </a:t>
            </a:r>
            <a:endParaRPr lang="ru-RU" sz="2800" b="1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>
            <a:spLocks noGrp="1"/>
          </p:cNvSpPr>
          <p:nvPr>
            <p:ph type="subTitle" idx="1"/>
          </p:nvPr>
        </p:nvSpPr>
        <p:spPr>
          <a:xfrm>
            <a:off x="790135" y="1262576"/>
            <a:ext cx="76962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b="1" dirty="0" smtClean="0"/>
              <a:t>4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b="1" dirty="0" smtClean="0"/>
              <a:t>Who lived at 221b Baker Street? </a:t>
            </a:r>
            <a:endParaRPr lang="ru-RU" dirty="0" smtClean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dirty="0"/>
          </a:p>
        </p:txBody>
      </p:sp>
      <p:sp>
        <p:nvSpPr>
          <p:cNvPr id="164" name="Google Shape;164;p21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1"/>
          <p:cNvSpPr txBox="1"/>
          <p:nvPr/>
        </p:nvSpPr>
        <p:spPr>
          <a:xfrm>
            <a:off x="2209800" y="0"/>
            <a:ext cx="4953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Who-questions</a:t>
            </a:r>
            <a:endParaRPr/>
          </a:p>
        </p:txBody>
      </p:sp>
      <p:pic>
        <p:nvPicPr>
          <p:cNvPr id="8" name="Google Shape;139;p18" descr="Бейкер-стрит, 221-б. . Обсуждение на LiveInternet - Российск…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870" y="2504049"/>
            <a:ext cx="3893235" cy="35937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5420182" y="5540010"/>
            <a:ext cx="3100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Sherlock Holmes</a:t>
            </a:r>
            <a:endParaRPr lang="ru-RU" sz="2800" b="1" dirty="0"/>
          </a:p>
        </p:txBody>
      </p:sp>
      <p:pic>
        <p:nvPicPr>
          <p:cNvPr id="65538" name="Picture 2" descr="https://avatars.mds.yandex.net/i?id=989e43b7ed3a4f1a4ebbf834135d5092-4396079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2492" y="2251783"/>
            <a:ext cx="4419600" cy="304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>
            <a:spLocks noGrp="1"/>
          </p:cNvSpPr>
          <p:nvPr>
            <p:ph type="subTitle" idx="1"/>
          </p:nvPr>
        </p:nvSpPr>
        <p:spPr>
          <a:xfrm>
            <a:off x="717452" y="1303606"/>
            <a:ext cx="76962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b="1" dirty="0" smtClean="0"/>
              <a:t>5</a:t>
            </a:r>
            <a:r>
              <a:rPr lang="ru-RU" sz="3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6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20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is considered to be “the queen of detective stories”? </a:t>
            </a:r>
            <a:endParaRPr dirty="0"/>
          </a:p>
          <a:p>
            <a:pPr marL="0" lvl="0" indent="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dirty="0"/>
          </a:p>
        </p:txBody>
      </p:sp>
      <p:sp>
        <p:nvSpPr>
          <p:cNvPr id="172" name="Google Shape;172;p22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0548" y="427873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Agatha Christie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688" y="419371"/>
            <a:ext cx="42594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dk2"/>
                </a:solidFill>
              </a:rPr>
              <a:t>Who-questions</a:t>
            </a:r>
            <a:endParaRPr lang="ru-RU" sz="4400" dirty="0"/>
          </a:p>
        </p:txBody>
      </p:sp>
      <p:pic>
        <p:nvPicPr>
          <p:cNvPr id="63490" name="Picture 2" descr="https://i.pinimg.com/originals/c7/6b/63/c76b63cef022dc4aaea28728c14327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3520" y="2321169"/>
            <a:ext cx="2881228" cy="39811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43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>
            <a:spLocks noGrp="1"/>
          </p:cNvSpPr>
          <p:nvPr>
            <p:ph type="subTitle" idx="1"/>
          </p:nvPr>
        </p:nvSpPr>
        <p:spPr>
          <a:xfrm>
            <a:off x="798341" y="1135966"/>
            <a:ext cx="77724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b="1" dirty="0" smtClean="0"/>
              <a:t>6</a:t>
            </a:r>
            <a:r>
              <a:rPr lang="ru-RU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en-US" sz="3200" b="1" i="0" u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3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in the royal family died in the car crash in 1997?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88" name="Google Shape;188;p24">
            <a:hlinkClick r:id="rId3" action="ppaction://hlinksldjump"/>
          </p:cNvPr>
          <p:cNvSpPr/>
          <p:nvPr/>
        </p:nvSpPr>
        <p:spPr>
          <a:xfrm>
            <a:off x="7543800" y="6172200"/>
            <a:ext cx="990600" cy="304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darken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46154" y="60000"/>
                </a:moveTo>
                <a:lnTo>
                  <a:pt x="73846" y="15000"/>
                </a:lnTo>
                <a:lnTo>
                  <a:pt x="73846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4"/>
          <p:cNvSpPr txBox="1"/>
          <p:nvPr/>
        </p:nvSpPr>
        <p:spPr>
          <a:xfrm>
            <a:off x="2209800" y="0"/>
            <a:ext cx="4953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en-US" sz="4400" b="1" i="0" u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Who-questions</a:t>
            </a:r>
            <a:endParaRPr dirty="0"/>
          </a:p>
        </p:txBody>
      </p:sp>
      <p:pic>
        <p:nvPicPr>
          <p:cNvPr id="190" name="Google Shape;190;p24" descr="C:\Users\Жека\Desktop\8289827-7619d3d04a485b134eaf4149d57649d9 roayl family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288" y="2447778"/>
            <a:ext cx="4937760" cy="33950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832346" y="5483740"/>
            <a:ext cx="2762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dk1"/>
                </a:solidFill>
              </a:rPr>
              <a:t>Princess Diana</a:t>
            </a:r>
            <a:endParaRPr lang="ru-RU" sz="2800" b="1" dirty="0"/>
          </a:p>
        </p:txBody>
      </p:sp>
      <p:pic>
        <p:nvPicPr>
          <p:cNvPr id="59394" name="Picture 2" descr="https://theblueprint.ru/upload/17212/vms/91c4c284f18056b6b661f841f9c5e47a_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3685" y="2757268"/>
            <a:ext cx="3492905" cy="24996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4246</TotalTime>
  <Words>662</Words>
  <Application>Microsoft Office PowerPoint</Application>
  <PresentationFormat>Экран (4:3)</PresentationFormat>
  <Paragraphs>152</Paragraphs>
  <Slides>27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Презентация к уроку по учебному предмету «Английский язык» в 8 классе на тему «Do you know Great Britain?»</vt:lpstr>
      <vt:lpstr>Слайд 2</vt:lpstr>
      <vt:lpstr>Who? What? When? Where? </vt:lpstr>
      <vt:lpstr>Who-questions</vt:lpstr>
      <vt:lpstr>Слайд 5</vt:lpstr>
      <vt:lpstr>Слайд 6</vt:lpstr>
      <vt:lpstr>Слайд 7</vt:lpstr>
      <vt:lpstr>Слайд 8</vt:lpstr>
      <vt:lpstr>Слайд 9</vt:lpstr>
      <vt:lpstr>When-questions</vt:lpstr>
      <vt:lpstr>When-questions</vt:lpstr>
      <vt:lpstr>When-questions</vt:lpstr>
      <vt:lpstr>When-questions</vt:lpstr>
      <vt:lpstr>When-questions</vt:lpstr>
      <vt:lpstr>When-questions</vt:lpstr>
      <vt:lpstr>What-questions</vt:lpstr>
      <vt:lpstr>What-questions</vt:lpstr>
      <vt:lpstr>What-questions</vt:lpstr>
      <vt:lpstr>What-questions</vt:lpstr>
      <vt:lpstr>Слайд 20</vt:lpstr>
      <vt:lpstr>What-questions</vt:lpstr>
      <vt:lpstr>Where-questions</vt:lpstr>
      <vt:lpstr>Where-questions</vt:lpstr>
      <vt:lpstr>Where-questions</vt:lpstr>
      <vt:lpstr>Where-questions</vt:lpstr>
      <vt:lpstr>Where-questions</vt:lpstr>
      <vt:lpstr>Where-questions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pc</cp:lastModifiedBy>
  <cp:revision>98</cp:revision>
  <dcterms:modified xsi:type="dcterms:W3CDTF">2025-10-18T16:15:49Z</dcterms:modified>
</cp:coreProperties>
</file>