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3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67B59-F16C-49D7-9649-DA24FA008D55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7BFB0-7689-475B-9BB9-C33CB6686FB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7BFB0-7689-475B-9BB9-C33CB6686FBE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5" name="Picture 21" descr="padandpen"/>
          <p:cNvPicPr>
            <a:picLocks noChangeAspect="1" noChangeArrowheads="1"/>
          </p:cNvPicPr>
          <p:nvPr userDrawn="1"/>
        </p:nvPicPr>
        <p:blipFill>
          <a:blip r:embed="rId2" cstate="print"/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54B389-8D75-4CEF-88B0-2518CCDD2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F246-72D2-403D-94C8-03D6FE2F5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03CD7-0C59-4AB7-9B71-C29950660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6B2E6-51F6-4DBE-9970-582ADDD0E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7BC1-0C60-450B-92C9-A49175BB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B4F57-66CC-4299-98FF-BF66277D7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325CF-B9E5-487B-B138-C3A39F0A7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55494-DC7B-4182-9506-A77C8CA38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14414-6168-43DB-A3E0-9743965C3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0E1DF-D325-4581-A055-0E3C7150A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D369-F1E5-4A30-B98C-264BAB3B5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3399-100A-4E36-9AB8-A4C5C13CF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8AC94-6E62-4079-B83C-573BACC1F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D601A28-4518-4402-8D80-38C2B5DE2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21" descr="justpad"/>
          <p:cNvPicPr>
            <a:picLocks noChangeAspect="1" noChangeArrowheads="1"/>
          </p:cNvPicPr>
          <p:nvPr/>
        </p:nvPicPr>
        <p:blipFill>
          <a:blip r:embed="rId15" cstate="print"/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48880"/>
            <a:ext cx="91440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«Край Воронежский, </a:t>
            </a:r>
            <a:br>
              <a:rPr lang="ru-RU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край мой родной»</a:t>
            </a:r>
            <a:endParaRPr lang="ru-RU" sz="4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013176"/>
            <a:ext cx="3520480" cy="160858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МБОУ «СОШ №101»</a:t>
            </a:r>
          </a:p>
          <a:p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Гордеева Галина Николаевна</a:t>
            </a:r>
          </a:p>
          <a:p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г.Воронеж</a:t>
            </a:r>
            <a:endParaRPr lang="ru-RU" sz="1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62068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Дуб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62068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Осина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50100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Береза                                      Сосна                                     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Ольха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erjoza_povislaja.jpg"/>
          <p:cNvPicPr>
            <a:picLocks noChangeAspect="1"/>
          </p:cNvPicPr>
          <p:nvPr/>
        </p:nvPicPr>
        <p:blipFill>
          <a:blip r:embed="rId3" cstate="print"/>
          <a:srcRect l="9966" r="23089"/>
          <a:stretch>
            <a:fillRect/>
          </a:stretch>
        </p:blipFill>
        <p:spPr>
          <a:xfrm>
            <a:off x="683567" y="3933056"/>
            <a:ext cx="252929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nus-pansiflora-negishi2-650x650.jpg"/>
          <p:cNvPicPr>
            <a:picLocks noChangeAspect="1"/>
          </p:cNvPicPr>
          <p:nvPr/>
        </p:nvPicPr>
        <p:blipFill>
          <a:blip r:embed="rId4" cstate="print"/>
          <a:srcRect t="8824"/>
          <a:stretch>
            <a:fillRect/>
          </a:stretch>
        </p:blipFill>
        <p:spPr>
          <a:xfrm>
            <a:off x="3419872" y="3933056"/>
            <a:ext cx="2605936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cale_1200.jpg"/>
          <p:cNvPicPr>
            <a:picLocks noChangeAspect="1"/>
          </p:cNvPicPr>
          <p:nvPr/>
        </p:nvPicPr>
        <p:blipFill>
          <a:blip r:embed="rId5" cstate="print"/>
          <a:srcRect r="4964"/>
          <a:stretch>
            <a:fillRect/>
          </a:stretch>
        </p:blipFill>
        <p:spPr>
          <a:xfrm>
            <a:off x="5220071" y="908720"/>
            <a:ext cx="338920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дуб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908720"/>
            <a:ext cx="3291059" cy="243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eraya_6c48a1042573199b060583e5058bddb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3933056"/>
            <a:ext cx="2376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20688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Животный мир.</a:t>
            </a: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Благоприятный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климат, разнообразие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мест обитания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способствовали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расселению в области многих видов животных.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Сейчас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здесь насчитывается более 10 тыс. видов насекомых, 70 видов млекопитающих, около 300 видов птиц и по 10 видов пресмыкающихся и земноводных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1675637312_gas-kvas-com-p-zhivotnie-voronezhskoi-oblasti-risunki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276872"/>
            <a:ext cx="4018965" cy="4002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1052736"/>
          <a:ext cx="7992888" cy="513168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98577"/>
                <a:gridCol w="6394311"/>
              </a:tblGrid>
              <a:tr h="4714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Природные комплексы</a:t>
                      </a:r>
                      <a:endParaRPr lang="ru-RU" sz="1400" i="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Встречающиеся виды животных</a:t>
                      </a:r>
                      <a:endParaRPr lang="ru-RU" sz="1400" i="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26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Лесные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Млекопитающие: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еж, белка, лисица, лесная куница, енотовидная собака, благородный олень, кабан, полевка, заяц-русак;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Птицы: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кукушка, дятел, сова, канюк, воробьиные (ворон, сойка, </a:t>
                      </a:r>
                      <a:r>
                        <a:rPr lang="ru-RU" sz="1400" u="none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зяблик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иволга, пеночки и др.);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Пресмыкающиеся: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прыткая ящерица, обыкновенный уж, гадюка;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Земноводные: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чесночница, травяная лягушка, зеленая жаба;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Насекомые: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жук-усач, бабочки (тополевая ленточница,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переливница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зорька), вредители (дубовая листовертка, кольчатый и непарный шелкопряды), энтомофаги (муравьи, наездники,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мухи-тахины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Брюхоногие моллюски, черви, простейшие.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370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Луговые и болотные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Млекопитающие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выхухоль, бобр, ондатра, водяная полевка;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Птицы: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серая цапля, утка, коростель, кулик;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Пресмыкающиеся: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обыкновенный уж, болотная черепаха;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Земноводные: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лягушки (прудовая, озерная, остромордая), тритон;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Насекомые: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стрекозы, бабочки-белянки, комары;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Брюхоногие моллюски; черви; простейшие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206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Селитебные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Млекопитающие: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домовая мышь, серая крыса, сурок;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Птицы: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ворона, сизый голубь, стриж, домовый и полевой воробьи;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Земноводные: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жаба, жерлянка, лягушки;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Насекомые: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рыжий таракан, постельный клоп, домовый муравей, германская оса, комары, комнатная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муха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63688" y="620688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Распределение видов животных по типам ландшафтов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20688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Распределение видов животных по типам ландшафтов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3568" y="1052736"/>
          <a:ext cx="7992888" cy="352806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98578"/>
                <a:gridCol w="6394310"/>
              </a:tblGrid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Природные комплексы</a:t>
                      </a:r>
                      <a:endParaRPr lang="ru-RU" sz="1400" i="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Встречающиеся виды животных</a:t>
                      </a:r>
                      <a:endParaRPr lang="ru-RU" sz="1400" i="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Сельскохозяйст-венные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Млекопитающие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мыши, полевки, слепыш, хомяк, заяц-русак;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Птицы: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перепел, жаворонок;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Насекомые: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(вредная черепашка, свекловичный долгоносик, луговой мотылек, яблочная плодожорка), энтомофаги (жужелицы, божья коровка, наездник-яйцеед);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Моллюски; черви; простейшие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Аквальные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Млекопитающие: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выхухоль, бобр, ондатра;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Птицы: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утки, зимородок, болотный лунь;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Земноводные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лягушки, тритон;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Рыбы: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лещ, плотва,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уклея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окунь, ерш, судак (разводятся в рыбоводных хозяйствах, культивируются карп и толстолобик);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Насекомые: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личинки стрекоз и комаров, клопы-водомерки, жуки-плавунцы;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Ракоообразные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речной рак, дафнии, бокоплавы; моллюски: прудовик,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лужанка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перловица, беззубка;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Черви, </a:t>
                      </a:r>
                      <a:r>
                        <a:rPr lang="ru-RU" sz="14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планария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пиявки; простейшие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740.jpg"/>
          <p:cNvPicPr>
            <a:picLocks noChangeAspect="1"/>
          </p:cNvPicPr>
          <p:nvPr/>
        </p:nvPicPr>
        <p:blipFill>
          <a:blip r:embed="rId2" cstate="print"/>
          <a:srcRect l="2322" r="16413"/>
          <a:stretch>
            <a:fillRect/>
          </a:stretch>
        </p:blipFill>
        <p:spPr>
          <a:xfrm>
            <a:off x="3347864" y="3429000"/>
            <a:ext cx="2664296" cy="225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oto_na_sajt_8.jpg"/>
          <p:cNvPicPr>
            <a:picLocks noChangeAspect="1"/>
          </p:cNvPicPr>
          <p:nvPr/>
        </p:nvPicPr>
        <p:blipFill>
          <a:blip r:embed="rId3" cstate="print"/>
          <a:srcRect l="17325" r="5501"/>
          <a:stretch>
            <a:fillRect/>
          </a:stretch>
        </p:blipFill>
        <p:spPr>
          <a:xfrm>
            <a:off x="3347864" y="620688"/>
            <a:ext cx="266742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oto_na_sajt_9.jpg"/>
          <p:cNvPicPr>
            <a:picLocks noChangeAspect="1"/>
          </p:cNvPicPr>
          <p:nvPr/>
        </p:nvPicPr>
        <p:blipFill>
          <a:blip r:embed="rId4" cstate="print"/>
          <a:srcRect l="15750" t="7087" r="32276" b="22039"/>
          <a:stretch>
            <a:fillRect/>
          </a:stretch>
        </p:blipFill>
        <p:spPr>
          <a:xfrm>
            <a:off x="6156176" y="3442092"/>
            <a:ext cx="2520280" cy="229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unt2.png"/>
          <p:cNvPicPr>
            <a:picLocks noChangeAspect="1"/>
          </p:cNvPicPr>
          <p:nvPr/>
        </p:nvPicPr>
        <p:blipFill>
          <a:blip r:embed="rId5" cstate="print"/>
          <a:srcRect l="11905"/>
          <a:stretch>
            <a:fillRect/>
          </a:stretch>
        </p:blipFill>
        <p:spPr>
          <a:xfrm>
            <a:off x="6084168" y="620688"/>
            <a:ext cx="2664167" cy="228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unt3.png"/>
          <p:cNvPicPr>
            <a:picLocks noChangeAspect="1"/>
          </p:cNvPicPr>
          <p:nvPr/>
        </p:nvPicPr>
        <p:blipFill>
          <a:blip r:embed="rId6" cstate="print"/>
          <a:srcRect l="13327" r="6713"/>
          <a:stretch>
            <a:fillRect/>
          </a:stretch>
        </p:blipFill>
        <p:spPr>
          <a:xfrm>
            <a:off x="611560" y="620688"/>
            <a:ext cx="2664296" cy="222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vstrecha_na_ekotrope.jpg"/>
          <p:cNvPicPr>
            <a:picLocks noChangeAspect="1"/>
          </p:cNvPicPr>
          <p:nvPr/>
        </p:nvPicPr>
        <p:blipFill>
          <a:blip r:embed="rId7" cstate="print"/>
          <a:srcRect l="16271" r="9480"/>
          <a:stretch>
            <a:fillRect/>
          </a:stretch>
        </p:blipFill>
        <p:spPr>
          <a:xfrm>
            <a:off x="683568" y="3429000"/>
            <a:ext cx="2520280" cy="226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03648" y="299695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Лось                                         Кабан                                        Косуля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5877272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Лиса                                   Волк                                        Заяц-русак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99695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Свиристель                    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Орлан-белохвост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Сова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87727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Черепаха                                  Гадюка                                      Ящерица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7_sviristel.jpg"/>
          <p:cNvPicPr>
            <a:picLocks noChangeAspect="1"/>
          </p:cNvPicPr>
          <p:nvPr/>
        </p:nvPicPr>
        <p:blipFill>
          <a:blip r:embed="rId2" cstate="print"/>
          <a:srcRect l="15556" r="8655"/>
          <a:stretch>
            <a:fillRect/>
          </a:stretch>
        </p:blipFill>
        <p:spPr>
          <a:xfrm>
            <a:off x="611560" y="620687"/>
            <a:ext cx="2592288" cy="228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olotnaya_sova.jpg"/>
          <p:cNvPicPr>
            <a:picLocks noChangeAspect="1"/>
          </p:cNvPicPr>
          <p:nvPr/>
        </p:nvPicPr>
        <p:blipFill>
          <a:blip r:embed="rId3" cstate="print"/>
          <a:srcRect l="21389" t="7083" r="12462"/>
          <a:stretch>
            <a:fillRect/>
          </a:stretch>
        </p:blipFill>
        <p:spPr>
          <a:xfrm>
            <a:off x="6215805" y="620688"/>
            <a:ext cx="24606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orolan-belohvost.jpg"/>
          <p:cNvPicPr>
            <a:picLocks noChangeAspect="1"/>
          </p:cNvPicPr>
          <p:nvPr/>
        </p:nvPicPr>
        <p:blipFill>
          <a:blip r:embed="rId4" cstate="print"/>
          <a:srcRect l="11677" t="6690" r="12724"/>
          <a:stretch>
            <a:fillRect/>
          </a:stretch>
        </p:blipFill>
        <p:spPr>
          <a:xfrm>
            <a:off x="3275856" y="620688"/>
            <a:ext cx="2800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olotnaya_cherepaha1.jpg"/>
          <p:cNvPicPr>
            <a:picLocks noChangeAspect="1"/>
          </p:cNvPicPr>
          <p:nvPr/>
        </p:nvPicPr>
        <p:blipFill>
          <a:blip r:embed="rId5" cstate="print"/>
          <a:srcRect l="10578" t="-4393" r="5901"/>
          <a:stretch>
            <a:fillRect/>
          </a:stretch>
        </p:blipFill>
        <p:spPr>
          <a:xfrm>
            <a:off x="539552" y="3789040"/>
            <a:ext cx="2520280" cy="210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adjuka.jpg"/>
          <p:cNvPicPr>
            <a:picLocks noChangeAspect="1"/>
          </p:cNvPicPr>
          <p:nvPr/>
        </p:nvPicPr>
        <p:blipFill>
          <a:blip r:embed="rId6" cstate="print"/>
          <a:srcRect l="4512" r="5239"/>
          <a:stretch>
            <a:fillRect/>
          </a:stretch>
        </p:blipFill>
        <p:spPr>
          <a:xfrm>
            <a:off x="3203848" y="3789040"/>
            <a:ext cx="2880320" cy="213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yawerica.jpg"/>
          <p:cNvPicPr>
            <a:picLocks noChangeAspect="1"/>
          </p:cNvPicPr>
          <p:nvPr/>
        </p:nvPicPr>
        <p:blipFill>
          <a:blip r:embed="rId7" cstate="print"/>
          <a:srcRect l="18900" r="8651" b="10226"/>
          <a:stretch>
            <a:fillRect/>
          </a:stretch>
        </p:blipFill>
        <p:spPr>
          <a:xfrm>
            <a:off x="6228184" y="3789040"/>
            <a:ext cx="252786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39552" y="188640"/>
            <a:ext cx="813690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Достопримечательности</a:t>
            </a:r>
            <a:endParaRPr kumimoji="0" lang="ru-RU" sz="3200" b="1" i="0" u="none" strike="noStrike" kern="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404664"/>
            <a:ext cx="813690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Общие сведения о Воронежской области</a:t>
            </a:r>
            <a:endParaRPr kumimoji="0" lang="ru-RU" sz="3200" b="1" i="0" u="none" strike="noStrike" kern="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758" b="98828" l="466" r="993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4983985" cy="396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220072" y="1988840"/>
            <a:ext cx="33843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Воронежская область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 субъект Российской Федерации, область в европейской части 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Образована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 июня 1934 года.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Исторически области предшествовала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Воронежская губерния, образованная в 1725 году.</a:t>
            </a: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Входит в состав Центрального федерального округа.</a:t>
            </a:r>
          </a:p>
          <a:p>
            <a:pPr indent="180000" algn="just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центр области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город Воронеж 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территории Воронежской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области 534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образования:</a:t>
            </a: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округа;</a:t>
            </a: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район;</a:t>
            </a: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поселений;</a:t>
            </a:r>
          </a:p>
          <a:p>
            <a:pPr indent="180000"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471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сельское поселение. </a:t>
            </a:r>
          </a:p>
          <a:p>
            <a:pPr indent="180000" algn="just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39552" y="188640"/>
            <a:ext cx="813690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Люди, прославившие</a:t>
            </a:r>
            <a:r>
              <a:rPr kumimoji="0" lang="ru-RU" sz="3200" b="1" i="0" u="none" strike="noStrike" kern="0" cap="all" spc="0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воронежский край</a:t>
            </a:r>
            <a:endParaRPr kumimoji="0" lang="ru-RU" sz="3200" b="1" i="0" u="none" strike="noStrike" kern="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11560" y="332656"/>
            <a:ext cx="813690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Символы воронежской области</a:t>
            </a:r>
            <a:endParaRPr kumimoji="0" lang="ru-RU" sz="3200" b="1" i="0" u="none" strike="noStrike" kern="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-472" t="10080" r="61728" b="22721"/>
          <a:stretch>
            <a:fillRect/>
          </a:stretch>
        </p:blipFill>
        <p:spPr bwMode="auto">
          <a:xfrm>
            <a:off x="755576" y="1484784"/>
            <a:ext cx="2736304" cy="266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0920" r="49443" b="28601"/>
          <a:stretch>
            <a:fillRect/>
          </a:stretch>
        </p:blipFill>
        <p:spPr bwMode="auto">
          <a:xfrm>
            <a:off x="5148064" y="3933056"/>
            <a:ext cx="3600400" cy="242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95936" y="19168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000" algn="just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Герб Воронежской области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официальный символ Воронежской области Российской Федерации, утверждён 5 июля 2005 года. </a:t>
            </a:r>
          </a:p>
          <a:p>
            <a:pPr indent="180000"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Герб внесён в Государственный геральдический регистр Российской Федерации под регистрационным номером 2005.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2930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000" algn="just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Флаг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Воронежской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является официальным символом Воронежской области Российской Федерации.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Ныне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действующий флаг утверждён 30 мая 2005 года и внесён в Государственный геральдический регистр Российской Федерации под номером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2006.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11560" y="404664"/>
            <a:ext cx="813690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Физико-географическая</a:t>
            </a:r>
            <a:r>
              <a:rPr kumimoji="0" lang="ru-RU" sz="3200" b="1" i="0" u="none" strike="noStrike" kern="0" cap="all" spc="0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характеристика</a:t>
            </a:r>
            <a:endParaRPr kumimoji="0" lang="ru-RU" sz="3200" b="1" i="0" u="none" strike="noStrike" kern="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2132856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Воронежская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область расположена в центральной полосе европейской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части России.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Площадь территории области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52,2 тыс. км², что составляет около трети площади всего Черноземья.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Протяжённость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области с севера на юг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277,5 км и с запада на восток — 352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км.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Граничит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юге — с Луганской областью Украины и Ростовской областью, на западе — с Белгородской областью, на северо-западе — с Курской, на севере — с Липецкой, на северо-востоке — с Тамбовской, на юго-востоке — с Волгоградской, на востоке — с Саратовской.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420888"/>
            <a:ext cx="3712524" cy="304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980728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Климат.</a:t>
            </a: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Воронеж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расположен в зоне умеренного климата. Здесь ярко выражена сезонность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Климат области умеренно континентальный, средняя температура января -10,5°С на севере, -8,5°С - на юге, июля - соответственно +19,6°С и +21,8°С. Среднегодовое количество осадков 550-560 мм на северо-западе и 435-525 мм - на юго-востоке.</a:t>
            </a: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Абсолютные минимумы температур воздуха могут достигать минус 36-40°С, максимумы плюс 38-40°С.</a:t>
            </a: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Устойчивый снежный покров в области обычно устанавливается не ранее декабря и лежит 122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дня.</a:t>
            </a: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Наибольшая скорость ветра в области наблюдается в зимнее время (январь, февраль), а наименьшая - летом (июнь, июль, август).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Осень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зима характеризуются преобладанием южных, юго-западных и западных ветров.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Весной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обычны ветры, дующие с юга, юго-востока и востока.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Летом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преобладают северо-западные, западные и юго-западные ветры.</a:t>
            </a:r>
          </a:p>
          <a:p>
            <a:pPr indent="180000" algn="just"/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Рельеф.</a:t>
            </a:r>
            <a:endParaRPr lang="ru-RU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Воронежская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область отличается равнинным рельефом. Существовавшие здесь в глубокой древности горы были выровнены и с тех пор ни разу не возрождались. Крупнейшие формы рельефа Воронежской области – Среднерусская и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Калачская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возвышенности на западе и юго-востоке соответственно и Окско-Донская низменность, занимающая северо-восток. Из-за этого Воронежскую область можно поделить на две части – низменную и возвышенную.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melovoj-ovrag.jpg"/>
          <p:cNvPicPr>
            <a:picLocks noChangeAspect="1"/>
          </p:cNvPicPr>
          <p:nvPr/>
        </p:nvPicPr>
        <p:blipFill>
          <a:blip r:embed="rId2" cstate="print"/>
          <a:srcRect l="3726" b="5731"/>
          <a:stretch>
            <a:fillRect/>
          </a:stretch>
        </p:blipFill>
        <p:spPr>
          <a:xfrm>
            <a:off x="4788024" y="3212976"/>
            <a:ext cx="392210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Zalivnoi_lug.jpg"/>
          <p:cNvPicPr>
            <a:picLocks noChangeAspect="1"/>
          </p:cNvPicPr>
          <p:nvPr/>
        </p:nvPicPr>
        <p:blipFill>
          <a:blip r:embed="rId3" cstate="print"/>
          <a:srcRect b="5283"/>
          <a:stretch>
            <a:fillRect/>
          </a:stretch>
        </p:blipFill>
        <p:spPr>
          <a:xfrm>
            <a:off x="683567" y="3212976"/>
            <a:ext cx="405465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13690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7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Гидрография.</a:t>
            </a:r>
          </a:p>
          <a:p>
            <a:pPr indent="180000" algn="just"/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Реки 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области общей протяжённостью св. 11 тыс. км относятся к бассейну Дона. </a:t>
            </a:r>
            <a:endParaRPr lang="ru-RU" sz="17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реки: Дон (длина в пределах В.о. 530 км), а также его правые (Ведуга, Тихая Сосна, Чёрная Калитва) и левые (Воронеж, Битюг, Хопёр) притоки. На территории области – Воронежское водохранилище (204 млн. м</a:t>
            </a:r>
            <a:r>
              <a:rPr lang="ru-RU" sz="1700" baseline="30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indent="180000" algn="just"/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Самые крупные пойменные озера – Кременчуг,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Погоново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Жировское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которые расположены южнее Воронежа. Вблизи устья реки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Хворостань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расположены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Бадеевское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Стебное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Назарово. В окрестностях города Лиски распложены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Песковатское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Богатое озера. Около города Павловск – довольно крупное озеро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Тахтарка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Крупные озера ниже по Дону – это Затон, Подгорное, Зуй,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Афанасьевское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Земкино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другие</a:t>
            </a:r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180000" algn="just"/>
            <a:r>
              <a:rPr lang="ru-RU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Воронежской области прудов намного больше, чем озер – около 2,5 тысяч, с общей площадью водного зеркала  - 300 км².</a:t>
            </a:r>
            <a:endParaRPr lang="ru-RU" sz="1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2fceb9s-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95" y="4149080"/>
            <a:ext cx="291505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reka_voronez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365104"/>
            <a:ext cx="2592288" cy="163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hutterstock_1544334536-scaled.jpg"/>
          <p:cNvPicPr>
            <a:picLocks noChangeAspect="1"/>
          </p:cNvPicPr>
          <p:nvPr/>
        </p:nvPicPr>
        <p:blipFill>
          <a:blip r:embed="rId4" cstate="print"/>
          <a:srcRect t="3571"/>
          <a:stretch>
            <a:fillRect/>
          </a:stretch>
        </p:blipFill>
        <p:spPr>
          <a:xfrm>
            <a:off x="6012160" y="4077072"/>
            <a:ext cx="2808312" cy="203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4320480" cy="381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Полезные ископаемые.</a:t>
            </a:r>
          </a:p>
          <a:p>
            <a:pPr indent="180000"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Минерально-сырьевая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база воронежского региона, особенно на западе и юге области представлена, в основном строительными материалами: глины, мел, пески, граниты, цементное сырье, известняк, охра, песчаник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180000"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кристаллическом фундаменте Воронежской области геолого-геофизическими исследованиями и буровыми скважинами были выявлены месторождения тория, урана, полиметаллов, кобальта, никеля, меди, золота, металлов платиновой группы, ртути, теллура, серебра, молибдена, вольфрама, галлия, германия, графита, флюорита, драгоценных и поделочных камней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7" descr="4c638202b9d6047066484558c7aca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692696"/>
            <a:ext cx="3788900" cy="213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d94fcda9c312370f5b17ca2744bab4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221088"/>
            <a:ext cx="3689580" cy="207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04048" y="2924944"/>
            <a:ext cx="37799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территории области существуют месторождения огнеупорных глин, каолинового сырья,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бентонитовых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керамических глин, глинистых охр. Особенно богата Воронежская область карбонатным сырьём — белым писчим мелом, который добывается на семи карьерах. Многочисленны карьеры по добыче строительных песков. Также известны месторождения кремнистых пород и фосфоритов. В осадочном чехле есть проявления золота, алмазов,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интерметаллидов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39604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Растительный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мир.</a:t>
            </a:r>
            <a:endParaRPr lang="ru-RU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Растительный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покров края характеризуется большим разнообразием. Почти каждый десятый гектар поверхности занят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лесами.</a:t>
            </a: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площадь лесов Воронежской области 501,7 тыс. га, или 9,6% всей территории региона.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выполняют, прежде всего, защитные функции -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водоохранные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санитарно-гигиенические, оздоровительные и другие.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3501008"/>
            <a:ext cx="3923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дубравы — Шипов лес и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Теллерманова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роща, нагорные дубравы, сосновые боры на песчаных террасах Дона, Битюга,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Хопра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 Воронежа.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Ольшаники занимают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заболоченные участки пойм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рек. Также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небольшими массивами произрастают леса из тополя, ивы, осины.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19845" t="35640" r="41883" b="20680"/>
          <a:stretch>
            <a:fillRect/>
          </a:stretch>
        </p:blipFill>
        <p:spPr bwMode="auto">
          <a:xfrm>
            <a:off x="4716016" y="908720"/>
            <a:ext cx="392582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d9e716f8035b31e32f3223b19ab2c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293096"/>
            <a:ext cx="399374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66CCFF"/>
      </a:accent1>
      <a:accent2>
        <a:srgbClr val="00FF80"/>
      </a:accent2>
      <a:accent3>
        <a:srgbClr val="FFFFFF"/>
      </a:accent3>
      <a:accent4>
        <a:srgbClr val="404040"/>
      </a:accent4>
      <a:accent5>
        <a:srgbClr val="B8E2FF"/>
      </a:accent5>
      <a:accent6>
        <a:srgbClr val="00E773"/>
      </a:accent6>
      <a:hlink>
        <a:srgbClr val="666666"/>
      </a:hlink>
      <a:folHlink>
        <a:srgbClr val="FF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173</TotalTime>
  <Words>457</Words>
  <Application>Microsoft Office PowerPoint</Application>
  <PresentationFormat>Экран (4:3)</PresentationFormat>
  <Paragraphs>84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Тема1</vt:lpstr>
      <vt:lpstr>«Край Воронежский,  край мой родной»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Лиана</dc:creator>
  <cp:lastModifiedBy>Лиана</cp:lastModifiedBy>
  <cp:revision>23</cp:revision>
  <dcterms:created xsi:type="dcterms:W3CDTF">2023-10-14T15:08:12Z</dcterms:created>
  <dcterms:modified xsi:type="dcterms:W3CDTF">2023-10-14T18:01:58Z</dcterms:modified>
</cp:coreProperties>
</file>