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72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62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02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166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821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6609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158632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025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2767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879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243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109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413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000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020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636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133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211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894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508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F366D9A-AA61-4576-A9BD-955C3E3E13C7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781EE57-57A7-4C54-9798-CBAD41BF6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65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0963" y="728421"/>
            <a:ext cx="9020013" cy="4060555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ru-RU" sz="2800" b="1" dirty="0" smtClean="0"/>
              <a:t>Презентация к уроку </a:t>
            </a:r>
            <a:br>
              <a:rPr lang="ru-RU" sz="2800" b="1" dirty="0" smtClean="0"/>
            </a:br>
            <a:r>
              <a:rPr lang="ru-RU" sz="2800" b="1" dirty="0" smtClean="0"/>
              <a:t>по учебному предмету </a:t>
            </a:r>
            <a:br>
              <a:rPr lang="ru-RU" sz="2800" b="1" dirty="0" smtClean="0"/>
            </a:b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«Английский язык» </a:t>
            </a:r>
            <a:b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/>
              <a:t>в 10-11х классах на тему </a:t>
            </a:r>
            <a:br>
              <a:rPr lang="ru-RU" sz="2800" b="1" dirty="0" smtClean="0"/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«Вопросы к рекламному объявлению» </a:t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(подготовка к ЕГЭ)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96747" y="5183755"/>
            <a:ext cx="4664990" cy="1674245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Лебедева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ирина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викторовна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lnSpc>
                <a:spcPct val="100000"/>
              </a:lnSpc>
            </a:pPr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английского языка</a:t>
            </a:r>
            <a:endParaRPr lang="ru-RU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lnSpc>
                <a:spcPct val="100000"/>
              </a:lnSpc>
            </a:pPr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</a:t>
            </a:r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sz="1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иркутска</a:t>
            </a:r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СОШ </a:t>
            </a:r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№80</a:t>
            </a:r>
            <a:endParaRPr lang="ru-RU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695" t="15606" r="5293" b="14757"/>
          <a:stretch/>
        </p:blipFill>
        <p:spPr>
          <a:xfrm>
            <a:off x="7123019" y="333642"/>
            <a:ext cx="4764182" cy="264676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53248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1485" y="232475"/>
            <a:ext cx="6489250" cy="1596177"/>
          </a:xfrm>
        </p:spPr>
        <p:txBody>
          <a:bodyPr/>
          <a:lstStyle/>
          <a:p>
            <a:r>
              <a:rPr lang="ru-RU" dirty="0" smtClean="0"/>
              <a:t>Вопрос </a:t>
            </a:r>
            <a:r>
              <a:rPr lang="en-US" dirty="0" smtClean="0"/>
              <a:t>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253300" y="2309249"/>
            <a:ext cx="5037574" cy="2753531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Вариант Ответа </a:t>
            </a:r>
            <a:r>
              <a:rPr lang="en-US" b="1" dirty="0" smtClean="0">
                <a:solidFill>
                  <a:srgbClr val="7030A0"/>
                </a:solidFill>
              </a:rPr>
              <a:t>4</a:t>
            </a:r>
            <a:r>
              <a:rPr lang="ru-RU" b="1" dirty="0" smtClean="0">
                <a:solidFill>
                  <a:srgbClr val="7030A0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en-US" dirty="0" smtClean="0"/>
              <a:t>How many tours do you have?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70" y="232475"/>
            <a:ext cx="4121212" cy="310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1586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1485" y="232475"/>
            <a:ext cx="6489250" cy="1596177"/>
          </a:xfrm>
        </p:spPr>
        <p:txBody>
          <a:bodyPr/>
          <a:lstStyle/>
          <a:p>
            <a:r>
              <a:rPr lang="ru-RU" dirty="0" smtClean="0"/>
              <a:t>Вопрос </a:t>
            </a:r>
            <a:r>
              <a:rPr lang="en-US" dirty="0" smtClean="0"/>
              <a:t>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206805" y="2200759"/>
            <a:ext cx="5022076" cy="2753531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Варианты Ответа </a:t>
            </a:r>
            <a:r>
              <a:rPr lang="en-US" b="1" dirty="0" smtClean="0">
                <a:solidFill>
                  <a:srgbClr val="7030A0"/>
                </a:solidFill>
              </a:rPr>
              <a:t>5</a:t>
            </a:r>
            <a:r>
              <a:rPr lang="ru-RU" b="1" dirty="0" smtClean="0">
                <a:solidFill>
                  <a:srgbClr val="7030A0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en-US" dirty="0" smtClean="0"/>
              <a:t>Are there any discounts?</a:t>
            </a:r>
          </a:p>
          <a:p>
            <a:pPr>
              <a:buFontTx/>
              <a:buChar char="-"/>
            </a:pPr>
            <a:r>
              <a:rPr lang="en-US" dirty="0" smtClean="0"/>
              <a:t>What discounts are provided?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70" y="232475"/>
            <a:ext cx="4121212" cy="310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792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Match points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3517" t="39774" r="16101" b="45989"/>
          <a:stretch/>
        </p:blipFill>
        <p:spPr>
          <a:xfrm>
            <a:off x="595594" y="2213130"/>
            <a:ext cx="11229613" cy="14894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8232" y="4105759"/>
            <a:ext cx="1884336" cy="188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75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Make questions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en-US" dirty="0" smtClean="0"/>
              <a:t>Where / situated / is / museum?</a:t>
            </a:r>
          </a:p>
          <a:p>
            <a:pPr marL="457200" indent="-457200">
              <a:buAutoNum type="arabicParenR"/>
            </a:pPr>
            <a:r>
              <a:rPr lang="en-US" dirty="0" smtClean="0"/>
              <a:t>Get / can / a card / how / I / membership?</a:t>
            </a:r>
          </a:p>
          <a:p>
            <a:pPr marL="457200" indent="-457200">
              <a:buAutoNum type="arabicParenR"/>
            </a:pPr>
            <a:r>
              <a:rPr lang="en-US" dirty="0" smtClean="0"/>
              <a:t>Does / ticket / much / the / how / cost?</a:t>
            </a:r>
          </a:p>
          <a:p>
            <a:pPr marL="457200" indent="-457200">
              <a:buAutoNum type="arabicParenR"/>
            </a:pPr>
            <a:r>
              <a:rPr lang="en-US" dirty="0" smtClean="0"/>
              <a:t>Is / it / guests / many / invite to / possible / how?</a:t>
            </a:r>
          </a:p>
          <a:p>
            <a:pPr marL="457200" indent="-457200">
              <a:buAutoNum type="arabicParenR"/>
            </a:pPr>
            <a:r>
              <a:rPr lang="en-US" dirty="0" smtClean="0"/>
              <a:t>You / do / free / service / delivery / provide / a?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5128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</a:t>
            </a:r>
            <a:r>
              <a:rPr lang="en-US" dirty="0" smtClean="0">
                <a:solidFill>
                  <a:srgbClr val="C00000"/>
                </a:solidFill>
              </a:rPr>
              <a:t>grammar</a:t>
            </a:r>
            <a:r>
              <a:rPr lang="en-US" dirty="0" smtClean="0"/>
              <a:t> mistakes </a:t>
            </a:r>
            <a:br>
              <a:rPr lang="en-US" dirty="0" smtClean="0"/>
            </a:br>
            <a:r>
              <a:rPr lang="en-US" sz="2000" dirty="0" smtClean="0"/>
              <a:t>(</a:t>
            </a:r>
            <a:r>
              <a:rPr lang="ru-RU" sz="2000" dirty="0" smtClean="0"/>
              <a:t>Найдите грамматические ошибки</a:t>
            </a:r>
            <a:r>
              <a:rPr lang="en-US" sz="2000" dirty="0" smtClean="0"/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en-US" dirty="0" smtClean="0"/>
              <a:t>What special offers could you suggest?</a:t>
            </a:r>
          </a:p>
          <a:p>
            <a:pPr marL="457200" indent="-457200">
              <a:buAutoNum type="arabicParenR"/>
            </a:pPr>
            <a:r>
              <a:rPr lang="en-US" dirty="0" smtClean="0"/>
              <a:t>How much rooms are available?</a:t>
            </a:r>
          </a:p>
          <a:p>
            <a:pPr marL="457200" indent="-457200">
              <a:buAutoNum type="arabicParenR"/>
            </a:pPr>
            <a:r>
              <a:rPr lang="en-US" dirty="0" smtClean="0"/>
              <a:t>Are there some sights nearby the hotel?</a:t>
            </a:r>
          </a:p>
          <a:p>
            <a:pPr marL="457200" indent="-457200">
              <a:buAutoNum type="arabicParenR"/>
            </a:pPr>
            <a:r>
              <a:rPr lang="en-US" dirty="0" smtClean="0"/>
              <a:t>What advantages that device has?</a:t>
            </a:r>
          </a:p>
          <a:p>
            <a:pPr marL="457200" indent="-457200">
              <a:buAutoNum type="arabicParenR"/>
            </a:pPr>
            <a:r>
              <a:rPr lang="en-US" dirty="0" smtClean="0"/>
              <a:t>How many clients do you have per day?</a:t>
            </a:r>
          </a:p>
          <a:p>
            <a:pPr marL="457200" indent="-457200">
              <a:buAutoNum type="arabicParenR"/>
            </a:pPr>
            <a:r>
              <a:rPr lang="en-US" dirty="0" smtClean="0"/>
              <a:t>Where the agency located?</a:t>
            </a:r>
          </a:p>
          <a:p>
            <a:pPr marL="457200" indent="-457200">
              <a:buAutoNum type="arabicParenR"/>
            </a:pPr>
            <a:r>
              <a:rPr lang="en-US" dirty="0" smtClean="0"/>
              <a:t>Can I book table online?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19223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Check yourselves </a:t>
            </a:r>
            <a:r>
              <a:rPr lang="en-US" sz="2000" dirty="0" smtClean="0"/>
              <a:t>(</a:t>
            </a:r>
            <a:r>
              <a:rPr lang="ru-RU" sz="2000" dirty="0" smtClean="0"/>
              <a:t>Проверьте себя</a:t>
            </a:r>
            <a:r>
              <a:rPr lang="en-US" sz="2000" dirty="0" smtClean="0"/>
              <a:t>)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en-US" dirty="0"/>
              <a:t>What special offers </a:t>
            </a:r>
            <a:r>
              <a:rPr lang="en-US" b="1" dirty="0" smtClean="0">
                <a:solidFill>
                  <a:srgbClr val="C00000"/>
                </a:solidFill>
              </a:rPr>
              <a:t>can</a:t>
            </a:r>
            <a:r>
              <a:rPr lang="en-US" dirty="0" smtClean="0"/>
              <a:t> </a:t>
            </a:r>
            <a:r>
              <a:rPr lang="en-US" dirty="0"/>
              <a:t>you suggest?</a:t>
            </a:r>
          </a:p>
          <a:p>
            <a:pPr marL="457200" indent="-457200">
              <a:buAutoNum type="arabicParenR"/>
            </a:pPr>
            <a:r>
              <a:rPr lang="en-US" dirty="0"/>
              <a:t>How </a:t>
            </a:r>
            <a:r>
              <a:rPr lang="en-US" b="1" dirty="0" smtClean="0">
                <a:solidFill>
                  <a:srgbClr val="C00000"/>
                </a:solidFill>
              </a:rPr>
              <a:t>many</a:t>
            </a:r>
            <a:r>
              <a:rPr lang="en-US" dirty="0" smtClean="0"/>
              <a:t> </a:t>
            </a:r>
            <a:r>
              <a:rPr lang="en-US" dirty="0"/>
              <a:t>rooms are available?</a:t>
            </a:r>
          </a:p>
          <a:p>
            <a:pPr marL="457200" indent="-457200">
              <a:buAutoNum type="arabicParenR"/>
            </a:pPr>
            <a:r>
              <a:rPr lang="en-US" dirty="0"/>
              <a:t>Are there </a:t>
            </a:r>
            <a:r>
              <a:rPr lang="en-US" b="1" dirty="0" smtClean="0">
                <a:solidFill>
                  <a:srgbClr val="C00000"/>
                </a:solidFill>
              </a:rPr>
              <a:t>any</a:t>
            </a:r>
            <a:r>
              <a:rPr lang="en-US" dirty="0" smtClean="0"/>
              <a:t> </a:t>
            </a:r>
            <a:r>
              <a:rPr lang="en-US" dirty="0"/>
              <a:t>sights nearby the hotel?</a:t>
            </a:r>
          </a:p>
          <a:p>
            <a:pPr marL="457200" indent="-457200">
              <a:buAutoNum type="arabicParenR"/>
            </a:pPr>
            <a:r>
              <a:rPr lang="en-US" dirty="0"/>
              <a:t>What advantages </a:t>
            </a:r>
            <a:r>
              <a:rPr lang="en-US" b="1" dirty="0" smtClean="0">
                <a:solidFill>
                  <a:srgbClr val="C00000"/>
                </a:solidFill>
              </a:rPr>
              <a:t>does</a:t>
            </a:r>
            <a:r>
              <a:rPr lang="en-US" dirty="0" smtClean="0"/>
              <a:t> that </a:t>
            </a:r>
            <a:r>
              <a:rPr lang="en-US" dirty="0"/>
              <a:t>device </a:t>
            </a:r>
            <a:r>
              <a:rPr lang="en-US" b="1" dirty="0" smtClean="0">
                <a:solidFill>
                  <a:srgbClr val="C00000"/>
                </a:solidFill>
              </a:rPr>
              <a:t>have</a:t>
            </a:r>
            <a:r>
              <a:rPr lang="en-US" dirty="0" smtClean="0"/>
              <a:t>?</a:t>
            </a:r>
            <a:endParaRPr lang="en-US" dirty="0"/>
          </a:p>
          <a:p>
            <a:pPr marL="457200" indent="-457200">
              <a:buAutoNum type="arabicParenR"/>
            </a:pPr>
            <a:r>
              <a:rPr lang="en-US" dirty="0"/>
              <a:t>How many clients </a:t>
            </a:r>
            <a:r>
              <a:rPr lang="en-US" b="1" dirty="0">
                <a:solidFill>
                  <a:srgbClr val="C00000"/>
                </a:solidFill>
              </a:rPr>
              <a:t>per day </a:t>
            </a:r>
            <a:r>
              <a:rPr lang="en-US" dirty="0" smtClean="0"/>
              <a:t>do </a:t>
            </a:r>
            <a:r>
              <a:rPr lang="en-US" dirty="0"/>
              <a:t>you </a:t>
            </a:r>
            <a:r>
              <a:rPr lang="en-US" dirty="0" smtClean="0"/>
              <a:t>have?</a:t>
            </a:r>
            <a:endParaRPr lang="en-US" dirty="0"/>
          </a:p>
          <a:p>
            <a:pPr marL="457200" indent="-457200">
              <a:buAutoNum type="arabicParenR"/>
            </a:pPr>
            <a:r>
              <a:rPr lang="en-US" dirty="0"/>
              <a:t>Where </a:t>
            </a:r>
            <a:r>
              <a:rPr lang="en-US" b="1" dirty="0" smtClean="0">
                <a:solidFill>
                  <a:srgbClr val="C00000"/>
                </a:solidFill>
              </a:rPr>
              <a:t>is</a:t>
            </a:r>
            <a:r>
              <a:rPr lang="en-US" dirty="0" smtClean="0"/>
              <a:t> the </a:t>
            </a:r>
            <a:r>
              <a:rPr lang="en-US" dirty="0"/>
              <a:t>agency located?</a:t>
            </a:r>
          </a:p>
          <a:p>
            <a:pPr marL="457200" indent="-457200">
              <a:buAutoNum type="arabicParenR"/>
            </a:pPr>
            <a:r>
              <a:rPr lang="en-US" dirty="0"/>
              <a:t>Can I book </a:t>
            </a:r>
            <a:r>
              <a:rPr lang="en-US" b="1" dirty="0" smtClean="0">
                <a:solidFill>
                  <a:srgbClr val="C00000"/>
                </a:solidFill>
              </a:rPr>
              <a:t>a </a:t>
            </a:r>
            <a:r>
              <a:rPr lang="en-US" dirty="0" smtClean="0"/>
              <a:t>table </a:t>
            </a:r>
            <a:r>
              <a:rPr lang="en-US" dirty="0"/>
              <a:t>online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4761" y="2572720"/>
            <a:ext cx="2702839" cy="202712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1144693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</a:t>
            </a:r>
            <a:r>
              <a:rPr lang="en-US" dirty="0" smtClean="0">
                <a:solidFill>
                  <a:srgbClr val="00B050"/>
                </a:solidFill>
              </a:rPr>
              <a:t>lexical</a:t>
            </a:r>
            <a:r>
              <a:rPr lang="en-US" dirty="0" smtClean="0"/>
              <a:t> mistakes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en-US" dirty="0" smtClean="0"/>
              <a:t>What serve do you provide?</a:t>
            </a:r>
          </a:p>
          <a:p>
            <a:pPr marL="457200" indent="-457200">
              <a:buAutoNum type="arabicParenR"/>
            </a:pPr>
            <a:r>
              <a:rPr lang="en-US" dirty="0" smtClean="0"/>
              <a:t>Does it heart during the process?</a:t>
            </a:r>
          </a:p>
          <a:p>
            <a:pPr marL="457200" indent="-457200">
              <a:buAutoNum type="arabicParenR"/>
            </a:pPr>
            <a:r>
              <a:rPr lang="en-US" dirty="0" smtClean="0"/>
              <a:t>Do you have any recommends?</a:t>
            </a:r>
          </a:p>
          <a:p>
            <a:pPr marL="457200" indent="-457200">
              <a:buAutoNum type="arabicParenR"/>
            </a:pPr>
            <a:r>
              <a:rPr lang="en-US" dirty="0" smtClean="0"/>
              <a:t>How long does the tourist last?</a:t>
            </a:r>
          </a:p>
          <a:p>
            <a:pPr marL="457200" indent="-457200">
              <a:buAutoNum type="arabicParenR"/>
            </a:pPr>
            <a:r>
              <a:rPr lang="en-US" dirty="0" smtClean="0"/>
              <a:t>Would you leaf me your contacts?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41897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 yourselves </a:t>
            </a:r>
            <a:r>
              <a:rPr lang="en-US" sz="2000" dirty="0" smtClean="0"/>
              <a:t>(</a:t>
            </a:r>
            <a:r>
              <a:rPr lang="ru-RU" sz="2000" dirty="0" smtClean="0"/>
              <a:t>Проверьте себя</a:t>
            </a:r>
            <a:r>
              <a:rPr lang="en-US" sz="2000" dirty="0" smtClean="0"/>
              <a:t>)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en-US" dirty="0"/>
              <a:t>What </a:t>
            </a:r>
            <a:r>
              <a:rPr 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services</a:t>
            </a:r>
            <a:r>
              <a:rPr lang="en-US" dirty="0" smtClean="0"/>
              <a:t> </a:t>
            </a:r>
            <a:r>
              <a:rPr lang="en-US" dirty="0"/>
              <a:t>do you provide?</a:t>
            </a:r>
          </a:p>
          <a:p>
            <a:pPr marL="457200" indent="-457200">
              <a:buAutoNum type="arabicParenR"/>
            </a:pPr>
            <a:r>
              <a:rPr lang="en-US" dirty="0"/>
              <a:t>Does it </a:t>
            </a:r>
            <a:r>
              <a:rPr 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hurt</a:t>
            </a:r>
            <a:r>
              <a:rPr lang="en-US" dirty="0" smtClean="0"/>
              <a:t> </a:t>
            </a:r>
            <a:r>
              <a:rPr lang="en-US" dirty="0"/>
              <a:t>during the process?</a:t>
            </a:r>
          </a:p>
          <a:p>
            <a:pPr marL="457200" indent="-457200">
              <a:buAutoNum type="arabicParenR"/>
            </a:pPr>
            <a:r>
              <a:rPr lang="en-US" dirty="0"/>
              <a:t>Do you have any </a:t>
            </a:r>
            <a:r>
              <a:rPr 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recommendations</a:t>
            </a:r>
            <a:r>
              <a:rPr lang="en-US" dirty="0"/>
              <a:t>?</a:t>
            </a:r>
          </a:p>
          <a:p>
            <a:pPr marL="457200" indent="-457200">
              <a:buAutoNum type="arabicParenR"/>
            </a:pPr>
            <a:r>
              <a:rPr lang="en-US" dirty="0"/>
              <a:t>How long does the </a:t>
            </a:r>
            <a:r>
              <a:rPr 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tour</a:t>
            </a:r>
            <a:r>
              <a:rPr lang="en-US" dirty="0" smtClean="0"/>
              <a:t> last?</a:t>
            </a:r>
            <a:endParaRPr lang="en-US" dirty="0"/>
          </a:p>
          <a:p>
            <a:pPr marL="457200" indent="-457200">
              <a:buAutoNum type="arabicParenR"/>
            </a:pPr>
            <a:r>
              <a:rPr lang="en-US" dirty="0"/>
              <a:t>Would you </a:t>
            </a:r>
            <a:r>
              <a:rPr 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leave</a:t>
            </a:r>
            <a:r>
              <a:rPr lang="en-US" dirty="0" smtClean="0"/>
              <a:t> </a:t>
            </a:r>
            <a:r>
              <a:rPr lang="en-US" dirty="0"/>
              <a:t>me your contacts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0528" y="2611728"/>
            <a:ext cx="2087105" cy="203001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598081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0424" y="92991"/>
            <a:ext cx="7465643" cy="2013216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/>
              <a:t>Представьте, что выпускник подал апелляцию, объясните почему ни один из его вопросов не засчитан?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71959" y="2416173"/>
            <a:ext cx="6371287" cy="4108613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 smtClean="0">
                <a:solidFill>
                  <a:srgbClr val="7030A0"/>
                </a:solidFill>
              </a:rPr>
              <a:t>Вопросы выпускника:</a:t>
            </a:r>
          </a:p>
          <a:p>
            <a:pPr marL="457200" indent="-457200">
              <a:buAutoNum type="arabicParenR"/>
            </a:pPr>
            <a:r>
              <a:rPr lang="en-US" dirty="0" smtClean="0"/>
              <a:t>What is this café located?</a:t>
            </a:r>
          </a:p>
          <a:p>
            <a:pPr marL="457200" indent="-457200">
              <a:buAutoNum type="arabicParenR"/>
            </a:pPr>
            <a:r>
              <a:rPr lang="en-US" dirty="0" smtClean="0"/>
              <a:t>What type of food do they serve?</a:t>
            </a:r>
          </a:p>
          <a:p>
            <a:pPr marL="457200" indent="-457200">
              <a:buAutoNum type="arabicParenR"/>
            </a:pPr>
            <a:r>
              <a:rPr lang="en-US" dirty="0" smtClean="0"/>
              <a:t>Do you provide some vegetarian dishes?</a:t>
            </a:r>
          </a:p>
          <a:p>
            <a:pPr marL="457200" indent="-457200">
              <a:buAutoNum type="arabicParenR"/>
            </a:pPr>
            <a:r>
              <a:rPr lang="en-US" dirty="0" smtClean="0"/>
              <a:t>Is there dancing floor? </a:t>
            </a:r>
          </a:p>
          <a:p>
            <a:pPr marL="457200" indent="-457200">
              <a:buAutoNum type="arabicParenR"/>
            </a:pPr>
            <a:r>
              <a:rPr lang="en-US" dirty="0" smtClean="0"/>
              <a:t>Do you any group discounts have?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244" y="1858234"/>
            <a:ext cx="5217789" cy="370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119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30319" y="618517"/>
            <a:ext cx="5047907" cy="1596177"/>
          </a:xfrm>
        </p:spPr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keys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563891" y="2367092"/>
            <a:ext cx="6276813" cy="3424107"/>
          </a:xfrm>
        </p:spPr>
        <p:txBody>
          <a:bodyPr/>
          <a:lstStyle/>
          <a:p>
            <a:pPr marL="457200" indent="-457200">
              <a:buFont typeface="+mj-lt"/>
              <a:buAutoNum type="arabicParenR"/>
            </a:pPr>
            <a:r>
              <a:rPr lang="en-US" u="sng" dirty="0" smtClean="0"/>
              <a:t>Where</a:t>
            </a:r>
            <a:r>
              <a:rPr lang="en-US" dirty="0" smtClean="0"/>
              <a:t> </a:t>
            </a:r>
            <a:r>
              <a:rPr lang="en-US" dirty="0"/>
              <a:t>is this café located?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/>
              <a:t>What type of food do </a:t>
            </a:r>
            <a:r>
              <a:rPr lang="en-US" u="sng" dirty="0" smtClean="0"/>
              <a:t>you</a:t>
            </a:r>
            <a:r>
              <a:rPr lang="en-US" dirty="0" smtClean="0"/>
              <a:t> </a:t>
            </a:r>
            <a:r>
              <a:rPr lang="en-US" dirty="0"/>
              <a:t>serve?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/>
              <a:t>Do you provide </a:t>
            </a:r>
            <a:r>
              <a:rPr lang="en-US" u="sng" dirty="0" smtClean="0"/>
              <a:t>any</a:t>
            </a:r>
            <a:r>
              <a:rPr lang="en-US" dirty="0" smtClean="0"/>
              <a:t> </a:t>
            </a:r>
            <a:r>
              <a:rPr lang="en-US" dirty="0"/>
              <a:t>vegetarian dishes?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/>
              <a:t>Is there </a:t>
            </a:r>
            <a:r>
              <a:rPr lang="en-US" u="sng" dirty="0" smtClean="0"/>
              <a:t>a </a:t>
            </a:r>
            <a:r>
              <a:rPr lang="en-US" dirty="0" smtClean="0"/>
              <a:t>dancing </a:t>
            </a:r>
            <a:r>
              <a:rPr lang="en-US" dirty="0"/>
              <a:t>floor? 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/>
              <a:t>Do you </a:t>
            </a:r>
            <a:r>
              <a:rPr lang="en-US" u="sng" dirty="0" smtClean="0"/>
              <a:t>have</a:t>
            </a:r>
            <a:r>
              <a:rPr lang="en-US" dirty="0" smtClean="0"/>
              <a:t> any </a:t>
            </a:r>
            <a:r>
              <a:rPr lang="en-US" dirty="0"/>
              <a:t>group </a:t>
            </a:r>
            <a:r>
              <a:rPr lang="en-US" dirty="0" smtClean="0"/>
              <a:t>discounts?</a:t>
            </a:r>
            <a:endParaRPr lang="en-US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0" y="73343"/>
            <a:ext cx="5113642" cy="363075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53" y="4789407"/>
            <a:ext cx="2544951" cy="1696634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2777220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 Развития Критического 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Мышления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smtClean="0"/>
              <a:t>формирование навыков мыслительной работы: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03089" y="2088123"/>
            <a:ext cx="5936477" cy="3424107"/>
          </a:xfrm>
        </p:spPr>
        <p:txBody>
          <a:bodyPr>
            <a:normAutofit/>
          </a:bodyPr>
          <a:lstStyle/>
          <a:p>
            <a:pPr algn="ctr">
              <a:buFontTx/>
              <a:buChar char="⃰"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планирование 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Tx/>
              <a:buChar char="⃰"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прогнозирование 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Tx/>
              <a:buChar char="⃰"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самооценка 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Tx/>
              <a:buChar char="⃰"/>
            </a:pPr>
            <a:r>
              <a:rPr lang="ru-RU" sz="36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саморегуляция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777" y="4695986"/>
            <a:ext cx="2794042" cy="186362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95310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83537" y="2493813"/>
            <a:ext cx="4743107" cy="1596177"/>
          </a:xfrm>
          <a:solidFill>
            <a:schemeClr val="accent6">
              <a:lumMod val="75000"/>
            </a:schemeClr>
          </a:solidFill>
          <a:effectLst>
            <a:softEdge rad="127000"/>
          </a:effectLst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Break a leg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b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«ни пуха, ни пера»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399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338" y="4865053"/>
            <a:ext cx="10364451" cy="1596177"/>
          </a:xfrm>
        </p:spPr>
        <p:txBody>
          <a:bodyPr/>
          <a:lstStyle/>
          <a:p>
            <a:pPr algn="l"/>
            <a:r>
              <a:rPr lang="ru-RU" dirty="0" smtClean="0"/>
              <a:t>Приём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«найди ошибку»</a:t>
            </a:r>
            <a:endParaRPr lang="ru-RU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99755" y="925750"/>
            <a:ext cx="10616964" cy="4140781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+</a:t>
            </a:r>
            <a:r>
              <a:rPr lang="ru-RU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активизирует внимание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+</a:t>
            </a:r>
            <a:r>
              <a:rPr lang="ru-RU" sz="2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Формирует </a:t>
            </a:r>
            <a:r>
              <a:rPr lang="ru-RU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умение </a:t>
            </a:r>
            <a:r>
              <a:rPr lang="ru-RU" sz="2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анализировать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+</a:t>
            </a:r>
            <a:r>
              <a:rPr lang="ru-RU" sz="2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критически </a:t>
            </a:r>
            <a:r>
              <a:rPr lang="ru-RU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оценивать полученную </a:t>
            </a:r>
            <a:r>
              <a:rPr lang="ru-RU" sz="2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информацию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+</a:t>
            </a:r>
            <a:r>
              <a:rPr lang="ru-RU" sz="28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применять </a:t>
            </a:r>
            <a:r>
              <a:rPr lang="ru-RU" sz="2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знания в нестандартной ситуации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3305"/>
          <a:stretch/>
        </p:blipFill>
        <p:spPr>
          <a:xfrm>
            <a:off x="9132219" y="3627126"/>
            <a:ext cx="1871578" cy="2475854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5531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451" y="1433565"/>
            <a:ext cx="4780981" cy="512373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5819" y="1776288"/>
            <a:ext cx="5025930" cy="276790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4946" r="3214"/>
          <a:stretch/>
        </p:blipFill>
        <p:spPr>
          <a:xfrm>
            <a:off x="5586893" y="4690491"/>
            <a:ext cx="4959459" cy="203691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98277" y="180111"/>
            <a:ext cx="10364451" cy="1596177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задания 2 </a:t>
            </a:r>
            <a:r>
              <a:rPr lang="ru-RU" sz="2400" dirty="0" smtClean="0"/>
              <a:t>(устная часть)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3625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0784" y="155765"/>
            <a:ext cx="10364451" cy="1377786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рекомендации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0784" y="1379350"/>
            <a:ext cx="5106026" cy="5098942"/>
          </a:xfrm>
        </p:spPr>
        <p:txBody>
          <a:bodyPr>
            <a:normAutofit/>
          </a:bodyPr>
          <a:lstStyle/>
          <a:p>
            <a:pPr>
              <a:buFontTx/>
              <a:buChar char="‽"/>
            </a:pPr>
            <a:r>
              <a:rPr lang="ru-RU" dirty="0" smtClean="0"/>
              <a:t>- задавайте </a:t>
            </a:r>
            <a:r>
              <a:rPr lang="ru-RU" dirty="0"/>
              <a:t>вопросы общего </a:t>
            </a:r>
            <a:r>
              <a:rPr lang="ru-RU" sz="1700" dirty="0"/>
              <a:t>(</a:t>
            </a:r>
            <a:r>
              <a:rPr lang="ru-RU" sz="1700" dirty="0" err="1"/>
              <a:t>General</a:t>
            </a:r>
            <a:r>
              <a:rPr lang="ru-RU" sz="1700" dirty="0"/>
              <a:t> </a:t>
            </a:r>
            <a:r>
              <a:rPr lang="ru-RU" sz="1700" dirty="0" err="1"/>
              <a:t>Question</a:t>
            </a:r>
            <a:r>
              <a:rPr lang="ru-RU" sz="1700" dirty="0"/>
              <a:t>) </a:t>
            </a:r>
            <a:r>
              <a:rPr lang="ru-RU" dirty="0"/>
              <a:t>и специального типа </a:t>
            </a:r>
            <a:r>
              <a:rPr lang="ru-RU" sz="1600" dirty="0"/>
              <a:t>(</a:t>
            </a:r>
            <a:r>
              <a:rPr lang="ru-RU" sz="1600" dirty="0" err="1"/>
              <a:t>Special</a:t>
            </a:r>
            <a:r>
              <a:rPr lang="ru-RU" sz="1600" dirty="0"/>
              <a:t> </a:t>
            </a:r>
            <a:r>
              <a:rPr lang="ru-RU" sz="1600" dirty="0" err="1"/>
              <a:t>Question</a:t>
            </a:r>
            <a:r>
              <a:rPr lang="ru-RU" sz="1600" dirty="0"/>
              <a:t>)</a:t>
            </a:r>
          </a:p>
          <a:p>
            <a:pPr>
              <a:buFontTx/>
              <a:buChar char="‽"/>
            </a:pPr>
            <a:r>
              <a:rPr lang="ru-RU" dirty="0"/>
              <a:t>— не забывайте употреблять вспомогательные глаголы</a:t>
            </a:r>
          </a:p>
          <a:p>
            <a:pPr>
              <a:buFontTx/>
              <a:buChar char="‽"/>
            </a:pPr>
            <a:r>
              <a:rPr lang="ru-RU" dirty="0"/>
              <a:t>— не рекомендуется задавать косвенные вопросы типа: </a:t>
            </a:r>
            <a:r>
              <a:rPr lang="ru-RU" sz="1600" dirty="0"/>
              <a:t>“</a:t>
            </a:r>
            <a:r>
              <a:rPr lang="ru-RU" sz="1600" dirty="0" err="1"/>
              <a:t>Could</a:t>
            </a:r>
            <a:r>
              <a:rPr lang="ru-RU" sz="1600" dirty="0"/>
              <a:t> </a:t>
            </a:r>
            <a:r>
              <a:rPr lang="ru-RU" sz="1600" dirty="0" err="1"/>
              <a:t>you</a:t>
            </a:r>
            <a:r>
              <a:rPr lang="ru-RU" sz="1600" dirty="0"/>
              <a:t> </a:t>
            </a:r>
            <a:r>
              <a:rPr lang="ru-RU" sz="1600" dirty="0" err="1"/>
              <a:t>tell</a:t>
            </a:r>
            <a:r>
              <a:rPr lang="ru-RU" sz="1600" dirty="0"/>
              <a:t> </a:t>
            </a:r>
            <a:r>
              <a:rPr lang="ru-RU" sz="1600" dirty="0" err="1"/>
              <a:t>me</a:t>
            </a:r>
            <a:r>
              <a:rPr lang="ru-RU" sz="1600" dirty="0"/>
              <a:t>…”</a:t>
            </a:r>
          </a:p>
          <a:p>
            <a:pPr>
              <a:buFontTx/>
              <a:buChar char="‽"/>
            </a:pPr>
            <a:r>
              <a:rPr lang="ru-RU" dirty="0"/>
              <a:t>— не нужно начинать свой ответ с этикетного диалога: </a:t>
            </a:r>
            <a:r>
              <a:rPr lang="ru-RU" sz="1600" dirty="0"/>
              <a:t>“</a:t>
            </a:r>
            <a:r>
              <a:rPr lang="ru-RU" sz="1600" dirty="0" err="1"/>
              <a:t>Hello</a:t>
            </a:r>
            <a:r>
              <a:rPr lang="ru-RU" sz="1600" dirty="0"/>
              <a:t>. </a:t>
            </a:r>
            <a:r>
              <a:rPr lang="en-US" sz="1600" dirty="0"/>
              <a:t>My name is Ann and I’m calling to find out more information about </a:t>
            </a:r>
            <a:r>
              <a:rPr lang="en-US" sz="1600" dirty="0" smtClean="0"/>
              <a:t>…”</a:t>
            </a:r>
            <a:endParaRPr lang="ru-RU" sz="16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6621651" y="1379349"/>
            <a:ext cx="5105400" cy="4850969"/>
          </a:xfrm>
        </p:spPr>
        <p:txBody>
          <a:bodyPr>
            <a:normAutofit/>
          </a:bodyPr>
          <a:lstStyle/>
          <a:p>
            <a:pPr>
              <a:buFontTx/>
              <a:buChar char="‽"/>
            </a:pPr>
            <a:r>
              <a:rPr lang="ru-RU" dirty="0" smtClean="0"/>
              <a:t>Не задавайте </a:t>
            </a:r>
            <a:r>
              <a:rPr lang="ru-RU" dirty="0"/>
              <a:t>вопросы общего </a:t>
            </a:r>
            <a:r>
              <a:rPr lang="ru-RU" sz="1700" dirty="0"/>
              <a:t>(</a:t>
            </a:r>
            <a:r>
              <a:rPr lang="ru-RU" sz="1700" dirty="0" err="1"/>
              <a:t>General</a:t>
            </a:r>
            <a:r>
              <a:rPr lang="ru-RU" sz="1700" dirty="0"/>
              <a:t> </a:t>
            </a:r>
            <a:r>
              <a:rPr lang="ru-RU" sz="1700" dirty="0" err="1"/>
              <a:t>Question</a:t>
            </a:r>
            <a:r>
              <a:rPr lang="ru-RU" sz="1700" dirty="0"/>
              <a:t>) </a:t>
            </a:r>
            <a:r>
              <a:rPr lang="ru-RU" dirty="0"/>
              <a:t>и специального типа </a:t>
            </a:r>
            <a:r>
              <a:rPr lang="ru-RU" sz="1700" dirty="0"/>
              <a:t>(</a:t>
            </a:r>
            <a:r>
              <a:rPr lang="ru-RU" sz="1700" dirty="0" err="1"/>
              <a:t>Special</a:t>
            </a:r>
            <a:r>
              <a:rPr lang="ru-RU" sz="1700" dirty="0"/>
              <a:t> </a:t>
            </a:r>
            <a:r>
              <a:rPr lang="ru-RU" sz="1700" dirty="0" err="1"/>
              <a:t>Question</a:t>
            </a:r>
            <a:r>
              <a:rPr lang="ru-RU" sz="1700" dirty="0"/>
              <a:t>)</a:t>
            </a:r>
          </a:p>
          <a:p>
            <a:pPr>
              <a:buFontTx/>
              <a:buChar char="‽"/>
            </a:pPr>
            <a:r>
              <a:rPr lang="ru-RU" dirty="0"/>
              <a:t>— не </a:t>
            </a:r>
            <a:r>
              <a:rPr lang="ru-RU" dirty="0" smtClean="0"/>
              <a:t>употребляйте </a:t>
            </a:r>
            <a:r>
              <a:rPr lang="ru-RU" dirty="0"/>
              <a:t>вспомогательные глаголы</a:t>
            </a:r>
          </a:p>
          <a:p>
            <a:pPr>
              <a:buFontTx/>
              <a:buChar char="‽"/>
            </a:pPr>
            <a:r>
              <a:rPr lang="ru-RU" dirty="0"/>
              <a:t>— </a:t>
            </a:r>
            <a:r>
              <a:rPr lang="ru-RU" dirty="0" smtClean="0"/>
              <a:t>рекомендуется </a:t>
            </a:r>
            <a:r>
              <a:rPr lang="ru-RU" dirty="0"/>
              <a:t>задавать косвенные вопросы типа: </a:t>
            </a:r>
            <a:r>
              <a:rPr lang="ru-RU" sz="1700" dirty="0"/>
              <a:t>“</a:t>
            </a:r>
            <a:r>
              <a:rPr lang="ru-RU" sz="1700" dirty="0" err="1"/>
              <a:t>Could</a:t>
            </a:r>
            <a:r>
              <a:rPr lang="ru-RU" sz="1700" dirty="0"/>
              <a:t> </a:t>
            </a:r>
            <a:r>
              <a:rPr lang="ru-RU" sz="1700" dirty="0" err="1"/>
              <a:t>you</a:t>
            </a:r>
            <a:r>
              <a:rPr lang="ru-RU" sz="1700" dirty="0"/>
              <a:t> </a:t>
            </a:r>
            <a:r>
              <a:rPr lang="ru-RU" sz="1700" dirty="0" err="1"/>
              <a:t>tell</a:t>
            </a:r>
            <a:r>
              <a:rPr lang="ru-RU" sz="1700" dirty="0"/>
              <a:t> </a:t>
            </a:r>
            <a:r>
              <a:rPr lang="ru-RU" sz="1700" dirty="0" err="1"/>
              <a:t>me</a:t>
            </a:r>
            <a:r>
              <a:rPr lang="ru-RU" sz="1700" dirty="0"/>
              <a:t>…”</a:t>
            </a:r>
          </a:p>
          <a:p>
            <a:pPr>
              <a:buFontTx/>
              <a:buChar char="‽"/>
            </a:pPr>
            <a:r>
              <a:rPr lang="ru-RU" dirty="0"/>
              <a:t>— </a:t>
            </a:r>
            <a:r>
              <a:rPr lang="ru-RU" dirty="0" smtClean="0"/>
              <a:t>нужно </a:t>
            </a:r>
            <a:r>
              <a:rPr lang="ru-RU" dirty="0"/>
              <a:t>начинать свой ответ с этикетного диалога: </a:t>
            </a:r>
            <a:r>
              <a:rPr lang="ru-RU" sz="1600" dirty="0"/>
              <a:t>“</a:t>
            </a:r>
            <a:r>
              <a:rPr lang="ru-RU" sz="1600" dirty="0" err="1"/>
              <a:t>Hello</a:t>
            </a:r>
            <a:r>
              <a:rPr lang="ru-RU" sz="1600" dirty="0"/>
              <a:t>. </a:t>
            </a:r>
            <a:r>
              <a:rPr lang="en-US" sz="1600" dirty="0"/>
              <a:t>My name is Ann and I’m calling to find out more information about </a:t>
            </a:r>
            <a:r>
              <a:rPr lang="en-US" sz="1600" dirty="0" smtClean="0"/>
              <a:t>…”</a:t>
            </a:r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854" y="375061"/>
            <a:ext cx="541749" cy="939194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3648" r="23727"/>
          <a:stretch/>
        </p:blipFill>
        <p:spPr>
          <a:xfrm>
            <a:off x="9331989" y="309966"/>
            <a:ext cx="819401" cy="100429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867186" y="6164451"/>
            <a:ext cx="6500249" cy="6276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правильный вариант рекомендации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337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7641289" cy="1596177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Правильный вариант</a:t>
            </a:r>
            <a:r>
              <a:rPr lang="en-US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Tx/>
              <a:buChar char="‽"/>
            </a:pPr>
            <a:r>
              <a:rPr lang="ru-RU" dirty="0" smtClean="0"/>
              <a:t>- задавайте </a:t>
            </a:r>
            <a:r>
              <a:rPr lang="ru-RU" dirty="0"/>
              <a:t>вопросы общего </a:t>
            </a:r>
            <a:r>
              <a:rPr lang="ru-RU" sz="1700" dirty="0"/>
              <a:t>(</a:t>
            </a:r>
            <a:r>
              <a:rPr lang="ru-RU" sz="1700" dirty="0" err="1"/>
              <a:t>General</a:t>
            </a:r>
            <a:r>
              <a:rPr lang="ru-RU" sz="1700" dirty="0"/>
              <a:t> </a:t>
            </a:r>
            <a:r>
              <a:rPr lang="ru-RU" sz="1700" dirty="0" err="1"/>
              <a:t>Question</a:t>
            </a:r>
            <a:r>
              <a:rPr lang="ru-RU" sz="1700" dirty="0"/>
              <a:t>) </a:t>
            </a:r>
            <a:r>
              <a:rPr lang="ru-RU" dirty="0"/>
              <a:t>и специального типа </a:t>
            </a:r>
            <a:r>
              <a:rPr lang="ru-RU" sz="1600" dirty="0"/>
              <a:t>(</a:t>
            </a:r>
            <a:r>
              <a:rPr lang="ru-RU" sz="1600" dirty="0" err="1"/>
              <a:t>Special</a:t>
            </a:r>
            <a:r>
              <a:rPr lang="ru-RU" sz="1600" dirty="0"/>
              <a:t> </a:t>
            </a:r>
            <a:r>
              <a:rPr lang="ru-RU" sz="1600" dirty="0" err="1"/>
              <a:t>Question</a:t>
            </a:r>
            <a:r>
              <a:rPr lang="ru-RU" sz="1600" dirty="0"/>
              <a:t>)</a:t>
            </a:r>
          </a:p>
          <a:p>
            <a:pPr>
              <a:buFontTx/>
              <a:buChar char="‽"/>
            </a:pPr>
            <a:r>
              <a:rPr lang="ru-RU" dirty="0"/>
              <a:t>— не забывайте употреблять вспомогательные глаголы</a:t>
            </a:r>
          </a:p>
          <a:p>
            <a:pPr>
              <a:buFontTx/>
              <a:buChar char="‽"/>
            </a:pPr>
            <a:r>
              <a:rPr lang="ru-RU" dirty="0"/>
              <a:t>— не рекомендуется задавать косвенные вопросы типа: </a:t>
            </a:r>
            <a:r>
              <a:rPr lang="ru-RU" sz="1600" dirty="0"/>
              <a:t>“</a:t>
            </a:r>
            <a:r>
              <a:rPr lang="ru-RU" sz="1600" dirty="0" err="1"/>
              <a:t>Could</a:t>
            </a:r>
            <a:r>
              <a:rPr lang="ru-RU" sz="1600" dirty="0"/>
              <a:t> </a:t>
            </a:r>
            <a:r>
              <a:rPr lang="ru-RU" sz="1600" dirty="0" err="1"/>
              <a:t>you</a:t>
            </a:r>
            <a:r>
              <a:rPr lang="ru-RU" sz="1600" dirty="0"/>
              <a:t> </a:t>
            </a:r>
            <a:r>
              <a:rPr lang="ru-RU" sz="1600" dirty="0" err="1"/>
              <a:t>tell</a:t>
            </a:r>
            <a:r>
              <a:rPr lang="ru-RU" sz="1600" dirty="0"/>
              <a:t> </a:t>
            </a:r>
            <a:r>
              <a:rPr lang="ru-RU" sz="1600" dirty="0" err="1"/>
              <a:t>me</a:t>
            </a:r>
            <a:r>
              <a:rPr lang="ru-RU" sz="1600" dirty="0"/>
              <a:t>…”</a:t>
            </a:r>
          </a:p>
          <a:p>
            <a:pPr>
              <a:buFontTx/>
              <a:buChar char="‽"/>
            </a:pPr>
            <a:r>
              <a:rPr lang="ru-RU" dirty="0"/>
              <a:t>— не нужно начинать свой ответ с этикетного диалога: </a:t>
            </a:r>
            <a:r>
              <a:rPr lang="ru-RU" sz="1600" dirty="0"/>
              <a:t>“</a:t>
            </a:r>
            <a:r>
              <a:rPr lang="ru-RU" sz="1600" dirty="0" err="1"/>
              <a:t>Hello</a:t>
            </a:r>
            <a:r>
              <a:rPr lang="ru-RU" sz="1600" dirty="0"/>
              <a:t>. </a:t>
            </a:r>
            <a:r>
              <a:rPr lang="en-US" sz="1600" dirty="0"/>
              <a:t>My name is Ann and I’m calling to find out more information about </a:t>
            </a:r>
            <a:r>
              <a:rPr lang="en-US" sz="1600" dirty="0" smtClean="0"/>
              <a:t>…”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4648" y="870773"/>
            <a:ext cx="542591" cy="9388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996" y="290997"/>
            <a:ext cx="2675318" cy="178577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7299526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1485" y="232475"/>
            <a:ext cx="6489250" cy="1596177"/>
          </a:xfrm>
        </p:spPr>
        <p:txBody>
          <a:bodyPr/>
          <a:lstStyle/>
          <a:p>
            <a:r>
              <a:rPr lang="ru-RU" dirty="0" smtClean="0"/>
              <a:t>Вопрос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093292" y="2464231"/>
            <a:ext cx="5151087" cy="2753531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Варианты Ответа 1:</a:t>
            </a:r>
          </a:p>
          <a:p>
            <a:pPr>
              <a:buFontTx/>
              <a:buChar char="-"/>
            </a:pPr>
            <a:r>
              <a:rPr lang="en-US" dirty="0" smtClean="0"/>
              <a:t>What are the departure dates?</a:t>
            </a:r>
          </a:p>
          <a:p>
            <a:pPr>
              <a:buFontTx/>
              <a:buChar char="-"/>
            </a:pPr>
            <a:r>
              <a:rPr lang="en-US" dirty="0" smtClean="0"/>
              <a:t>When does the tour start?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70" y="232475"/>
            <a:ext cx="4121212" cy="310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0231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1485" y="232475"/>
            <a:ext cx="6489250" cy="1596177"/>
          </a:xfrm>
        </p:spPr>
        <p:txBody>
          <a:bodyPr/>
          <a:lstStyle/>
          <a:p>
            <a:r>
              <a:rPr lang="ru-RU" dirty="0" smtClean="0"/>
              <a:t>Вопрос </a:t>
            </a:r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548486" y="3487119"/>
            <a:ext cx="8354212" cy="2753531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Варианты Ответа </a:t>
            </a:r>
            <a:r>
              <a:rPr lang="en-US" b="1" dirty="0" smtClean="0">
                <a:solidFill>
                  <a:srgbClr val="7030A0"/>
                </a:solidFill>
              </a:rPr>
              <a:t>2</a:t>
            </a:r>
            <a:r>
              <a:rPr lang="ru-RU" b="1" dirty="0" smtClean="0">
                <a:solidFill>
                  <a:srgbClr val="7030A0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en-US" dirty="0" smtClean="0"/>
              <a:t>What facilities do you offer?</a:t>
            </a:r>
          </a:p>
          <a:p>
            <a:pPr>
              <a:buFontTx/>
              <a:buChar char="-"/>
            </a:pPr>
            <a:r>
              <a:rPr lang="en-US" dirty="0"/>
              <a:t>What </a:t>
            </a:r>
            <a:r>
              <a:rPr lang="en-US" dirty="0" smtClean="0"/>
              <a:t>facilities are available / provided at your hotel?</a:t>
            </a:r>
          </a:p>
          <a:p>
            <a:pPr>
              <a:buFontTx/>
              <a:buChar char="-"/>
            </a:pPr>
            <a:r>
              <a:rPr lang="en-US" dirty="0"/>
              <a:t>What </a:t>
            </a:r>
            <a:r>
              <a:rPr lang="en-US" dirty="0" smtClean="0"/>
              <a:t>facilities does the hotel have?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70" y="232475"/>
            <a:ext cx="4121212" cy="310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0798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1485" y="232475"/>
            <a:ext cx="6489250" cy="1596177"/>
          </a:xfrm>
        </p:spPr>
        <p:txBody>
          <a:bodyPr/>
          <a:lstStyle/>
          <a:p>
            <a:r>
              <a:rPr lang="ru-RU" dirty="0" smtClean="0"/>
              <a:t>Вопрос </a:t>
            </a:r>
            <a:r>
              <a:rPr lang="en-US" dirty="0"/>
              <a:t>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02996" y="2495228"/>
            <a:ext cx="7067852" cy="2753531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Вариант Ответа </a:t>
            </a:r>
            <a:r>
              <a:rPr lang="en-US" b="1" dirty="0">
                <a:solidFill>
                  <a:srgbClr val="7030A0"/>
                </a:solidFill>
              </a:rPr>
              <a:t>3</a:t>
            </a:r>
            <a:r>
              <a:rPr lang="ru-RU" b="1" dirty="0" smtClean="0">
                <a:solidFill>
                  <a:srgbClr val="7030A0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en-US" dirty="0" smtClean="0"/>
              <a:t>Is breakfast included in the price of the tour?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70" y="232475"/>
            <a:ext cx="4121212" cy="310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9270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162</TotalTime>
  <Words>683</Words>
  <Application>Microsoft Office PowerPoint</Application>
  <PresentationFormat>Широкоэкранный</PresentationFormat>
  <Paragraphs>98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Arial</vt:lpstr>
      <vt:lpstr>Tw Cen MT</vt:lpstr>
      <vt:lpstr>Капля</vt:lpstr>
      <vt:lpstr>Презентация к уроку  по учебному предмету  «Английский язык»  в 10-11х классах на тему  «Вопросы к рекламному объявлению»  (подготовка к ЕГЭ)</vt:lpstr>
      <vt:lpstr>Технология Развития Критического Мышления формирование навыков мыслительной работы:</vt:lpstr>
      <vt:lpstr>Приём «найди ошибку»</vt:lpstr>
      <vt:lpstr>Пример задания 2 (устная часть)</vt:lpstr>
      <vt:lpstr>рекомендации</vt:lpstr>
      <vt:lpstr>Правильный вариант  </vt:lpstr>
      <vt:lpstr>Вопрос 1</vt:lpstr>
      <vt:lpstr>Вопрос 2</vt:lpstr>
      <vt:lpstr>Вопрос 3</vt:lpstr>
      <vt:lpstr>Вопрос 4</vt:lpstr>
      <vt:lpstr>Вопрос 5</vt:lpstr>
      <vt:lpstr>Match points</vt:lpstr>
      <vt:lpstr>Make questions:</vt:lpstr>
      <vt:lpstr>Find grammar mistakes  (Найдите грамматические ошибки)</vt:lpstr>
      <vt:lpstr>Check yourselves (Проверьте себя)</vt:lpstr>
      <vt:lpstr>Find lexical mistakes</vt:lpstr>
      <vt:lpstr>Check yourselves (Проверьте себя)</vt:lpstr>
      <vt:lpstr>Представьте, что выпускник подал апелляцию, объясните почему ни один из его вопросов не засчитан?</vt:lpstr>
      <vt:lpstr>keys</vt:lpstr>
      <vt:lpstr>«Break a leg»! «ни пуха, ни пера»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Приём обучения задания  устной части ЕГЭ  «Условный диалог-расспрос».</dc:title>
  <dc:creator>Asus</dc:creator>
  <cp:lastModifiedBy>Asus</cp:lastModifiedBy>
  <cp:revision>31</cp:revision>
  <dcterms:created xsi:type="dcterms:W3CDTF">2023-12-17T19:04:44Z</dcterms:created>
  <dcterms:modified xsi:type="dcterms:W3CDTF">2024-06-15T19:58:27Z</dcterms:modified>
</cp:coreProperties>
</file>