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251418103805423E-2"/>
          <c:y val="5.8873058287997056E-2"/>
          <c:w val="0.88415217211178221"/>
          <c:h val="0.803780708651183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Лиса</c:v>
                </c:pt>
                <c:pt idx="1">
                  <c:v>Волк</c:v>
                </c:pt>
                <c:pt idx="2">
                  <c:v>Медведь</c:v>
                </c:pt>
                <c:pt idx="3">
                  <c:v>Заяц</c:v>
                </c:pt>
                <c:pt idx="4">
                  <c:v>Ёж</c:v>
                </c:pt>
                <c:pt idx="5">
                  <c:v>Кот Баюн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85</c:v>
                </c:pt>
                <c:pt idx="1">
                  <c:v>75</c:v>
                </c:pt>
                <c:pt idx="2">
                  <c:v>60</c:v>
                </c:pt>
                <c:pt idx="3">
                  <c:v>40</c:v>
                </c:pt>
                <c:pt idx="4">
                  <c:v>35</c:v>
                </c:pt>
                <c:pt idx="5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BF-4D34-9D0C-6780A7777D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5084760"/>
        <c:axId val="415310208"/>
      </c:barChart>
      <c:catAx>
        <c:axId val="265084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5310208"/>
        <c:crosses val="autoZero"/>
        <c:auto val="1"/>
        <c:lblAlgn val="ctr"/>
        <c:lblOffset val="100"/>
        <c:noMultiLvlLbl val="0"/>
      </c:catAx>
      <c:valAx>
        <c:axId val="415310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5084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90E9B-A5AC-4EAA-B1E7-E4BB864916A1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48683F3-FD15-47E1-81D5-8A1D09B46623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моральных норм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Звериные персонажи служат образцами и антиподами, на которых строятся понятия добра и зла в традициях.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4A3641-606D-465B-9C5D-6F214E9EEC00}" type="parTrans" cxnId="{9AE6B8FE-C132-4A96-831C-712297974116}">
      <dgm:prSet/>
      <dgm:spPr/>
      <dgm:t>
        <a:bodyPr/>
        <a:lstStyle/>
        <a:p>
          <a:endParaRPr lang="ru-RU"/>
        </a:p>
      </dgm:t>
    </dgm:pt>
    <dgm:pt modelId="{2E49085B-F8BB-4584-9B01-E17A73E10FAE}" type="sibTrans" cxnId="{9AE6B8FE-C132-4A96-831C-712297974116}">
      <dgm:prSet/>
      <dgm:spPr/>
      <dgm:t>
        <a:bodyPr/>
        <a:lstStyle/>
        <a:p>
          <a:endParaRPr lang="ru-RU"/>
        </a:p>
      </dgm:t>
    </dgm:pt>
    <dgm:pt modelId="{F412E641-3CB2-4D88-B07F-393FF1DA9581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Передача культурных ценностей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Через сказки с животными передаются важные уроки и традиционные представления о мире младшим поколениям.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07414B-8E74-45C9-BE8D-490B4A0C26BE}" type="parTrans" cxnId="{B0CD50B3-9D32-44E4-9E39-A52DE8E78264}">
      <dgm:prSet/>
      <dgm:spPr/>
      <dgm:t>
        <a:bodyPr/>
        <a:lstStyle/>
        <a:p>
          <a:endParaRPr lang="ru-RU"/>
        </a:p>
      </dgm:t>
    </dgm:pt>
    <dgm:pt modelId="{88C95FD6-D09E-4C24-9C81-0B561EB75513}" type="sibTrans" cxnId="{B0CD50B3-9D32-44E4-9E39-A52DE8E78264}">
      <dgm:prSet/>
      <dgm:spPr/>
      <dgm:t>
        <a:bodyPr/>
        <a:lstStyle/>
        <a:p>
          <a:endParaRPr lang="ru-RU"/>
        </a:p>
      </dgm:t>
    </dgm:pt>
    <dgm:pt modelId="{1DEFBB59-1B6D-49BB-92F4-3BC724D73577}">
      <dgm:prSet phldrT="[Текст]" custT="1"/>
      <dgm:spPr/>
      <dgm:t>
        <a:bodyPr/>
        <a:lstStyle/>
        <a:p>
          <a:r>
            <a:rPr lang="ru-RU" sz="1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Понимание человеческой природы</a:t>
          </a:r>
        </a:p>
        <a:p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Аллегории животных помогают лучше осознать сложные черты характера и социальные роли человека.</a:t>
          </a:r>
          <a:endParaRPr lang="ru-RU" sz="14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CD7F2E-9C79-4702-B5F0-6C64F8DBCCEE}" type="parTrans" cxnId="{0B6A61E6-8664-43B0-A94D-90DD5EEF919F}">
      <dgm:prSet/>
      <dgm:spPr/>
      <dgm:t>
        <a:bodyPr/>
        <a:lstStyle/>
        <a:p>
          <a:endParaRPr lang="ru-RU"/>
        </a:p>
      </dgm:t>
    </dgm:pt>
    <dgm:pt modelId="{68140C5E-1882-45D3-AFFC-FCD0CC09E98D}" type="sibTrans" cxnId="{0B6A61E6-8664-43B0-A94D-90DD5EEF919F}">
      <dgm:prSet/>
      <dgm:spPr/>
      <dgm:t>
        <a:bodyPr/>
        <a:lstStyle/>
        <a:p>
          <a:endParaRPr lang="ru-RU"/>
        </a:p>
      </dgm:t>
    </dgm:pt>
    <dgm:pt modelId="{89B539FA-5734-4276-B5FA-723B3B020B74}">
      <dgm:prSet phldrT="[Текст]"/>
      <dgm:spPr/>
      <dgm:t>
        <a:bodyPr/>
        <a:lstStyle/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Социальные взаимоотношения</a:t>
          </a:r>
        </a:p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Образы животных отражают взаимоотношения в обществе, подчёркивая нормы и правила общения.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520F96-D4D1-4083-8048-B3485B8B77CB}" type="parTrans" cxnId="{DA77FB85-F616-4DBB-BF0B-0F4F0405A8B3}">
      <dgm:prSet/>
      <dgm:spPr/>
      <dgm:t>
        <a:bodyPr/>
        <a:lstStyle/>
        <a:p>
          <a:endParaRPr lang="ru-RU"/>
        </a:p>
      </dgm:t>
    </dgm:pt>
    <dgm:pt modelId="{5B2F2F9A-EF0F-4D16-9B80-9185451A0AA9}" type="sibTrans" cxnId="{DA77FB85-F616-4DBB-BF0B-0F4F0405A8B3}">
      <dgm:prSet/>
      <dgm:spPr/>
      <dgm:t>
        <a:bodyPr/>
        <a:lstStyle/>
        <a:p>
          <a:endParaRPr lang="ru-RU"/>
        </a:p>
      </dgm:t>
    </dgm:pt>
    <dgm:pt modelId="{162D1A30-79D8-4CEB-9D76-081DF3BCFDBA}" type="pres">
      <dgm:prSet presAssocID="{79590E9B-A5AC-4EAA-B1E7-E4BB864916A1}" presName="matrix" presStyleCnt="0">
        <dgm:presLayoutVars>
          <dgm:chMax val="1"/>
          <dgm:dir/>
          <dgm:resizeHandles val="exact"/>
        </dgm:presLayoutVars>
      </dgm:prSet>
      <dgm:spPr/>
    </dgm:pt>
    <dgm:pt modelId="{6CC3CF8B-CB44-4786-AD2D-19B240DCB745}" type="pres">
      <dgm:prSet presAssocID="{79590E9B-A5AC-4EAA-B1E7-E4BB864916A1}" presName="diamond" presStyleLbl="bgShp" presStyleIdx="0" presStyleCnt="1"/>
      <dgm:spPr/>
    </dgm:pt>
    <dgm:pt modelId="{FE4BEB36-EEE5-446D-8287-9B81263B367D}" type="pres">
      <dgm:prSet presAssocID="{79590E9B-A5AC-4EAA-B1E7-E4BB864916A1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38A1E9-8138-4B9E-BD5B-69BD5E0796FA}" type="pres">
      <dgm:prSet presAssocID="{79590E9B-A5AC-4EAA-B1E7-E4BB864916A1}" presName="quad2" presStyleLbl="node1" presStyleIdx="1" presStyleCnt="4" custLinFactNeighborX="-905" custLinFactNeighborY="-8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5A7019-63A4-4817-AB4C-CEF8C93F3D4E}" type="pres">
      <dgm:prSet presAssocID="{79590E9B-A5AC-4EAA-B1E7-E4BB864916A1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9B576-4F57-4DC5-A96B-D92DB0F955DA}" type="pres">
      <dgm:prSet presAssocID="{79590E9B-A5AC-4EAA-B1E7-E4BB864916A1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D98D71-AA18-47DB-A18F-C5FFB442462F}" type="presOf" srcId="{1DEFBB59-1B6D-49BB-92F4-3BC724D73577}" destId="{BE5A7019-63A4-4817-AB4C-CEF8C93F3D4E}" srcOrd="0" destOrd="0" presId="urn:microsoft.com/office/officeart/2005/8/layout/matrix3"/>
    <dgm:cxn modelId="{0B6A61E6-8664-43B0-A94D-90DD5EEF919F}" srcId="{79590E9B-A5AC-4EAA-B1E7-E4BB864916A1}" destId="{1DEFBB59-1B6D-49BB-92F4-3BC724D73577}" srcOrd="2" destOrd="0" parTransId="{CDCD7F2E-9C79-4702-B5F0-6C64F8DBCCEE}" sibTransId="{68140C5E-1882-45D3-AFFC-FCD0CC09E98D}"/>
    <dgm:cxn modelId="{DA77FB85-F616-4DBB-BF0B-0F4F0405A8B3}" srcId="{79590E9B-A5AC-4EAA-B1E7-E4BB864916A1}" destId="{89B539FA-5734-4276-B5FA-723B3B020B74}" srcOrd="3" destOrd="0" parTransId="{E9520F96-D4D1-4083-8048-B3485B8B77CB}" sibTransId="{5B2F2F9A-EF0F-4D16-9B80-9185451A0AA9}"/>
    <dgm:cxn modelId="{22AFBB22-9F80-4159-9495-8647776817E8}" type="presOf" srcId="{F412E641-3CB2-4D88-B07F-393FF1DA9581}" destId="{C138A1E9-8138-4B9E-BD5B-69BD5E0796FA}" srcOrd="0" destOrd="0" presId="urn:microsoft.com/office/officeart/2005/8/layout/matrix3"/>
    <dgm:cxn modelId="{B0CD50B3-9D32-44E4-9E39-A52DE8E78264}" srcId="{79590E9B-A5AC-4EAA-B1E7-E4BB864916A1}" destId="{F412E641-3CB2-4D88-B07F-393FF1DA9581}" srcOrd="1" destOrd="0" parTransId="{4C07414B-8E74-45C9-BE8D-490B4A0C26BE}" sibTransId="{88C95FD6-D09E-4C24-9C81-0B561EB75513}"/>
    <dgm:cxn modelId="{9AE6B8FE-C132-4A96-831C-712297974116}" srcId="{79590E9B-A5AC-4EAA-B1E7-E4BB864916A1}" destId="{248683F3-FD15-47E1-81D5-8A1D09B46623}" srcOrd="0" destOrd="0" parTransId="{934A3641-606D-465B-9C5D-6F214E9EEC00}" sibTransId="{2E49085B-F8BB-4584-9B01-E17A73E10FAE}"/>
    <dgm:cxn modelId="{9A8B67D2-BFCA-41F6-9652-A30C6D601E65}" type="presOf" srcId="{89B539FA-5734-4276-B5FA-723B3B020B74}" destId="{DC99B576-4F57-4DC5-A96B-D92DB0F955DA}" srcOrd="0" destOrd="0" presId="urn:microsoft.com/office/officeart/2005/8/layout/matrix3"/>
    <dgm:cxn modelId="{18B63403-83A6-4B03-8802-A878E56BD706}" type="presOf" srcId="{79590E9B-A5AC-4EAA-B1E7-E4BB864916A1}" destId="{162D1A30-79D8-4CEB-9D76-081DF3BCFDBA}" srcOrd="0" destOrd="0" presId="urn:microsoft.com/office/officeart/2005/8/layout/matrix3"/>
    <dgm:cxn modelId="{E5A004A2-C35E-455A-B4DE-7C7B5448C2C0}" type="presOf" srcId="{248683F3-FD15-47E1-81D5-8A1D09B46623}" destId="{FE4BEB36-EEE5-446D-8287-9B81263B367D}" srcOrd="0" destOrd="0" presId="urn:microsoft.com/office/officeart/2005/8/layout/matrix3"/>
    <dgm:cxn modelId="{08F2D11D-3F08-4C1E-BFA7-3B08C594CF81}" type="presParOf" srcId="{162D1A30-79D8-4CEB-9D76-081DF3BCFDBA}" destId="{6CC3CF8B-CB44-4786-AD2D-19B240DCB745}" srcOrd="0" destOrd="0" presId="urn:microsoft.com/office/officeart/2005/8/layout/matrix3"/>
    <dgm:cxn modelId="{45514AC7-C0C1-4B8A-ACE1-ABD4838EAE09}" type="presParOf" srcId="{162D1A30-79D8-4CEB-9D76-081DF3BCFDBA}" destId="{FE4BEB36-EEE5-446D-8287-9B81263B367D}" srcOrd="1" destOrd="0" presId="urn:microsoft.com/office/officeart/2005/8/layout/matrix3"/>
    <dgm:cxn modelId="{0EB656D0-74CF-445B-B334-C073AA3231F9}" type="presParOf" srcId="{162D1A30-79D8-4CEB-9D76-081DF3BCFDBA}" destId="{C138A1E9-8138-4B9E-BD5B-69BD5E0796FA}" srcOrd="2" destOrd="0" presId="urn:microsoft.com/office/officeart/2005/8/layout/matrix3"/>
    <dgm:cxn modelId="{6C958967-2AB5-4B39-B216-0A95C09AF8E1}" type="presParOf" srcId="{162D1A30-79D8-4CEB-9D76-081DF3BCFDBA}" destId="{BE5A7019-63A4-4817-AB4C-CEF8C93F3D4E}" srcOrd="3" destOrd="0" presId="urn:microsoft.com/office/officeart/2005/8/layout/matrix3"/>
    <dgm:cxn modelId="{B4404F7B-C3A7-422E-A95D-7B26ABD91C61}" type="presParOf" srcId="{162D1A30-79D8-4CEB-9D76-081DF3BCFDBA}" destId="{DC99B576-4F57-4DC5-A96B-D92DB0F955D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C3CF8B-CB44-4786-AD2D-19B240DCB745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BEB36-EEE5-446D-8287-9B81263B367D}">
      <dsp:nvSpPr>
        <dsp:cNvPr id="0" name=""/>
        <dsp:cNvSpPr/>
      </dsp:nvSpPr>
      <dsp:spPr>
        <a:xfrm>
          <a:off x="1869439" y="514773"/>
          <a:ext cx="2113280" cy="21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моральных норм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Звериные персонажи служат образцами и антиподами, на которых строятся понятия добра и зла в традициях.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2601" y="617935"/>
        <a:ext cx="1906956" cy="1906956"/>
      </dsp:txXfrm>
    </dsp:sp>
    <dsp:sp modelId="{C138A1E9-8138-4B9E-BD5B-69BD5E0796FA}">
      <dsp:nvSpPr>
        <dsp:cNvPr id="0" name=""/>
        <dsp:cNvSpPr/>
      </dsp:nvSpPr>
      <dsp:spPr>
        <a:xfrm>
          <a:off x="4126154" y="497021"/>
          <a:ext cx="2113280" cy="2113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Передача культурных ценностей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Через сказки с животными передаются важные уроки и традиционные представления о мире младшим поколениям.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29316" y="600183"/>
        <a:ext cx="1906956" cy="1906956"/>
      </dsp:txXfrm>
    </dsp:sp>
    <dsp:sp modelId="{BE5A7019-63A4-4817-AB4C-CEF8C93F3D4E}">
      <dsp:nvSpPr>
        <dsp:cNvPr id="0" name=""/>
        <dsp:cNvSpPr/>
      </dsp:nvSpPr>
      <dsp:spPr>
        <a:xfrm>
          <a:off x="1869439" y="2790613"/>
          <a:ext cx="2113280" cy="2113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Понимание человеческой природы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Аллегории животных помогают лучше осознать сложные черты характера и социальные роли человека.</a:t>
          </a:r>
          <a:endParaRPr lang="ru-RU" sz="1400" b="1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72601" y="2893775"/>
        <a:ext cx="1906956" cy="1906956"/>
      </dsp:txXfrm>
    </dsp:sp>
    <dsp:sp modelId="{DC99B576-4F57-4DC5-A96B-D92DB0F955DA}">
      <dsp:nvSpPr>
        <dsp:cNvPr id="0" name=""/>
        <dsp:cNvSpPr/>
      </dsp:nvSpPr>
      <dsp:spPr>
        <a:xfrm>
          <a:off x="4145280" y="2790613"/>
          <a:ext cx="2113280" cy="2113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Социальные взаимоотношения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Образы животных отражают взаимоотношения в обществе, подчёркивая нормы и правила общения.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8442" y="2893775"/>
        <a:ext cx="1906956" cy="1906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0D807-33F2-4DB9-AA7C-0A29B701F5C1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87285-9BED-4D0A-B769-89B6B8F88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37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587285-9BED-4D0A-B769-89B6B8F88E3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8820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29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53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378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61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3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62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56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428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87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694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001D2-641C-441A-AE32-A7C2D4BED30B}" type="datetimeFigureOut">
              <a:rPr lang="ru-RU" smtClean="0"/>
              <a:t>18.10.2025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0E6F-637B-431F-8CC9-A790BA4B8D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35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6761" y="935932"/>
            <a:ext cx="7912964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Литературный зоопарк: говорящие животные в русских народных сказках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16278" y="3624341"/>
            <a:ext cx="3474129" cy="165576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Образы животных отражают человеческие черты и помогают понять народную культуру.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08599" y="5580913"/>
            <a:ext cx="2583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выполнила: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 и литературы</a:t>
            </a:r>
          </a:p>
          <a:p>
            <a:pPr algn="r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Шаманаева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77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Смысл и значение нашего литературного зоопарка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390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Образы животных в сказках отражают человеческие качества, а виртуальный зоопарк помогает глубже понять народную культуру и сохранить фольклорное наследие.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4399"/>
            <a:ext cx="3637988" cy="3203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870" y="125428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Говорящие животные в русской сказочной традиции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3369816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народных сказках животные выступают как аллегории типов личности и общественных ролей, играя важную воспитательную и философскую функцию в культуре.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433" y="1660124"/>
            <a:ext cx="6282850" cy="3537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178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1062" y="63284"/>
            <a:ext cx="10844814" cy="1325563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Павильон «Хитрюги»: Лиса Патрикеевна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418" y="1594805"/>
            <a:ext cx="5003307" cy="4351338"/>
          </a:xfrm>
        </p:spPr>
        <p:txBody>
          <a:bodyPr>
            <a:normAutofit fontScale="850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сказках «Колобок» и «Лиса и Волк» Лиса олицетворяет хитрость и ловкость. Её обман и манипуляции демонстрируют типичные методы достижения цели в фольклоре.</a:t>
            </a:r>
          </a:p>
          <a:p>
            <a:pPr marL="514350" indent="-514350" algn="just">
              <a:buFont typeface="+mj-lt"/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разных историях Лиса проявляет изощрённость в стратегии общения, что подчёркивает её важность как символа интеллектуального превосходства и двуличия в народных традициях.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986" y="1388847"/>
            <a:ext cx="3917023" cy="450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698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Павильон «Силачи»: Волк и Медведь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1132" y="1690688"/>
            <a:ext cx="5589233" cy="4351338"/>
          </a:xfrm>
        </p:spPr>
        <p:txBody>
          <a:bodyPr>
            <a:normAutofit fontScale="92500" lnSpcReduction="10000"/>
          </a:bodyPr>
          <a:lstStyle/>
          <a:p>
            <a:pPr marL="514350" indent="-514350" algn="r"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Физическая мощь и её пределы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Волк и Медведь символизируют грубую силу и доминирование. Однако в сказках они часто терпят поражение из-за своей неосторожности или переоценки мощи.</a:t>
            </a:r>
          </a:p>
          <a:p>
            <a:pPr marL="0" indent="0" algn="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Мораль истории о силе</a:t>
            </a:r>
          </a:p>
          <a:p>
            <a:pPr marL="0" indent="0" algn="r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сюжеты учат, что физическая сила не всегда является залогом успеха, подчеркивая ценность ума, осторожности и моральных качеств.</a:t>
            </a:r>
          </a:p>
          <a:p>
            <a:pPr marL="0" indent="0" algn="r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83" y="1770587"/>
            <a:ext cx="6127749" cy="4595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939718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Павильон «Скромняги»: Заяц и Мышка-норушка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41168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Заяц и Мышка-норушка отражают застенчивость и кажущуюся слабость. В сказках они проявляют хитрость и находчивость, несмотря на внешнюю беззащитность.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осторожность и умение выживать напоминают о ценности скромности и предусмотрительности в народной мудрости и сюжете.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739" y="1917577"/>
            <a:ext cx="5292571" cy="396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8082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Павильон «Мудрецы»: Ёж и Кот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Баюн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Ёж и Кот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Баюн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выступают как символы мудрости и глубоких знаний. Их советы и предостережения влияют на решения главных героев сказок.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Образы этих животных воплощают идею внутреннего зрения и понимания сути, что подчёркивает значение мудрости в фольклоре.</a:t>
            </a:r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124" y="3532942"/>
            <a:ext cx="4354523" cy="332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351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Частотность появления животных в русских сказках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1439617" cy="145023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Лиса занимает лидирующую позицию, её образ встречается почти в каждой сказке, подчёркивая её важность.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частота появления отражает символическую значимость каждого животного в народных повествованиях.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92886527"/>
              </p:ext>
            </p:extLst>
          </p:nvPr>
        </p:nvGraphicFramePr>
        <p:xfrm>
          <a:off x="4163625" y="3522540"/>
          <a:ext cx="4465470" cy="2654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500978" y="6393220"/>
            <a:ext cx="3598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сборника А.Н. Афанасьева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9505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6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и функции героев-зверей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319329"/>
              </p:ext>
            </p:extLst>
          </p:nvPr>
        </p:nvGraphicFramePr>
        <p:xfrm>
          <a:off x="332173" y="1408375"/>
          <a:ext cx="7249355" cy="53035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49871">
                  <a:extLst>
                    <a:ext uri="{9D8B030D-6E8A-4147-A177-3AD203B41FA5}">
                      <a16:colId xmlns:a16="http://schemas.microsoft.com/office/drawing/2014/main" val="3336115655"/>
                    </a:ext>
                  </a:extLst>
                </a:gridCol>
                <a:gridCol w="1449871">
                  <a:extLst>
                    <a:ext uri="{9D8B030D-6E8A-4147-A177-3AD203B41FA5}">
                      <a16:colId xmlns:a16="http://schemas.microsoft.com/office/drawing/2014/main" val="52997394"/>
                    </a:ext>
                  </a:extLst>
                </a:gridCol>
                <a:gridCol w="1449871">
                  <a:extLst>
                    <a:ext uri="{9D8B030D-6E8A-4147-A177-3AD203B41FA5}">
                      <a16:colId xmlns:a16="http://schemas.microsoft.com/office/drawing/2014/main" val="1745149709"/>
                    </a:ext>
                  </a:extLst>
                </a:gridCol>
                <a:gridCol w="1449871">
                  <a:extLst>
                    <a:ext uri="{9D8B030D-6E8A-4147-A177-3AD203B41FA5}">
                      <a16:colId xmlns:a16="http://schemas.microsoft.com/office/drawing/2014/main" val="1629413494"/>
                    </a:ext>
                  </a:extLst>
                </a:gridCol>
                <a:gridCol w="1449871">
                  <a:extLst>
                    <a:ext uri="{9D8B030D-6E8A-4147-A177-3AD203B41FA5}">
                      <a16:colId xmlns:a16="http://schemas.microsoft.com/office/drawing/2014/main" val="2995018470"/>
                    </a:ext>
                  </a:extLst>
                </a:gridCol>
              </a:tblGrid>
              <a:tr h="268877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Животное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effectLst/>
                        </a:rPr>
                        <a:t>Черты</a:t>
                      </a: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Роль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Пример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Символика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5294275"/>
                  </a:ext>
                </a:extLst>
              </a:tr>
              <a:tr h="464089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Лиса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Хитрость, ловкость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Обманщик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Колобок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Интеллект, двуличие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7300110"/>
                  </a:ext>
                </a:extLst>
              </a:tr>
              <a:tr h="464089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Волк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Сила, агрессия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Антагонист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Волк и семеро козлят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Грубая сила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7791726"/>
                  </a:ext>
                </a:extLst>
              </a:tr>
              <a:tr h="268877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Медведь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Мощь, доминант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Силач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Медведь и пчёлы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Сила и власть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1509748"/>
                  </a:ext>
                </a:extLst>
              </a:tr>
              <a:tr h="464089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Заяц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Трусость, осторожность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Изгой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Заяц и волк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Скромность, выживание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3684176"/>
                  </a:ext>
                </a:extLst>
              </a:tr>
              <a:tr h="662984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Ёж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Мудрость, предусмотрительность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Советник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Ёж и лиса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Знание, защита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8790118"/>
                  </a:ext>
                </a:extLst>
              </a:tr>
              <a:tr h="464089"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Кот Баюн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Мудрый, таинственный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Наставник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>
                          <a:effectLst/>
                        </a:rPr>
                        <a:t>Кот Баюн</a:t>
                      </a:r>
                      <a:endParaRPr lang="ru-RU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kern="1200" dirty="0" smtClean="0">
                          <a:effectLst/>
                        </a:rPr>
                        <a:t>Мудрость, магия</a:t>
                      </a:r>
                      <a:endParaRPr lang="ru-RU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01963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50314" y="1543365"/>
            <a:ext cx="317524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 smtClean="0"/>
              <a:t>Таблица классифицирует животных по их чертам и ролям со знаменитым примером из русских сказок.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dirty="0" smtClean="0"/>
              <a:t>Животные представляют разнообразие человеческих качеств и выполняют разные функции в сказках.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39803" y="6262742"/>
            <a:ext cx="4396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Русские народные сказки А.Н. Афанасьева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897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Влияние звериных образов на русскую культуру и мораль</a:t>
            </a:r>
            <a:endParaRPr lang="ru-RU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86846463"/>
              </p:ext>
            </p:extLst>
          </p:nvPr>
        </p:nvGraphicFramePr>
        <p:xfrm>
          <a:off x="1969856" y="1690688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49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527</Words>
  <Application>Microsoft Office PowerPoint</Application>
  <PresentationFormat>Широкоэкранный</PresentationFormat>
  <Paragraphs>77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Литературный зоопарк: говорящие животные в русских народных сказках</vt:lpstr>
      <vt:lpstr>Говорящие животные в русской сказочной традиции</vt:lpstr>
      <vt:lpstr>Павильон «Хитрюги»: Лиса Патрикеевна</vt:lpstr>
      <vt:lpstr>Павильон «Силачи»: Волк и Медведь</vt:lpstr>
      <vt:lpstr>Павильон «Скромняги»: Заяц и Мышка-норушка</vt:lpstr>
      <vt:lpstr>Павильон «Мудрецы»: Ёж и Кот Баюн</vt:lpstr>
      <vt:lpstr>Частотность появления животных в русских сказках</vt:lpstr>
      <vt:lpstr>Характеристики и функции героев-зверей</vt:lpstr>
      <vt:lpstr>Влияние звериных образов на русскую культуру и мораль</vt:lpstr>
      <vt:lpstr>Смысл и значение нашего литературного зоопарка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Литературный зоопарк: говорящие животные в русских народных сказках</dc:title>
  <dc:creator>Валерий Шаманаев</dc:creator>
  <cp:lastModifiedBy>Валерий Шаманаев</cp:lastModifiedBy>
  <cp:revision>5</cp:revision>
  <dcterms:created xsi:type="dcterms:W3CDTF">2025-10-18T15:09:19Z</dcterms:created>
  <dcterms:modified xsi:type="dcterms:W3CDTF">2025-10-18T15:49:21Z</dcterms:modified>
</cp:coreProperties>
</file>