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  <p:sldId id="299" r:id="rId3"/>
    <p:sldId id="294" r:id="rId4"/>
    <p:sldId id="275" r:id="rId5"/>
    <p:sldId id="276" r:id="rId6"/>
    <p:sldId id="277" r:id="rId7"/>
    <p:sldId id="278" r:id="rId8"/>
    <p:sldId id="281" r:id="rId9"/>
    <p:sldId id="282" r:id="rId10"/>
    <p:sldId id="283" r:id="rId11"/>
    <p:sldId id="284" r:id="rId12"/>
    <p:sldId id="285" r:id="rId13"/>
    <p:sldId id="286" r:id="rId14"/>
    <p:sldId id="297" r:id="rId15"/>
    <p:sldId id="287" r:id="rId16"/>
    <p:sldId id="288" r:id="rId17"/>
    <p:sldId id="298" r:id="rId18"/>
    <p:sldId id="292" r:id="rId19"/>
    <p:sldId id="289" r:id="rId20"/>
    <p:sldId id="290" r:id="rId21"/>
    <p:sldId id="295" r:id="rId22"/>
    <p:sldId id="291" r:id="rId23"/>
    <p:sldId id="296" r:id="rId24"/>
    <p:sldId id="256" r:id="rId25"/>
    <p:sldId id="26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36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510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57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159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951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678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261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98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3905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77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128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361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097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74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31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57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25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046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89BAD4D-33B8-4981-BE7A-4D17310590C9}" type="datetimeFigureOut">
              <a:rPr lang="ru-RU" smtClean="0"/>
              <a:pPr/>
              <a:t>09.06.2025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1F8F8B-7E4B-442A-8887-0006D44AA6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554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5308866" cy="1770604"/>
          </a:xfrm>
        </p:spPr>
        <p:txBody>
          <a:bodyPr/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«Презентация к уроку по учебному предмету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«Русский язык» во 2-ом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 на тему «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слова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обобщение»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145" y="69269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МУНИЦИПАЛЬНОЕ БЮДЖЕТНОЕ ОБЩЕОБРАЗОВАТЕЛЬНОЕ УЧРЕЖДЕНИЕ</a:t>
            </a:r>
          </a:p>
          <a:p>
            <a:pPr algn="ctr"/>
            <a:r>
              <a:rPr lang="ru-RU" sz="1600" b="1" dirty="0"/>
              <a:t>СРЕДНЯЯ ОБЩЕОБРАЗОВАТЕЛЬНАЯ ШКОЛА № 5 Г. ПЫТЬ-ЯХ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4509120"/>
            <a:ext cx="4572000" cy="7218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Разработала: учитель начальных классов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Салиева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Наиля Магомедовна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63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приставка? 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Выделите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слове «заморозки» приставку.</a:t>
            </a:r>
            <a:endParaRPr lang="ru-RU" sz="2800" b="1" dirty="0"/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364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920880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Приставка –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значимая часть слова, которая стоит перед корнем и служит для образования слов.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573016"/>
            <a:ext cx="3672408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ЗАМОРОЗКИ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03848" y="2132856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355976" y="2132856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899592" y="3573016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475656" y="3573016"/>
            <a:ext cx="0" cy="2966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34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суффикс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Выделите в слове «морозный» суффикс.</a:t>
            </a:r>
            <a:endParaRPr lang="ru-RU" sz="2800" b="1" dirty="0"/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93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980728"/>
            <a:ext cx="7776864" cy="2968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Суффикс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значимая часть слова, которая стоит после корня и служит для образования слов.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МОРОЗНЫЙ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339752" y="1988840"/>
            <a:ext cx="36004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699792" y="1988840"/>
            <a:ext cx="288032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567989" y="2898177"/>
            <a:ext cx="263606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31595" y="2898177"/>
            <a:ext cx="12654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67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23588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Мороз,</a:t>
            </a:r>
            <a:endParaRPr lang="ru-RU" sz="5400" dirty="0">
              <a:solidFill>
                <a:prstClr val="black"/>
              </a:solidFill>
            </a:endParaRPr>
          </a:p>
        </p:txBody>
      </p:sp>
      <p:sp>
        <p:nvSpPr>
          <p:cNvPr id="3" name="Арка 2"/>
          <p:cNvSpPr/>
          <p:nvPr/>
        </p:nvSpPr>
        <p:spPr>
          <a:xfrm>
            <a:off x="1187624" y="836712"/>
            <a:ext cx="1728192" cy="98631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58442" y="1226796"/>
            <a:ext cx="23936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орозы,</a:t>
            </a:r>
            <a:endParaRPr lang="ru-RU" sz="4400" dirty="0">
              <a:solidFill>
                <a:prstClr val="black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860032" y="1201688"/>
            <a:ext cx="0" cy="769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822749" y="1971129"/>
            <a:ext cx="542938" cy="25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860032" y="1201688"/>
            <a:ext cx="4320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92080" y="1201688"/>
            <a:ext cx="0" cy="769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911832" y="2564904"/>
            <a:ext cx="2907334" cy="593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ЗАМОРОЗКИ,</a:t>
            </a:r>
            <a:endParaRPr lang="ru-RU" sz="32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475656" y="2420888"/>
            <a:ext cx="0" cy="3447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508104" y="2189614"/>
            <a:ext cx="196217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899592" y="2420888"/>
            <a:ext cx="5760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707904" y="2535188"/>
            <a:ext cx="3033716" cy="685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МОРОЗНЫЙ</a:t>
            </a:r>
            <a:endParaRPr lang="ru-RU" sz="36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5724128" y="2132856"/>
            <a:ext cx="144016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4753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052736"/>
            <a:ext cx="6696744" cy="1783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 преграда: «Однокоренные слова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endParaRPr lang="ru-RU" sz="14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слова мы называем однокоренными?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80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96752"/>
            <a:ext cx="8136904" cy="2804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Однокоренные слова –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слова, которые имеют одинаковый корень с одним и тем же значением.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бразовать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однокоренные слова от слов,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ХОДИТЬ, БЕЖАТЬ, ЛЕТАТЬ, при помощи приставок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У, В, ДО, ОТ, ПОД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41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340767"/>
            <a:ext cx="1690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УХОДИТЬ,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340767"/>
            <a:ext cx="1747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ВХОДИТЬ,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6888" y="2088431"/>
            <a:ext cx="2267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ПОДХОДИТЬ.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40152" y="1346219"/>
            <a:ext cx="19602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ОТХОДИТЬ,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83733" y="1340766"/>
            <a:ext cx="1958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ДОХОДИТЬ, 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1024" y="1268760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11064" y="1239594"/>
            <a:ext cx="0" cy="2308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627784" y="126876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2339752" y="1268760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572000" y="1239594"/>
            <a:ext cx="0" cy="2308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4083733" y="1239594"/>
            <a:ext cx="488267" cy="291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444208" y="1196975"/>
            <a:ext cx="0" cy="2734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5940152" y="1239594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1259632" y="1916832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831044" y="1916832"/>
            <a:ext cx="4285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789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43512"/>
            <a:ext cx="5688632" cy="470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 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Раз, два, три, четыре, пять,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Начинаем отдыхать! (потянуться)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Спинку бодро разогнули,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Ручки кверху потянули!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 и два, присесть и встать,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отдохнуть опять.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 и два вперед нагнуться,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 и два назад прогнуться. (движения стишка)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и стали мы сильней, (показать «силу»)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Здоровей и веселей! (улыбнуться друг другу)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6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92696"/>
            <a:ext cx="7992888" cy="2602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 преграда: «Разбор слова по составу» 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(работа по карточкам)</a:t>
            </a:r>
            <a:endParaRPr lang="ru-RU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Подводный,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ночная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нагрузка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подлёдный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длинная,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наклейка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перелет.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0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859984" cy="56944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«Состав слова: обобщение»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12776"/>
            <a:ext cx="7560840" cy="4824535"/>
          </a:xfrm>
        </p:spPr>
        <p:txBody>
          <a:bodyPr>
            <a:normAutofit fontScale="47500" lnSpcReduction="20000"/>
          </a:bodyPr>
          <a:lstStyle/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Повторить и закрепить знания о составе слова.</a:t>
            </a: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-обобщить и систематизировать знания учащихся;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-проверить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понятий: состав слова, приставка, суффикс, окончание; - формировать умение разбирать слова по составу.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познавательные процессы (внимание, память)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познавательные умения (умения задавать вопросы, применять знания)</a:t>
            </a:r>
          </a:p>
          <a:p>
            <a:r>
              <a:rPr lang="ru-RU" sz="3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-привитие  интереса к предмету;</a:t>
            </a:r>
          </a:p>
          <a:p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-воспитание у учащихся чувства товарищества;</a:t>
            </a: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интерактивная доска, компьютер, раздаточный материал, учебник «Русского языка»; авт.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В.П.Канакина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В.Г. Горецкий.</a:t>
            </a:r>
          </a:p>
          <a:p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урока: 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повторения и закрепления пройденного материала.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596777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836712"/>
            <a:ext cx="8424936" cy="356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преграда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«Третий лишний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Задание: Найдите и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лишнее слово.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Нос, носильщик, носатый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Горный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горка,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городок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20688"/>
            <a:ext cx="2161799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32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060848"/>
            <a:ext cx="4572000" cy="31373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Часовщик, часть, час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водяной, водитель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Золото, позолота, зола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Семя, семечко, семья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84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02111"/>
            <a:ext cx="6624736" cy="463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16632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0" indent="-9144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Школа № 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620688"/>
            <a:ext cx="792088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Молодцы! Четвертую преграду  преодолели.  Мы весь урок работали со словами: разбирали, образовывали …. - И вот мы достигли цели, мы на «ОСТРОВЕ ЗНАНИЙ»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6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584842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74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540552" y="4327108"/>
            <a:ext cx="45719" cy="254020"/>
          </a:xfrm>
        </p:spPr>
        <p:txBody>
          <a:bodyPr>
            <a:normAutofit/>
          </a:bodyPr>
          <a:lstStyle/>
          <a:p>
            <a:endParaRPr lang="ru-RU" sz="800" dirty="0">
              <a:solidFill>
                <a:srgbClr val="002060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043608" y="872716"/>
            <a:ext cx="81003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Домашняя работа.</a:t>
            </a:r>
            <a:endParaRPr kumimoji="0" lang="en-US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Распределите слова в два столбика. В первый столбик запишите пары однокоренных слов, выделите у них корень.  Во второй столбик запишите пары форм одного слова, выделите у них окончание.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827584" y="4005064"/>
            <a:ext cx="788436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моря – моряк, река – реки, бант – банты, лес – лесник,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 – садик, торт - торты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884368" y="1916832"/>
            <a:ext cx="504056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2852936"/>
            <a:ext cx="57606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2924944"/>
            <a:ext cx="432048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388424" y="3861048"/>
            <a:ext cx="576064" cy="5760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156176" y="3933056"/>
            <a:ext cx="432048" cy="504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1844824"/>
            <a:ext cx="504056" cy="648072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39248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моря – моряк</a:t>
            </a:r>
          </a:p>
          <a:p>
            <a:pPr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 – лесник</a:t>
            </a:r>
          </a:p>
          <a:p>
            <a:pPr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сад – садик</a:t>
            </a:r>
            <a:endParaRPr lang="ru-RU" sz="5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600200"/>
            <a:ext cx="449999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река – реки</a:t>
            </a:r>
          </a:p>
          <a:p>
            <a:pPr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бант  – банты</a:t>
            </a:r>
          </a:p>
          <a:p>
            <a:pPr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торт   - торты</a:t>
            </a:r>
            <a:endParaRPr lang="ru-RU" sz="5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572000" y="1484784"/>
            <a:ext cx="0" cy="460851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19259290">
            <a:off x="-46562" y="1747110"/>
            <a:ext cx="1584176" cy="122413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19259290">
            <a:off x="2260383" y="1702892"/>
            <a:ext cx="1584176" cy="122413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 rot="19259290">
            <a:off x="-43873" y="2711002"/>
            <a:ext cx="1584176" cy="122413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19259290">
            <a:off x="1540302" y="2711003"/>
            <a:ext cx="1584176" cy="122413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/>
          <p:cNvSpPr/>
          <p:nvPr/>
        </p:nvSpPr>
        <p:spPr>
          <a:xfrm rot="19259290">
            <a:off x="-43873" y="3719115"/>
            <a:ext cx="1584176" cy="122413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9259290">
            <a:off x="1612310" y="3719116"/>
            <a:ext cx="1584176" cy="1224136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C56C99-4159-4343-963B-AE561E01F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000" dirty="0" smtClean="0">
                <a:solidFill>
                  <a:srgbClr val="0070C0"/>
                </a:solidFill>
                <a:latin typeface="Propisi" panose="02000508030000020003" pitchFamily="2" charset="0"/>
              </a:rPr>
              <a:t>20 но</a:t>
            </a:r>
            <a:r>
              <a:rPr lang="ru-RU" sz="5000" dirty="0" smtClean="0">
                <a:solidFill>
                  <a:srgbClr val="00B050"/>
                </a:solidFill>
                <a:latin typeface="Propisi" panose="02000508030000020003" pitchFamily="2" charset="0"/>
              </a:rPr>
              <a:t>я</a:t>
            </a:r>
            <a:r>
              <a:rPr lang="ru-RU" sz="5000" dirty="0" smtClean="0">
                <a:solidFill>
                  <a:srgbClr val="0070C0"/>
                </a:solidFill>
                <a:latin typeface="Propisi" panose="02000508030000020003" pitchFamily="2" charset="0"/>
              </a:rPr>
              <a:t>бря</a:t>
            </a:r>
            <a:r>
              <a:rPr lang="en-US" sz="5000" dirty="0">
                <a:solidFill>
                  <a:srgbClr val="0070C0"/>
                </a:solidFill>
                <a:latin typeface="Propisi" panose="02000508030000020003" pitchFamily="2" charset="0"/>
              </a:rPr>
              <a:t>.</a:t>
            </a:r>
            <a:r>
              <a:rPr lang="ru-RU" sz="5000" dirty="0">
                <a:solidFill>
                  <a:srgbClr val="0070C0"/>
                </a:solidFill>
                <a:latin typeface="Propisi" panose="02000508030000020003" pitchFamily="2" charset="0"/>
              </a:rPr>
              <a:t> </a:t>
            </a:r>
            <a:br>
              <a:rPr lang="ru-RU" sz="5000" dirty="0">
                <a:solidFill>
                  <a:srgbClr val="0070C0"/>
                </a:solidFill>
                <a:latin typeface="Propisi" panose="02000508030000020003" pitchFamily="2" charset="0"/>
              </a:rPr>
            </a:br>
            <a:r>
              <a:rPr lang="ru-RU" sz="5000" dirty="0">
                <a:solidFill>
                  <a:srgbClr val="00B050"/>
                </a:solidFill>
                <a:latin typeface="Propisi" panose="02000508030000020003" pitchFamily="2" charset="0"/>
              </a:rPr>
              <a:t>К</a:t>
            </a:r>
            <a:r>
              <a:rPr lang="ru-RU" sz="5000" dirty="0">
                <a:solidFill>
                  <a:srgbClr val="0070C0"/>
                </a:solidFill>
                <a:latin typeface="Propisi" panose="02000508030000020003" pitchFamily="2" charset="0"/>
              </a:rPr>
              <a:t>ла</a:t>
            </a:r>
            <a:r>
              <a:rPr lang="ru-RU" sz="5000" dirty="0">
                <a:solidFill>
                  <a:srgbClr val="00B050"/>
                </a:solidFill>
                <a:latin typeface="Propisi" panose="02000508030000020003" pitchFamily="2" charset="0"/>
              </a:rPr>
              <a:t>сс</a:t>
            </a:r>
            <a:r>
              <a:rPr lang="ru-RU" sz="5000" dirty="0">
                <a:solidFill>
                  <a:srgbClr val="0070C0"/>
                </a:solidFill>
                <a:latin typeface="Propisi" panose="02000508030000020003" pitchFamily="2" charset="0"/>
              </a:rPr>
              <a:t>ная р</a:t>
            </a:r>
            <a:r>
              <a:rPr lang="ru-RU" sz="5000" dirty="0">
                <a:solidFill>
                  <a:srgbClr val="00B050"/>
                </a:solidFill>
                <a:latin typeface="Propisi" panose="02000508030000020003" pitchFamily="2" charset="0"/>
              </a:rPr>
              <a:t>а</a:t>
            </a:r>
            <a:r>
              <a:rPr lang="ru-RU" sz="5000" dirty="0">
                <a:solidFill>
                  <a:srgbClr val="0070C0"/>
                </a:solidFill>
                <a:latin typeface="Propisi" panose="02000508030000020003" pitchFamily="2" charset="0"/>
              </a:rPr>
              <a:t>бота</a:t>
            </a:r>
            <a:r>
              <a:rPr lang="en-US" sz="5000" dirty="0">
                <a:solidFill>
                  <a:srgbClr val="0070C0"/>
                </a:solidFill>
                <a:latin typeface="Propisi" panose="02000508030000020003" pitchFamily="2" charset="0"/>
              </a:rPr>
              <a:t>.</a:t>
            </a:r>
            <a:endParaRPr lang="ru-RU" sz="5000" dirty="0">
              <a:solidFill>
                <a:srgbClr val="0070C0"/>
              </a:solidFill>
              <a:latin typeface="Propisi" panose="02000508030000020003" pitchFamily="2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212093-99F8-4B8B-9D9A-65F5DE7E5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n w="3175" cmpd="sng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Минутка чистописания</a:t>
            </a:r>
            <a:endParaRPr lang="ru-RU" sz="3375" dirty="0">
              <a:solidFill>
                <a:schemeClr val="tx1"/>
              </a:solidFill>
              <a:latin typeface="Propisi" panose="02000508030000020003" pitchFamily="2" charset="0"/>
            </a:endParaRPr>
          </a:p>
        </p:txBody>
      </p:sp>
      <p:pic>
        <p:nvPicPr>
          <p:cNvPr id="5" name="Рисунок 4" descr="https://fsd.multiurok.ru/html/2017/04/02/s_58e0a7f3561dd/603159_1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645024"/>
            <a:ext cx="6931991" cy="158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140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624"/>
            <a:ext cx="9144000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8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14" y="1196752"/>
            <a:ext cx="876097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404664"/>
            <a:ext cx="4860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Остров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ЗНАНИЙ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97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734481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преграда: «Значимые части слова»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772816"/>
            <a:ext cx="6606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корень слова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Выделите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слове «мороз» корень.</a:t>
            </a:r>
            <a:endParaRPr lang="ru-RU" sz="2800" b="1" dirty="0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85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8496944" cy="1475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Корень слова –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главная значимая часть слова. В корне заключено общее лексическое значение всех однокоренных слов.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Арка 3"/>
          <p:cNvSpPr/>
          <p:nvPr/>
        </p:nvSpPr>
        <p:spPr>
          <a:xfrm>
            <a:off x="4067944" y="1988840"/>
            <a:ext cx="1512168" cy="100811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645024"/>
            <a:ext cx="20029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</a:t>
            </a:r>
            <a:endParaRPr lang="ru-RU" sz="5400" dirty="0"/>
          </a:p>
        </p:txBody>
      </p:sp>
      <p:sp>
        <p:nvSpPr>
          <p:cNvPr id="6" name="Арка 5"/>
          <p:cNvSpPr/>
          <p:nvPr/>
        </p:nvSpPr>
        <p:spPr>
          <a:xfrm>
            <a:off x="1072251" y="3501008"/>
            <a:ext cx="1657666" cy="91431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56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052736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такое окончание? </a:t>
            </a:r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Выделите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слове «морозы» окончание</a:t>
            </a:r>
            <a:endParaRPr lang="ru-RU" sz="2800" b="1" dirty="0"/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40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80728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Окончание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это изменяемая значимая часть слова, которая образует форму слова и служит для связи слов в словосочетании и предложении.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3212976"/>
            <a:ext cx="21072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морозы</a:t>
            </a:r>
            <a:endParaRPr lang="ru-RU" sz="44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555776" y="3212976"/>
            <a:ext cx="0" cy="769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555776" y="3212976"/>
            <a:ext cx="5230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078844" y="3212976"/>
            <a:ext cx="0" cy="7694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55776" y="3982417"/>
            <a:ext cx="5230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7812360" y="1988840"/>
            <a:ext cx="504056" cy="454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93096"/>
            <a:ext cx="3012334" cy="19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95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431</TotalTime>
  <Words>366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Garamond</vt:lpstr>
      <vt:lpstr>Propisi</vt:lpstr>
      <vt:lpstr>Times New Roman</vt:lpstr>
      <vt:lpstr>Натуральные материалы</vt:lpstr>
      <vt:lpstr>«Презентация к уроку по учебному предмету «Русский язык» во 2-ом классе на тему «Состав слова: обобщение»</vt:lpstr>
      <vt:lpstr>«Состав слова: обобщение»</vt:lpstr>
      <vt:lpstr>20 ноября.  Классная работа.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Упражнение 3</dc:title>
  <dc:creator>RePack by SPecialiST</dc:creator>
  <cp:lastModifiedBy>Алик</cp:lastModifiedBy>
  <cp:revision>30</cp:revision>
  <dcterms:created xsi:type="dcterms:W3CDTF">2023-11-19T07:31:50Z</dcterms:created>
  <dcterms:modified xsi:type="dcterms:W3CDTF">2025-06-09T17:45:28Z</dcterms:modified>
</cp:coreProperties>
</file>