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5" r:id="rId10"/>
    <p:sldId id="267" r:id="rId11"/>
    <p:sldId id="276" r:id="rId12"/>
    <p:sldId id="277" r:id="rId13"/>
    <p:sldId id="274" r:id="rId14"/>
    <p:sldId id="282" r:id="rId15"/>
    <p:sldId id="268" r:id="rId16"/>
    <p:sldId id="279" r:id="rId17"/>
    <p:sldId id="278" r:id="rId18"/>
    <p:sldId id="280" r:id="rId19"/>
    <p:sldId id="281" r:id="rId20"/>
    <p:sldId id="265" r:id="rId21"/>
    <p:sldId id="266" r:id="rId22"/>
    <p:sldId id="269" r:id="rId23"/>
    <p:sldId id="272" r:id="rId24"/>
    <p:sldId id="270" r:id="rId25"/>
    <p:sldId id="27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 showGuides="1">
      <p:cViewPr varScale="1">
        <p:scale>
          <a:sx n="52" d="100"/>
          <a:sy n="52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0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6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9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1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6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2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6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6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0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5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5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6B2BF0-40F9-4E50-A6ED-6AD21ECC4DF4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2E7B68-CEB6-4ECE-8AD2-AFB793DF2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530" y="160528"/>
            <a:ext cx="9945861" cy="381218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Презентация </a:t>
            </a:r>
            <a:r>
              <a:rPr lang="ru-RU" sz="4000" b="1" dirty="0" smtClean="0">
                <a:solidFill>
                  <a:schemeClr val="tx1"/>
                </a:solidFill>
              </a:rPr>
              <a:t>по теме: «Одушевленные и неодушевленные имена существительные»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русский язык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3 класс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026" y="4228740"/>
            <a:ext cx="11037046" cy="162342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УМК «Школа России»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Подготовила </a:t>
            </a:r>
            <a:r>
              <a:rPr lang="ru-RU" sz="1400" dirty="0">
                <a:solidFill>
                  <a:schemeClr val="tx1"/>
                </a:solidFill>
              </a:rPr>
              <a:t>учитель начальных классов: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Максимова </a:t>
            </a:r>
            <a:r>
              <a:rPr lang="ru-RU" sz="1400" dirty="0" err="1" smtClean="0">
                <a:solidFill>
                  <a:schemeClr val="tx1"/>
                </a:solidFill>
              </a:rPr>
              <a:t>елена</a:t>
            </a:r>
            <a:r>
              <a:rPr lang="ru-RU" sz="1400" dirty="0" smtClean="0">
                <a:solidFill>
                  <a:schemeClr val="tx1"/>
                </a:solidFill>
              </a:rPr>
              <a:t> Евгеньевна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ГБОУ СОШ №585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Г. Санкт-Петербург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200" y="2278040"/>
            <a:ext cx="9893300" cy="376766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          </a:t>
            </a:r>
            <a:r>
              <a:rPr lang="ru-RU" sz="4800" b="1" dirty="0" smtClean="0">
                <a:solidFill>
                  <a:schemeClr val="tx1"/>
                </a:solidFill>
              </a:rPr>
              <a:t>План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1. Название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Что обозначает?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3. На какие вопросы       отвечает?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 Признаки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8379" y="5376673"/>
            <a:ext cx="8825658" cy="6598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 о каждом предмете по плану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обака             туман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          город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                пенал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2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               Что?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            туман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          город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                пенал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300" y="2099733"/>
            <a:ext cx="11137900" cy="26776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Одушевлённые и неодушевлённые      имена существительные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(од.,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3292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3746500"/>
            <a:ext cx="9551145" cy="226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для правильной постановки вопроса, нужно обязательно уточнить значение слова.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зоопарке живут лисички.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парке растут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 .(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предложении речь идёт о животных, значит, ставим вопрос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предложении – лисички – это грибы, значит, ставим вопрос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90273"/>
              </p:ext>
            </p:extLst>
          </p:nvPr>
        </p:nvGraphicFramePr>
        <p:xfrm>
          <a:off x="1154954" y="838200"/>
          <a:ext cx="9944846" cy="2777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236"/>
                <a:gridCol w="4916610"/>
              </a:tblGrid>
              <a:tr h="7716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Одушевлённые имена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существительные (кто?)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Неодушевлённые имена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существительные (что?)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053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людей и животных(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девочка,лиса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сказочных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персонажей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(русалка, леший, домовой…)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богов (Зевс,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Аполлон…)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шахматных и карточных фигур (валет, пешка, ферзь…)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Названия предметов и растений, грибы (машина, ягода,...)</a:t>
                      </a:r>
                    </a:p>
                    <a:p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Явления природы (метель, листопад, дождь, ветер..)</a:t>
                      </a:r>
                    </a:p>
                    <a:p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Названия планет (Марс, Венера…)</a:t>
                      </a:r>
                    </a:p>
                    <a:p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Географические названия (Москва, Нева...)</a:t>
                      </a:r>
                      <a:endParaRPr lang="ru-RU" sz="2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25" y="4944534"/>
            <a:ext cx="1264840" cy="1193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4330700"/>
            <a:ext cx="1306908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Вывод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Работа по учебнику стр.14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10532403" y="5334388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9567649" y="5334388"/>
            <a:ext cx="752011" cy="71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>
            <a:off x="8550507" y="5334388"/>
            <a:ext cx="752011" cy="715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244599"/>
            <a:ext cx="8825658" cy="231358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Физминутка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5638800"/>
            <a:ext cx="10300446" cy="5207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Другая часть речи                  неодушевлённое </a:t>
            </a:r>
            <a:r>
              <a:rPr lang="ru-RU" b="1" dirty="0" err="1" smtClean="0">
                <a:solidFill>
                  <a:srgbClr val="FFFF00"/>
                </a:solidFill>
              </a:rPr>
              <a:t>им.сущ</a:t>
            </a:r>
            <a:r>
              <a:rPr lang="ru-RU" b="1" dirty="0" smtClean="0">
                <a:solidFill>
                  <a:srgbClr val="FFFF00"/>
                </a:solidFill>
              </a:rPr>
              <a:t>.            Одушевлённое </a:t>
            </a:r>
            <a:r>
              <a:rPr lang="ru-RU" b="1" dirty="0" err="1" smtClean="0">
                <a:solidFill>
                  <a:srgbClr val="FFFF00"/>
                </a:solidFill>
              </a:rPr>
              <a:t>им.сущ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90" y="3429000"/>
            <a:ext cx="2775420" cy="22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3429000"/>
            <a:ext cx="2330205" cy="2209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40" y="3429000"/>
            <a:ext cx="247607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превращения»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Замени  в слове одну букву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36600"/>
            <a:ext cx="8825658" cy="5308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              Кто?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                …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                …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                  …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еса                 …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54955" y="5638800"/>
            <a:ext cx="8825658" cy="1016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9962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              Кто?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                коза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                 сын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                 осы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               лиса           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10673493" y="5281957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9745698" y="5287830"/>
            <a:ext cx="752011" cy="71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>
            <a:off x="8790221" y="5357679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351" y="779930"/>
            <a:ext cx="10663520" cy="1078308"/>
          </a:xfrm>
        </p:spPr>
        <p:txBody>
          <a:bodyPr/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индивидуальных достижений на уроке русского языка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ФИ_____________________________________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567" y="1808030"/>
            <a:ext cx="10340790" cy="4128247"/>
          </a:xfrm>
        </p:spPr>
        <p:txBody>
          <a:bodyPr>
            <a:normAutofit/>
          </a:bodyPr>
          <a:lstStyle/>
          <a:p>
            <a:pPr fontAlgn="t"/>
            <a:r>
              <a:rPr lang="ru-RU" b="1" dirty="0"/>
              <a:t> </a:t>
            </a:r>
            <a:endParaRPr lang="ru-RU" dirty="0"/>
          </a:p>
          <a:p>
            <a:pPr fontAlgn="t"/>
            <a:r>
              <a:rPr lang="ru-RU" b="1" dirty="0"/>
              <a:t> </a:t>
            </a:r>
            <a:endParaRPr lang="ru-RU" dirty="0"/>
          </a:p>
          <a:p>
            <a:pPr fontAlgn="t"/>
            <a:r>
              <a:rPr lang="ru-RU" dirty="0"/>
              <a:t> </a:t>
            </a:r>
          </a:p>
          <a:p>
            <a:pPr fontAlgn="t"/>
            <a:r>
              <a:rPr lang="ru-RU" dirty="0"/>
              <a:t> </a:t>
            </a:r>
          </a:p>
          <a:p>
            <a:pPr fontAlgn="t"/>
            <a:r>
              <a:rPr lang="ru-RU" dirty="0"/>
              <a:t> </a:t>
            </a:r>
          </a:p>
          <a:p>
            <a:pPr fontAlgn="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fontAlgn="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ru-RU" sz="9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трудно, нужна помощь                                    немного затрудняюсь, есть ошибки                                                всё хорошо, легко</a:t>
            </a:r>
          </a:p>
          <a:p>
            <a:pPr fontAlgn="t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Каждое задание оценивай в таблице нужным цветом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94507"/>
              </p:ext>
            </p:extLst>
          </p:nvPr>
        </p:nvGraphicFramePr>
        <p:xfrm>
          <a:off x="672351" y="1882588"/>
          <a:ext cx="10771098" cy="17965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5183"/>
                <a:gridCol w="1795183"/>
                <a:gridCol w="1795183"/>
                <a:gridCol w="1943100"/>
                <a:gridCol w="2044700"/>
                <a:gridCol w="1397749"/>
              </a:tblGrid>
              <a:tr h="11564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Чистописание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Словарная работа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новой темой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«Волшебные превращения»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оценка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1711857" y="3946711"/>
            <a:ext cx="752011" cy="715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5252100" y="3872154"/>
            <a:ext cx="752011" cy="71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>
            <a:off x="8772947" y="3872154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09001" y="3872154"/>
            <a:ext cx="3248232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2099733"/>
            <a:ext cx="10299700" cy="2677648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V.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дифференцированная работа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9800" y="1447800"/>
            <a:ext cx="10642599" cy="5410200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№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уровень)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спишите. Над существительными надпишите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Синица,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снегирь, шарф, шуба, Снегурочка, зима. 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№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уровень)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вставьте пропущенную букву, спишите.  Над существительными надпишите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</a:t>
            </a:r>
            <a:r>
              <a:rPr lang="ru-RU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в.да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ж.раф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д.рога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п.нал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с.ница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ч.йник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к.тёнок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№</a:t>
            </a: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уровень)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 Только над именами существительными надпишите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зима. Белое пушистое одеяло укрыло землю. Белка приготовила на зиму орехи. </a:t>
            </a:r>
            <a:b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6108700"/>
            <a:ext cx="8825658" cy="508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071845" cy="26776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VI.</a:t>
            </a:r>
            <a:r>
              <a:rPr lang="ru-RU" b="1" dirty="0" smtClean="0">
                <a:solidFill>
                  <a:schemeClr val="tx1"/>
                </a:solidFill>
              </a:rPr>
              <a:t>Рефлексия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Подведение итога урока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10379307" y="5236927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9387120" y="5208090"/>
            <a:ext cx="752011" cy="71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>
            <a:off x="8321907" y="5236927"/>
            <a:ext cx="752011" cy="715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400" y="660400"/>
            <a:ext cx="9193213" cy="49784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Одушевлённые имена существительные отвечают на вопрос что?, а неодушевлённые – на вопрос кто?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Одушевлённые имена существительные отвечают на вопрос кто?, а неодушевлённые – на вопрос что?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54955" y="5638799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25934"/>
              </p:ext>
            </p:extLst>
          </p:nvPr>
        </p:nvGraphicFramePr>
        <p:xfrm>
          <a:off x="673100" y="711200"/>
          <a:ext cx="10744200" cy="610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7142"/>
                <a:gridCol w="5427058"/>
              </a:tblGrid>
              <a:tr h="61087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уроке я работал (а)…</a:t>
                      </a:r>
                    </a:p>
                    <a:p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Своей работой на уроке я…</a:t>
                      </a:r>
                    </a:p>
                    <a:p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для меня показался…</a:t>
                      </a:r>
                    </a:p>
                    <a:p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Моё настроение…</a:t>
                      </a:r>
                    </a:p>
                    <a:p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урока мне был…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пассивно</a:t>
                      </a:r>
                    </a:p>
                    <a:p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доволен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доволен</a:t>
                      </a:r>
                    </a:p>
                    <a:p>
                      <a:endParaRPr lang="ru-RU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коротким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длинным</a:t>
                      </a:r>
                    </a:p>
                    <a:p>
                      <a:endParaRPr lang="ru-RU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 лучше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стало хуже</a:t>
                      </a:r>
                    </a:p>
                    <a:p>
                      <a:endParaRPr lang="ru-RU" sz="2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понятен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понятен</a:t>
                      </a:r>
                    </a:p>
                    <a:p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полезен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бесполезен</a:t>
                      </a:r>
                    </a:p>
                    <a:p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интересен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скучен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9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" y="812800"/>
            <a:ext cx="10464801" cy="5283200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10235407" y="4978400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I.</a:t>
            </a:r>
            <a:r>
              <a:rPr lang="ru-RU" b="1" dirty="0" smtClean="0">
                <a:solidFill>
                  <a:schemeClr val="tx1"/>
                </a:solidFill>
              </a:rPr>
              <a:t>Чистописание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8360007" y="5271755"/>
            <a:ext cx="752011" cy="715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10550945" y="5271755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>
            <a:off x="9506276" y="5271755"/>
            <a:ext cx="752011" cy="71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3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II.</a:t>
            </a:r>
            <a:r>
              <a:rPr lang="ru-RU" b="1" dirty="0" smtClean="0">
                <a:solidFill>
                  <a:schemeClr val="tx1"/>
                </a:solidFill>
              </a:rPr>
              <a:t>Словарная </a:t>
            </a:r>
            <a:r>
              <a:rPr lang="ru-RU" b="1" dirty="0">
                <a:solidFill>
                  <a:schemeClr val="tx1"/>
                </a:solidFill>
              </a:rPr>
              <a:t>работа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500" y="1286933"/>
            <a:ext cx="9017000" cy="2677648"/>
          </a:xfrm>
        </p:spPr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комн.та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д.рога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алф.вит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т.варищ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уч.ник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с.м.лёт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1193800"/>
            <a:ext cx="9448799" cy="284479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hy-A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՛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hy-A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՛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</a:t>
            </a:r>
            <a:r>
              <a:rPr lang="ru-RU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hy-A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՛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hy-A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՛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рищ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hy-AM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՛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с</a:t>
            </a:r>
            <a:r>
              <a:rPr lang="ru-RU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193800"/>
            <a:ext cx="11125200" cy="3583580"/>
          </a:xfrm>
        </p:spPr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комната  украшена живыми  цветами и картинами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gray">
          <a:xfrm>
            <a:off x="8360007" y="5271755"/>
            <a:ext cx="752011" cy="715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gray">
          <a:xfrm>
            <a:off x="9369657" y="5236927"/>
            <a:ext cx="752011" cy="7152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gray">
          <a:xfrm>
            <a:off x="10379307" y="5236927"/>
            <a:ext cx="752011" cy="7152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0004" y="4410335"/>
            <a:ext cx="9835308" cy="8614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предложение. Найди и подчеркни грамматическую основу.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754345" cy="267764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III.</a:t>
            </a:r>
            <a:r>
              <a:rPr lang="ru-RU" b="1" dirty="0" smtClean="0">
                <a:solidFill>
                  <a:schemeClr val="tx1"/>
                </a:solidFill>
              </a:rPr>
              <a:t>Работа </a:t>
            </a:r>
            <a:r>
              <a:rPr lang="ru-RU" b="1" dirty="0">
                <a:solidFill>
                  <a:schemeClr val="tx1"/>
                </a:solidFill>
              </a:rPr>
              <a:t>над новой темой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1238313"/>
            <a:ext cx="2730500" cy="2200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238313"/>
            <a:ext cx="3124200" cy="2200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1238313"/>
            <a:ext cx="3023345" cy="2190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3721099"/>
            <a:ext cx="2647950" cy="2095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721100"/>
            <a:ext cx="2794000" cy="2095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721099"/>
            <a:ext cx="2622550" cy="20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492</TotalTime>
  <Words>244</Words>
  <Application>Microsoft Office PowerPoint</Application>
  <PresentationFormat>Произвольный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Ион (конференц-зал)</vt:lpstr>
      <vt:lpstr>Презентация по теме: «Одушевленные и неодушевленные имена существительные»  русский язык 3 класс</vt:lpstr>
      <vt:lpstr>       Лист индивидуальных достижений на уроке русского языка ФИ_____________________________________ </vt:lpstr>
      <vt:lpstr>I.Чистописание </vt:lpstr>
      <vt:lpstr>II.Словарная работа </vt:lpstr>
      <vt:lpstr>комн.та   д.рога   алф.вит т.варищ   уч.ник  с.м.лёт</vt:lpstr>
      <vt:lpstr> Проверь ко՛мната   доро՛га   алфави՛т това՛рищ  учени՛к  самолёт</vt:lpstr>
      <vt:lpstr>        Моя комната  украшена живыми  цветами и картинами. </vt:lpstr>
      <vt:lpstr>III.Работа над новой темой </vt:lpstr>
      <vt:lpstr>Презентация PowerPoint</vt:lpstr>
      <vt:lpstr>                                             План 1. Название 2. Что обозначает? 3. На какие вопросы       отвечает? 4. Признаки </vt:lpstr>
      <vt:lpstr>собака             туман соловей           город рыба                пенал</vt:lpstr>
      <vt:lpstr>Кто?                Что? собака             туман соловей           город рыба                пенал</vt:lpstr>
      <vt:lpstr>Тема урока  Одушевлённые и неодушевлённые      имена существительные (од., неод.)</vt:lpstr>
      <vt:lpstr>Презентация PowerPoint</vt:lpstr>
      <vt:lpstr>Вывод Работа по учебнику стр.14</vt:lpstr>
      <vt:lpstr>Физминутка </vt:lpstr>
      <vt:lpstr>IV. Игра «Волшебные превращения»  (работа в паре) </vt:lpstr>
      <vt:lpstr>   Что?               Кто? коса                … сон                  … оси                  … леса                 … </vt:lpstr>
      <vt:lpstr>Что?               Кто? коса                коза сон                 сын           оси                 осы             леса                лиса             </vt:lpstr>
      <vt:lpstr>     V.Самостоятельная дифференцированная работа </vt:lpstr>
      <vt:lpstr>Карточка №1 (1 уровень) Прочитайте слова, спишите. Над существительными надпишите од. или неод.  Синица, лёд, снегирь, шарф, шуба, Снегурочка, зима.   Карточка №2 (2 уровень) Прочитайте слова, вставьте пропущенную букву, спишите.  Над существительными надпишите од. или неод. Пруж.на, в.да, моро., ж.раф,  д.рога, п.нал, с.ница, ч.йник, к.тёнок.  Карточка №3 (3 уровень) Спишите предложения. Только над именами существительными надпишите од. или неод.  Наступила зима. Белое пушистое одеяло укрыло землю. Белка приготовила на зиму орехи.   </vt:lpstr>
      <vt:lpstr>VI.Рефлексия  Подведение итога урока </vt:lpstr>
      <vt:lpstr>                   Найдите правильное определение     А) Одушевлённые имена существительные отвечают на вопрос что?, а неодушевлённые – на вопрос кто? Б) Одушевлённые имена существительные отвечают на вопрос кто?, а неодушевлённые – на вопрос что?  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3 класс</dc:title>
  <dc:creator>сергей колесников</dc:creator>
  <cp:lastModifiedBy>Алина</cp:lastModifiedBy>
  <cp:revision>39</cp:revision>
  <dcterms:created xsi:type="dcterms:W3CDTF">2020-01-19T08:48:53Z</dcterms:created>
  <dcterms:modified xsi:type="dcterms:W3CDTF">2024-12-02T16:07:12Z</dcterms:modified>
</cp:coreProperties>
</file>