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7"/>
  </p:notesMasterIdLst>
  <p:sldIdLst>
    <p:sldId id="275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82" r:id="rId12"/>
    <p:sldId id="265" r:id="rId13"/>
    <p:sldId id="276" r:id="rId14"/>
    <p:sldId id="266" r:id="rId15"/>
    <p:sldId id="277" r:id="rId16"/>
    <p:sldId id="274" r:id="rId17"/>
    <p:sldId id="278" r:id="rId18"/>
    <p:sldId id="279" r:id="rId19"/>
    <p:sldId id="280" r:id="rId20"/>
    <p:sldId id="303" r:id="rId21"/>
    <p:sldId id="304" r:id="rId22"/>
    <p:sldId id="281" r:id="rId23"/>
    <p:sldId id="269" r:id="rId24"/>
    <p:sldId id="283" r:id="rId25"/>
    <p:sldId id="27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0657" autoAdjust="0"/>
  </p:normalViewPr>
  <p:slideViewPr>
    <p:cSldViewPr snapToGrid="0">
      <p:cViewPr varScale="1">
        <p:scale>
          <a:sx n="101" d="100"/>
          <a:sy n="101" d="100"/>
        </p:scale>
        <p:origin x="95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28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9A3C7-C3F2-4AC3-B6CA-2E1BDA47F35B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9DA77-1D37-4C7E-8E49-9934380DAB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60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9DA77-1D37-4C7E-8E49-9934380DABC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320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D43D3D-948E-4F69-A9FA-E085A5F8F656}" type="slidenum">
              <a:rPr lang="ru-RU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D43D3D-948E-4F69-A9FA-E085A5F8F656}" type="slidenum">
              <a:rPr lang="ru-RU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084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58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5481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032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9778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866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054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246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06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090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34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496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812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119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553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764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DC92C-86C7-4CD2-8A85-D60D367AFC49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F4C6AA5-F29E-49F8-8AB9-EEC20A2343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969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C21F6E-3451-36B4-485C-647ED15EAD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990033"/>
                </a:solidFill>
              </a:rPr>
              <a:t>Презентация к уроку по учебному предмету «Литературное чтение» </a:t>
            </a:r>
            <a:br>
              <a:rPr lang="ru-RU" sz="3600" dirty="0">
                <a:solidFill>
                  <a:srgbClr val="990033"/>
                </a:solidFill>
              </a:rPr>
            </a:br>
            <a:r>
              <a:rPr lang="ru-RU" sz="3600" dirty="0">
                <a:solidFill>
                  <a:srgbClr val="990033"/>
                </a:solidFill>
              </a:rPr>
              <a:t>в 4 классе на тему: </a:t>
            </a:r>
            <a:br>
              <a:rPr lang="ru-RU" sz="3600" dirty="0">
                <a:solidFill>
                  <a:srgbClr val="990033"/>
                </a:solidFill>
              </a:rPr>
            </a:br>
            <a:r>
              <a:rPr lang="ru-RU" sz="3600" dirty="0">
                <a:solidFill>
                  <a:srgbClr val="990033"/>
                </a:solidFill>
              </a:rPr>
              <a:t>Александр Сергеевич Пушкин «Няне»</a:t>
            </a:r>
            <a:br>
              <a:rPr lang="ru-RU" sz="5400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E90966-CFC5-8163-A339-E5509440CC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solidFill>
                  <a:srgbClr val="990033"/>
                </a:solidFill>
              </a:rPr>
              <a:t>Автор - разработчик презентации Нестерова Марина Владимировна, учитель начальных классов ГБОУ Школа №1575 г. Москвы</a:t>
            </a:r>
          </a:p>
        </p:txBody>
      </p:sp>
    </p:spTree>
    <p:extLst>
      <p:ext uri="{BB962C8B-B14F-4D97-AF65-F5344CB8AC3E}">
        <p14:creationId xmlns:p14="http://schemas.microsoft.com/office/powerpoint/2010/main" val="1490664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21FF54-2FEC-F67B-82DC-371E5B03F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67" y="1054964"/>
            <a:ext cx="6689360" cy="43321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83E0E8-0EEB-6B16-AE70-6BDE9D516958}"/>
              </a:ext>
            </a:extLst>
          </p:cNvPr>
          <p:cNvSpPr txBox="1"/>
          <p:nvPr/>
        </p:nvSpPr>
        <p:spPr>
          <a:xfrm>
            <a:off x="7485245" y="944840"/>
            <a:ext cx="45291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990033"/>
                </a:solidFill>
              </a:rPr>
              <a:t>В селе Михайловское в период ссылки Пушкин жил вместе с няней. Там он создавал свои гениальные произведения и писал друзьям.  </a:t>
            </a:r>
          </a:p>
          <a:p>
            <a:endParaRPr lang="ru-RU" sz="2000" dirty="0">
              <a:solidFill>
                <a:srgbClr val="990033"/>
              </a:solidFill>
            </a:endParaRPr>
          </a:p>
          <a:p>
            <a:r>
              <a:rPr lang="ru-RU" sz="2000" dirty="0">
                <a:solidFill>
                  <a:srgbClr val="990033"/>
                </a:solidFill>
              </a:rPr>
              <a:t>Арина Родионовна была для поэта единственным собеседником, занимавшим своими рассказами его слух и воображение в тёмные вечера. Этот период жизни Александра Сергеевича очень сблизил их с няней. </a:t>
            </a:r>
          </a:p>
        </p:txBody>
      </p:sp>
    </p:spTree>
    <p:extLst>
      <p:ext uri="{BB962C8B-B14F-4D97-AF65-F5344CB8AC3E}">
        <p14:creationId xmlns:p14="http://schemas.microsoft.com/office/powerpoint/2010/main" val="273383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DE2732-739E-7A02-239E-A2204D145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524" y="159099"/>
            <a:ext cx="2905125" cy="38627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731AD2-816C-E359-C324-515ABCBD588A}"/>
              </a:ext>
            </a:extLst>
          </p:cNvPr>
          <p:cNvSpPr txBox="1"/>
          <p:nvPr/>
        </p:nvSpPr>
        <p:spPr>
          <a:xfrm>
            <a:off x="6553199" y="4314994"/>
            <a:ext cx="509587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990033"/>
                </a:solidFill>
              </a:rPr>
              <a:t>Со слов Арины Родионовны Пушкин записал в Михайловском 7 сказок. Одна из них послужила материалом для «Сказки о царе Салтане», другая - для «Сказки о мёртвой царевне и о семи богатырях», третья – для «Сказки о попе и работнике его Балде».</a:t>
            </a:r>
            <a:endParaRPr lang="ru-RU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544E7A-684E-8FC9-F9E7-321EDD7E8C1C}"/>
              </a:ext>
            </a:extLst>
          </p:cNvPr>
          <p:cNvSpPr txBox="1"/>
          <p:nvPr/>
        </p:nvSpPr>
        <p:spPr>
          <a:xfrm>
            <a:off x="1558239" y="337136"/>
            <a:ext cx="59284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990033"/>
                </a:solidFill>
              </a:rPr>
              <a:t>Долгие часы проводил Пушкин в обществе своей </a:t>
            </a:r>
          </a:p>
          <a:p>
            <a:r>
              <a:rPr lang="ru-RU" dirty="0">
                <a:solidFill>
                  <a:srgbClr val="990033"/>
                </a:solidFill>
              </a:rPr>
              <a:t>любимой нянюшки:</a:t>
            </a:r>
          </a:p>
          <a:p>
            <a:r>
              <a:rPr lang="ru-RU" dirty="0">
                <a:solidFill>
                  <a:srgbClr val="990033"/>
                </a:solidFill>
              </a:rPr>
              <a:t>«… вечером слушаю сказки моей няни… </a:t>
            </a:r>
          </a:p>
          <a:p>
            <a:r>
              <a:rPr lang="ru-RU" dirty="0">
                <a:solidFill>
                  <a:srgbClr val="990033"/>
                </a:solidFill>
              </a:rPr>
              <a:t>Она, единственная моя подруга, </a:t>
            </a:r>
          </a:p>
          <a:p>
            <a:r>
              <a:rPr lang="ru-RU" dirty="0">
                <a:solidFill>
                  <a:srgbClr val="990033"/>
                </a:solidFill>
              </a:rPr>
              <a:t>и с нею мне только не скучно…»</a:t>
            </a:r>
          </a:p>
          <a:p>
            <a:endParaRPr lang="ru-RU" dirty="0">
              <a:solidFill>
                <a:srgbClr val="990033"/>
              </a:solidFill>
            </a:endParaRPr>
          </a:p>
          <a:p>
            <a:r>
              <a:rPr lang="ru-RU" dirty="0">
                <a:solidFill>
                  <a:srgbClr val="990033"/>
                </a:solidFill>
              </a:rPr>
              <a:t>«Мастерица ведь была,</a:t>
            </a:r>
          </a:p>
          <a:p>
            <a:r>
              <a:rPr lang="ru-RU" dirty="0">
                <a:solidFill>
                  <a:srgbClr val="990033"/>
                </a:solidFill>
              </a:rPr>
              <a:t>И откуда что брала.</a:t>
            </a:r>
          </a:p>
          <a:p>
            <a:r>
              <a:rPr lang="ru-RU" dirty="0">
                <a:solidFill>
                  <a:srgbClr val="990033"/>
                </a:solidFill>
              </a:rPr>
              <a:t>А </a:t>
            </a:r>
            <a:r>
              <a:rPr lang="ru-RU" dirty="0" err="1">
                <a:solidFill>
                  <a:srgbClr val="990033"/>
                </a:solidFill>
              </a:rPr>
              <a:t>куды</a:t>
            </a:r>
            <a:r>
              <a:rPr lang="ru-RU" dirty="0">
                <a:solidFill>
                  <a:srgbClr val="990033"/>
                </a:solidFill>
              </a:rPr>
              <a:t> разумны шутки, </a:t>
            </a:r>
          </a:p>
          <a:p>
            <a:r>
              <a:rPr lang="ru-RU" dirty="0">
                <a:solidFill>
                  <a:srgbClr val="990033"/>
                </a:solidFill>
              </a:rPr>
              <a:t>Приговоры, прибаутки, </a:t>
            </a:r>
          </a:p>
          <a:p>
            <a:r>
              <a:rPr lang="ru-RU" dirty="0">
                <a:solidFill>
                  <a:srgbClr val="990033"/>
                </a:solidFill>
              </a:rPr>
              <a:t>Небылицы, былины</a:t>
            </a:r>
          </a:p>
          <a:p>
            <a:r>
              <a:rPr lang="ru-RU" dirty="0">
                <a:solidFill>
                  <a:srgbClr val="990033"/>
                </a:solidFill>
              </a:rPr>
              <a:t>Православной старины.»</a:t>
            </a:r>
          </a:p>
        </p:txBody>
      </p:sp>
      <p:pic>
        <p:nvPicPr>
          <p:cNvPr id="1028" name="Picture 4" descr="C:\Users\maris\Downloads\07adbddf0471e9dbd757f2b5a14cfd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3002">
            <a:off x="633888" y="3907694"/>
            <a:ext cx="1956952" cy="263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maris\Downloads\bd1218cc-8080-11e9-80cf-b49691292da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8251">
            <a:off x="4571513" y="3867488"/>
            <a:ext cx="1928813" cy="267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aris\Downloads\641974704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441" y="3764649"/>
            <a:ext cx="1932003" cy="282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36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AB0B7-0C93-3B5B-2512-2683B6075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0575" y="380618"/>
            <a:ext cx="3374898" cy="51257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6616CD-2D57-6013-FF1C-3B8986B94FDD}"/>
              </a:ext>
            </a:extLst>
          </p:cNvPr>
          <p:cNvSpPr txBox="1"/>
          <p:nvPr/>
        </p:nvSpPr>
        <p:spPr>
          <a:xfrm>
            <a:off x="8648700" y="5581650"/>
            <a:ext cx="3219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990033"/>
                </a:solidFill>
              </a:rPr>
              <a:t>Памятник А.С. Пушкину и Арине Родионовне в Пскове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912980-FAD0-993A-C7F9-94AD48AB1058}"/>
              </a:ext>
            </a:extLst>
          </p:cNvPr>
          <p:cNvSpPr txBox="1"/>
          <p:nvPr/>
        </p:nvSpPr>
        <p:spPr>
          <a:xfrm>
            <a:off x="3238500" y="380618"/>
            <a:ext cx="3759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990033"/>
                </a:solidFill>
              </a:rPr>
              <a:t>Стихотворение «Няне»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FCAA31-9474-FE65-BF49-14181FEAD8D4}"/>
              </a:ext>
            </a:extLst>
          </p:cNvPr>
          <p:cNvSpPr txBox="1"/>
          <p:nvPr/>
        </p:nvSpPr>
        <p:spPr>
          <a:xfrm>
            <a:off x="568792" y="1409700"/>
            <a:ext cx="76131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990033"/>
                </a:solidFill>
              </a:rPr>
              <a:t>Арина Родионовна скончалась от тяжелой болезни летом 1828 года. Пушкин до конца своей жизни с трепетом в сердце вспоминал свою няню: «Уже старушки нет – уж за стеною, не слышу я шагов её тяжёлых, ни кропотливого её дозора».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72F800-D860-D9BD-8032-5346DF35A285}"/>
              </a:ext>
            </a:extLst>
          </p:cNvPr>
          <p:cNvSpPr txBox="1"/>
          <p:nvPr/>
        </p:nvSpPr>
        <p:spPr>
          <a:xfrm>
            <a:off x="933451" y="2965549"/>
            <a:ext cx="74771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990033"/>
                </a:solidFill>
              </a:rPr>
              <a:t>«Няне» — незавершённое стихотворение А. С. Пушкина, написанное в 1826 году и посвящённое Арине Родионовне.</a:t>
            </a:r>
          </a:p>
          <a:p>
            <a:endParaRPr lang="ru-RU" dirty="0">
              <a:solidFill>
                <a:srgbClr val="990033"/>
              </a:solidFill>
            </a:endParaRPr>
          </a:p>
          <a:p>
            <a:r>
              <a:rPr lang="ru-RU" dirty="0">
                <a:solidFill>
                  <a:srgbClr val="990033"/>
                </a:solidFill>
              </a:rPr>
              <a:t>Впервые стихотворение было опубликовано через несколько лет после смерти поэта в 1855 году в собрании сочинений с названием в скобках («Няне»), так как автор не оставил названия.</a:t>
            </a:r>
          </a:p>
          <a:p>
            <a:endParaRPr lang="ru-RU" dirty="0">
              <a:solidFill>
                <a:srgbClr val="990033"/>
              </a:solidFill>
            </a:endParaRPr>
          </a:p>
          <a:p>
            <a:r>
              <a:rPr lang="ru-RU" dirty="0">
                <a:solidFill>
                  <a:srgbClr val="990033"/>
                </a:solidFill>
              </a:rPr>
              <a:t>Хотя стихотворение и не названо Пушкиным, невозможно усомниться, что оно посвящено именно его горячо любимой няне, имя которой прославлено поэтом на века.</a:t>
            </a:r>
          </a:p>
        </p:txBody>
      </p:sp>
    </p:spTree>
    <p:extLst>
      <p:ext uri="{BB962C8B-B14F-4D97-AF65-F5344CB8AC3E}">
        <p14:creationId xmlns:p14="http://schemas.microsoft.com/office/powerpoint/2010/main" val="244454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047167" y="1202428"/>
            <a:ext cx="9615488" cy="86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174" tIns="45589" rIns="91174" bIns="45589">
            <a:spAutoFit/>
          </a:bodyPr>
          <a:lstStyle/>
          <a:p>
            <a:pPr defTabSz="911843">
              <a:lnSpc>
                <a:spcPct val="80000"/>
              </a:lnSpc>
              <a:spcBef>
                <a:spcPct val="20000"/>
              </a:spcBef>
            </a:pPr>
            <a:r>
              <a:rPr lang="ru-RU" sz="4000" b="1" i="1" u="sng" dirty="0">
                <a:solidFill>
                  <a:srgbClr val="990033"/>
                </a:solidFill>
              </a:rPr>
              <a:t>Суровые дни</a:t>
            </a:r>
            <a:r>
              <a:rPr lang="ru-RU" sz="2000" b="1" dirty="0">
                <a:solidFill>
                  <a:srgbClr val="990033"/>
                </a:solidFill>
              </a:rPr>
              <a:t> </a:t>
            </a:r>
            <a:r>
              <a:rPr lang="ru-RU" sz="2000" dirty="0">
                <a:solidFill>
                  <a:srgbClr val="990033"/>
                </a:solidFill>
              </a:rPr>
              <a:t> </a:t>
            </a:r>
            <a:r>
              <a:rPr lang="ru-RU" sz="2000" b="1" dirty="0">
                <a:solidFill>
                  <a:srgbClr val="990033"/>
                </a:solidFill>
              </a:rPr>
              <a:t>–   очень тяжёлые, трудные,  тяжкие.</a:t>
            </a:r>
          </a:p>
          <a:p>
            <a:pPr defTabSz="911843">
              <a:lnSpc>
                <a:spcPct val="80000"/>
              </a:lnSpc>
              <a:spcBef>
                <a:spcPct val="20000"/>
              </a:spcBef>
            </a:pPr>
            <a:endParaRPr lang="en-US" dirty="0">
              <a:solidFill>
                <a:srgbClr val="990033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052914" y="1856777"/>
            <a:ext cx="89646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174" tIns="45589" rIns="91174" bIns="45589">
            <a:spAutoFit/>
          </a:bodyPr>
          <a:lstStyle/>
          <a:p>
            <a:pPr defTabSz="911843"/>
            <a:r>
              <a:rPr lang="ru-RU" sz="4000" b="1" i="1" u="sng" dirty="0">
                <a:solidFill>
                  <a:srgbClr val="990033"/>
                </a:solidFill>
              </a:rPr>
              <a:t>Голубка</a:t>
            </a:r>
            <a:r>
              <a:rPr lang="ru-RU" sz="2000" b="1" dirty="0">
                <a:solidFill>
                  <a:srgbClr val="990033"/>
                </a:solidFill>
              </a:rPr>
              <a:t> –    ласковое обращение к женщине 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977928" y="2607168"/>
            <a:ext cx="909478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174" tIns="45589" rIns="91174" bIns="45589">
            <a:spAutoFit/>
          </a:bodyPr>
          <a:lstStyle/>
          <a:p>
            <a:pPr defTabSz="911843">
              <a:lnSpc>
                <a:spcPct val="80000"/>
              </a:lnSpc>
              <a:spcBef>
                <a:spcPct val="20000"/>
              </a:spcBef>
            </a:pPr>
            <a:r>
              <a:rPr lang="ru-RU" sz="4000" b="1" i="1" u="sng" dirty="0">
                <a:solidFill>
                  <a:srgbClr val="990033"/>
                </a:solidFill>
              </a:rPr>
              <a:t>Дряхлая </a:t>
            </a:r>
            <a:r>
              <a:rPr lang="ru-RU" sz="2000" dirty="0">
                <a:solidFill>
                  <a:srgbClr val="990033"/>
                </a:solidFill>
              </a:rPr>
              <a:t>(моя) </a:t>
            </a:r>
            <a:r>
              <a:rPr lang="ru-RU" sz="2000" b="1" dirty="0">
                <a:solidFill>
                  <a:srgbClr val="990033"/>
                </a:solidFill>
              </a:rPr>
              <a:t>–   слабая, немощная от старости .</a:t>
            </a:r>
            <a:endParaRPr lang="en-US" sz="2000" b="1" dirty="0">
              <a:solidFill>
                <a:srgbClr val="990033"/>
              </a:solidFill>
            </a:endParaRPr>
          </a:p>
          <a:p>
            <a:pPr defTabSz="911843">
              <a:lnSpc>
                <a:spcPct val="80000"/>
              </a:lnSpc>
              <a:spcBef>
                <a:spcPct val="20000"/>
              </a:spcBef>
            </a:pPr>
            <a:endParaRPr lang="en-US" dirty="0">
              <a:solidFill>
                <a:srgbClr val="990033"/>
              </a:solidFill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052914" y="3412704"/>
            <a:ext cx="86502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174" tIns="45589" rIns="91174" bIns="45589">
            <a:spAutoFit/>
          </a:bodyPr>
          <a:lstStyle/>
          <a:p>
            <a:pPr defTabSz="911843"/>
            <a:r>
              <a:rPr lang="ru-RU" sz="4000" b="1" i="1" u="sng" dirty="0">
                <a:solidFill>
                  <a:srgbClr val="990033"/>
                </a:solidFill>
              </a:rPr>
              <a:t>Светлица</a:t>
            </a:r>
            <a:r>
              <a:rPr lang="ru-RU" sz="2000" b="1" dirty="0">
                <a:solidFill>
                  <a:srgbClr val="990033"/>
                </a:solidFill>
              </a:rPr>
              <a:t> –   светлая парадная комната в доме .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908844" y="4226485"/>
            <a:ext cx="8675688" cy="1107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174" tIns="45589" rIns="91174" bIns="45589">
            <a:spAutoFit/>
          </a:bodyPr>
          <a:lstStyle/>
          <a:p>
            <a:pPr defTabSz="911843">
              <a:lnSpc>
                <a:spcPct val="80000"/>
              </a:lnSpc>
              <a:spcBef>
                <a:spcPct val="20000"/>
              </a:spcBef>
            </a:pPr>
            <a:r>
              <a:rPr lang="ru-RU" sz="4000" b="1" i="1" u="sng" dirty="0">
                <a:solidFill>
                  <a:srgbClr val="990033"/>
                </a:solidFill>
              </a:rPr>
              <a:t>Вор</a:t>
            </a:r>
            <a:r>
              <a:rPr lang="ru-RU" sz="4000" u="sng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4000" b="1" i="1" u="sng" dirty="0">
                <a:solidFill>
                  <a:srgbClr val="990033"/>
                </a:solidFill>
              </a:rPr>
              <a:t>ты</a:t>
            </a:r>
            <a:r>
              <a:rPr lang="ru-RU" sz="2000" b="1" dirty="0">
                <a:solidFill>
                  <a:srgbClr val="990033"/>
                </a:solidFill>
              </a:rPr>
              <a:t> - устаревшая  форма существительного «ворота».</a:t>
            </a:r>
            <a:endParaRPr lang="en-US" sz="2000" b="1" dirty="0">
              <a:solidFill>
                <a:srgbClr val="990033"/>
              </a:solidFill>
            </a:endParaRPr>
          </a:p>
          <a:p>
            <a:pPr defTabSz="911843">
              <a:lnSpc>
                <a:spcPct val="80000"/>
              </a:lnSpc>
              <a:spcBef>
                <a:spcPct val="20000"/>
              </a:spcBef>
            </a:pPr>
            <a:endParaRPr lang="en-US" dirty="0">
              <a:solidFill>
                <a:srgbClr val="990033"/>
              </a:solidFill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4052914" y="5059241"/>
            <a:ext cx="8969375" cy="144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174" tIns="45589" rIns="91174" bIns="45589">
            <a:spAutoFit/>
          </a:bodyPr>
          <a:lstStyle/>
          <a:p>
            <a:pPr defTabSz="911843">
              <a:lnSpc>
                <a:spcPct val="80000"/>
              </a:lnSpc>
              <a:spcBef>
                <a:spcPct val="20000"/>
              </a:spcBef>
            </a:pPr>
            <a:r>
              <a:rPr lang="ru-RU" sz="4000" b="1" i="1" u="sng" dirty="0">
                <a:solidFill>
                  <a:srgbClr val="990033"/>
                </a:solidFill>
              </a:rPr>
              <a:t>Теснят</a:t>
            </a:r>
            <a:r>
              <a:rPr lang="ru-RU" sz="2000" dirty="0">
                <a:solidFill>
                  <a:srgbClr val="990033"/>
                </a:solidFill>
              </a:rPr>
              <a:t> (заботы грудь) </a:t>
            </a:r>
            <a:r>
              <a:rPr lang="ru-RU" sz="2000" b="1" dirty="0">
                <a:solidFill>
                  <a:srgbClr val="990033"/>
                </a:solidFill>
              </a:rPr>
              <a:t>–  недомогание, при котором </a:t>
            </a:r>
          </a:p>
          <a:p>
            <a:pPr defTabSz="911843">
              <a:lnSpc>
                <a:spcPct val="80000"/>
              </a:lnSpc>
              <a:spcBef>
                <a:spcPct val="20000"/>
              </a:spcBef>
            </a:pPr>
            <a:r>
              <a:rPr lang="ru-RU" sz="2000" b="1" dirty="0">
                <a:solidFill>
                  <a:srgbClr val="990033"/>
                </a:solidFill>
              </a:rPr>
              <a:t>трудно дышать. </a:t>
            </a:r>
          </a:p>
          <a:p>
            <a:pPr defTabSz="911843">
              <a:lnSpc>
                <a:spcPct val="80000"/>
              </a:lnSpc>
              <a:spcBef>
                <a:spcPct val="20000"/>
              </a:spcBef>
            </a:pPr>
            <a:r>
              <a:rPr lang="ru-RU" b="1" dirty="0">
                <a:solidFill>
                  <a:srgbClr val="990033"/>
                </a:solidFill>
              </a:rPr>
              <a:t>								  </a:t>
            </a:r>
            <a:endParaRPr lang="en-US" b="1" dirty="0">
              <a:solidFill>
                <a:srgbClr val="990033"/>
              </a:solidFill>
            </a:endParaRPr>
          </a:p>
          <a:p>
            <a:pPr defTabSz="911843">
              <a:lnSpc>
                <a:spcPct val="80000"/>
              </a:lnSpc>
              <a:spcBef>
                <a:spcPct val="20000"/>
              </a:spcBef>
            </a:pPr>
            <a:endParaRPr lang="en-US" dirty="0">
              <a:solidFill>
                <a:srgbClr val="990033"/>
              </a:solidFill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977928" y="5907282"/>
            <a:ext cx="86042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174" tIns="45589" rIns="91174" bIns="45589">
            <a:spAutoFit/>
          </a:bodyPr>
          <a:lstStyle/>
          <a:p>
            <a:pPr defTabSz="911843"/>
            <a:r>
              <a:rPr lang="ru-RU" sz="4000" b="1" i="1" u="sng" dirty="0">
                <a:solidFill>
                  <a:srgbClr val="990033"/>
                </a:solidFill>
              </a:rPr>
              <a:t>Всечасно</a:t>
            </a:r>
            <a:r>
              <a:rPr lang="ru-RU" sz="2000" b="1" dirty="0">
                <a:solidFill>
                  <a:srgbClr val="990033"/>
                </a:solidFill>
              </a:rPr>
              <a:t> </a:t>
            </a:r>
            <a:r>
              <a:rPr lang="ru-RU" sz="2000" dirty="0">
                <a:solidFill>
                  <a:srgbClr val="990033"/>
                </a:solidFill>
              </a:rPr>
              <a:t>(теснят грудь) </a:t>
            </a:r>
            <a:r>
              <a:rPr lang="ru-RU" sz="2000" b="1" dirty="0">
                <a:solidFill>
                  <a:srgbClr val="990033"/>
                </a:solidFill>
              </a:rPr>
              <a:t>–    постоянно.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04F520-5B2B-8766-73C3-708290ECAB5D}"/>
              </a:ext>
            </a:extLst>
          </p:cNvPr>
          <p:cNvSpPr txBox="1"/>
          <p:nvPr/>
        </p:nvSpPr>
        <p:spPr>
          <a:xfrm>
            <a:off x="3305175" y="204031"/>
            <a:ext cx="50994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990033"/>
                </a:solidFill>
              </a:rPr>
              <a:t>Работа со словарём</a:t>
            </a:r>
          </a:p>
        </p:txBody>
      </p:sp>
    </p:spTree>
    <p:extLst>
      <p:ext uri="{BB962C8B-B14F-4D97-AF65-F5344CB8AC3E}">
        <p14:creationId xmlns:p14="http://schemas.microsoft.com/office/powerpoint/2010/main" val="130843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7" grpId="0"/>
      <p:bldP spid="2048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тихотворение А.С. Пушкин 'Няне'">
            <a:hlinkClick r:id="" action="ppaction://media"/>
            <a:extLst>
              <a:ext uri="{FF2B5EF4-FFF2-40B4-BE49-F238E27FC236}">
                <a16:creationId xmlns:a16="http://schemas.microsoft.com/office/drawing/2014/main" id="{4DAA749A-6609-B1E8-7257-05E3F24B4D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8150" y="182165"/>
            <a:ext cx="11544300" cy="649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09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Прямоугольник 1"/>
          <p:cNvSpPr>
            <a:spLocks noChangeArrowheads="1"/>
          </p:cNvSpPr>
          <p:nvPr/>
        </p:nvSpPr>
        <p:spPr bwMode="auto">
          <a:xfrm>
            <a:off x="919130" y="389987"/>
            <a:ext cx="6334162" cy="953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174" tIns="45589" rIns="91174" bIns="45589">
            <a:spAutoFit/>
          </a:bodyPr>
          <a:lstStyle/>
          <a:p>
            <a:pPr marL="911843" lvl="2" defTabSz="911843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Подруга дней моих суровых,</a:t>
            </a:r>
          </a:p>
          <a:p>
            <a:pPr marL="911843" lvl="2" defTabSz="911843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Голубка дряхлая моя!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20040" y="389987"/>
            <a:ext cx="2214587" cy="120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174" tIns="45589" rIns="91174" bIns="45589">
            <a:spAutoFit/>
          </a:bodyPr>
          <a:lstStyle/>
          <a:p>
            <a:pPr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-обращение </a:t>
            </a:r>
          </a:p>
          <a:p>
            <a:pPr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лирического </a:t>
            </a:r>
          </a:p>
          <a:p>
            <a:pPr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героя к няне</a:t>
            </a:r>
          </a:p>
        </p:txBody>
      </p:sp>
      <p:pic>
        <p:nvPicPr>
          <p:cNvPr id="50178" name="Picture 2" descr="http://www.ayurvedaplus.ru/.synchron/cust/90d2505387b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1623" y="1590722"/>
            <a:ext cx="4443413" cy="49647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29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33320" y="504421"/>
            <a:ext cx="8001056" cy="954107"/>
          </a:xfrm>
          <a:prstGeom prst="rect">
            <a:avLst/>
          </a:prstGeom>
        </p:spPr>
        <p:txBody>
          <a:bodyPr wrap="square" lIns="91174" tIns="45589" rIns="91174" bIns="45589">
            <a:spAutoFit/>
          </a:bodyPr>
          <a:lstStyle/>
          <a:p>
            <a:pPr algn="ctr" defTabSz="911843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Одна в глуши лесов сосновых</a:t>
            </a:r>
          </a:p>
          <a:p>
            <a:pPr algn="ctr" defTabSz="911843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Давно, давно ты ждешь меня.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72415" y="504421"/>
            <a:ext cx="3929058" cy="1569660"/>
          </a:xfrm>
          <a:prstGeom prst="rect">
            <a:avLst/>
          </a:prstGeom>
        </p:spPr>
        <p:txBody>
          <a:bodyPr wrap="square" lIns="91174" tIns="45589" rIns="91174" bIns="45589">
            <a:spAutoFit/>
          </a:bodyPr>
          <a:lstStyle/>
          <a:p>
            <a:pPr algn="ctr"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строки рисуют</a:t>
            </a:r>
          </a:p>
          <a:p>
            <a:pPr algn="ctr"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забытый домик  </a:t>
            </a:r>
          </a:p>
          <a:p>
            <a:pPr algn="ctr"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глуши сосновых </a:t>
            </a:r>
          </a:p>
          <a:p>
            <a:pPr algn="ctr"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лесов</a:t>
            </a:r>
          </a:p>
        </p:txBody>
      </p:sp>
      <p:pic>
        <p:nvPicPr>
          <p:cNvPr id="13314" name="Picture 2" descr="http://noviyvitok.com/uploads/images/5065b116eaf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8281" y="1643078"/>
            <a:ext cx="6588113" cy="4710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076444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523968" y="214314"/>
            <a:ext cx="507209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174" tIns="45589" rIns="91174" bIns="45589" anchor="ctr">
            <a:spAutoFit/>
          </a:bodyPr>
          <a:lstStyle/>
          <a:p>
            <a:pPr defTabSz="911843"/>
            <a:r>
              <a:rPr lang="ru-RU" sz="28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Ты под окном своей светлицы </a:t>
            </a:r>
          </a:p>
          <a:p>
            <a:pPr defTabSz="911843"/>
            <a:r>
              <a:rPr lang="ru-RU" sz="2800" b="1" u="sng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Горюешь будто на часах,</a:t>
            </a:r>
          </a:p>
          <a:p>
            <a:pPr defTabSz="911843"/>
            <a:r>
              <a:rPr lang="ru-RU" sz="28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И медлят поминутно спицы в</a:t>
            </a:r>
          </a:p>
          <a:p>
            <a:pPr defTabSz="911843"/>
            <a:r>
              <a:rPr lang="ru-RU" sz="28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Твоих наморщенных руках. </a:t>
            </a:r>
          </a:p>
        </p:txBody>
      </p:sp>
      <p:pic>
        <p:nvPicPr>
          <p:cNvPr id="23555" name="Picture 3" descr="Михайловско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0736" y="2239296"/>
            <a:ext cx="3509355" cy="4448621"/>
          </a:xfrm>
          <a:prstGeom prst="rect">
            <a:avLst/>
          </a:prstGeom>
          <a:noFill/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7581877" y="214314"/>
            <a:ext cx="32798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174" tIns="45589" rIns="91174" bIns="45589" anchor="ctr">
            <a:spAutoFit/>
          </a:bodyPr>
          <a:lstStyle/>
          <a:p>
            <a:pPr algn="ctr"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-представляется няня, сидящая у окна и поминутно вглядывающаяся вдаль.</a:t>
            </a:r>
          </a:p>
        </p:txBody>
      </p:sp>
    </p:spTree>
    <p:extLst>
      <p:ext uri="{BB962C8B-B14F-4D97-AF65-F5344CB8AC3E}">
        <p14:creationId xmlns:p14="http://schemas.microsoft.com/office/powerpoint/2010/main" val="2559891499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221993" y="554580"/>
            <a:ext cx="5459676" cy="953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174" tIns="45589" rIns="91174" bIns="45589" anchor="ctr">
            <a:spAutoFit/>
          </a:bodyPr>
          <a:lstStyle/>
          <a:p>
            <a:pPr algn="ctr" defTabSz="911843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Глядишь в забытые вороты</a:t>
            </a:r>
          </a:p>
          <a:p>
            <a:pPr algn="ctr" defTabSz="911843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На черный отдаленный путь: 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8105774" y="554580"/>
            <a:ext cx="3857626" cy="230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174" tIns="45589" rIns="91174" bIns="45589" anchor="ctr">
            <a:spAutoFit/>
          </a:bodyPr>
          <a:lstStyle/>
          <a:p>
            <a:pPr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-кажется, няня подошла к воротам и напряженно смотрит вдаль, словно ждёт, что её любимый воспитанник вот-вот приедет.</a:t>
            </a:r>
          </a:p>
        </p:txBody>
      </p:sp>
      <p:pic>
        <p:nvPicPr>
          <p:cNvPr id="9220" name="Picture 4" descr="http://a.d-cd.net/fb6b7au-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485" y="1972992"/>
            <a:ext cx="6683483" cy="44278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933545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598179" y="762224"/>
            <a:ext cx="490307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174" tIns="45589" rIns="91174" bIns="45589" anchor="ctr">
            <a:spAutoFit/>
          </a:bodyPr>
          <a:lstStyle/>
          <a:p>
            <a:pPr algn="ctr" defTabSz="911843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Тоска, предчувствия, заботы</a:t>
            </a:r>
          </a:p>
          <a:p>
            <a:pPr algn="ctr" defTabSz="911843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Теснят твою всечасно  грудь </a:t>
            </a:r>
          </a:p>
        </p:txBody>
      </p:sp>
      <p:pic>
        <p:nvPicPr>
          <p:cNvPr id="25603" name="Picture 3" descr="Пушкин и ня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7279" y="2073510"/>
            <a:ext cx="3550089" cy="4288966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7148508" y="762224"/>
            <a:ext cx="4786346" cy="126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174" tIns="45589" rIns="91174" bIns="45589" anchor="ctr">
            <a:spAutoFit/>
          </a:bodyPr>
          <a:lstStyle/>
          <a:p>
            <a:pPr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в душе её беспокойство о нём, </a:t>
            </a:r>
          </a:p>
          <a:p>
            <a:pPr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воспитаннике, горестные </a:t>
            </a:r>
          </a:p>
          <a:p>
            <a:pPr defTabSz="911843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предчувствия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081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551FDA-E12B-C86B-C7DA-16A8171FF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93" y="1085850"/>
            <a:ext cx="6760720" cy="45296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C0568D-E05F-111F-D0F2-EFCB5D1D099A}"/>
              </a:ext>
            </a:extLst>
          </p:cNvPr>
          <p:cNvSpPr txBox="1"/>
          <p:nvPr/>
        </p:nvSpPr>
        <p:spPr>
          <a:xfrm>
            <a:off x="7245791" y="832258"/>
            <a:ext cx="494620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</a:t>
            </a:r>
          </a:p>
          <a:p>
            <a:pPr algn="ctr"/>
            <a:r>
              <a:rPr lang="ru-RU" sz="6000" b="1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Сергеевич </a:t>
            </a:r>
          </a:p>
          <a:p>
            <a:pPr algn="ctr"/>
            <a:r>
              <a:rPr lang="ru-RU" sz="6000" b="1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Пушкин </a:t>
            </a:r>
          </a:p>
          <a:p>
            <a:pPr algn="ctr"/>
            <a:r>
              <a:rPr lang="ru-RU" sz="6000" b="1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«Няне» </a:t>
            </a:r>
          </a:p>
          <a:p>
            <a:pPr algn="ctr"/>
            <a:r>
              <a:rPr lang="ru-RU" sz="6000" b="1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(1826 г.)</a:t>
            </a:r>
            <a:endParaRPr lang="ru-RU" sz="3600" b="1" i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846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824" y="1637822"/>
            <a:ext cx="10999787" cy="431008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Эпитет</a:t>
            </a:r>
            <a:r>
              <a:rPr lang="ru-RU" sz="2400" dirty="0"/>
              <a:t> — слово или целое выражение, которое, приобретает некоторое новое значение или смысловой оттенок, помогает слову (выражению) обрести красочность, насыщенность.</a:t>
            </a:r>
          </a:p>
          <a:p>
            <a:pPr>
              <a:buNone/>
            </a:pPr>
            <a:endParaRPr lang="ru-RU" sz="2400" dirty="0"/>
          </a:p>
          <a:p>
            <a:pPr>
              <a:buNone/>
            </a:pPr>
            <a:r>
              <a:rPr lang="ru-RU" sz="2400" dirty="0"/>
              <a:t>  </a:t>
            </a:r>
            <a:r>
              <a:rPr lang="ru-RU" sz="24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Метафора </a:t>
            </a:r>
            <a:r>
              <a:rPr lang="ru-RU" sz="2400" dirty="0"/>
              <a:t>– перенесение свойств одного предмета на другой, например по сходству.</a:t>
            </a:r>
          </a:p>
          <a:p>
            <a:pPr>
              <a:buNone/>
            </a:pPr>
            <a:endParaRPr lang="ru-RU" sz="2400" dirty="0"/>
          </a:p>
          <a:p>
            <a:pPr>
              <a:buNone/>
            </a:pPr>
            <a:r>
              <a:rPr lang="ru-RU" sz="2400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/>
              <a:t>– сопоставление одного явления или предмета с другим.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65554" y="869488"/>
            <a:ext cx="9696476" cy="522956"/>
          </a:xfrm>
          <a:prstGeom prst="rect">
            <a:avLst/>
          </a:prstGeom>
        </p:spPr>
        <p:txBody>
          <a:bodyPr wrap="square" lIns="91174" tIns="45589" rIns="91174" bIns="45589">
            <a:spAutoFit/>
          </a:bodyPr>
          <a:lstStyle/>
          <a:p>
            <a:pPr defTabSz="911843"/>
            <a:r>
              <a:rPr lang="ru-RU" sz="2800" b="1" i="1" dirty="0">
                <a:solidFill>
                  <a:srgbClr val="990033"/>
                </a:solidFill>
              </a:rPr>
              <a:t> Средства художественной выразительности </a:t>
            </a:r>
            <a:endParaRPr lang="ru-RU" sz="2800" dirty="0">
              <a:solidFill>
                <a:srgbClr val="99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805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Прямоугольник 1"/>
          <p:cNvSpPr>
            <a:spLocks noChangeArrowheads="1"/>
          </p:cNvSpPr>
          <p:nvPr/>
        </p:nvSpPr>
        <p:spPr bwMode="auto">
          <a:xfrm>
            <a:off x="1952625" y="1000153"/>
            <a:ext cx="8072438" cy="452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74" tIns="45589" rIns="91174" bIns="45589">
            <a:spAutoFit/>
          </a:bodyPr>
          <a:lstStyle/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Подруга дней моих суровых,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Голубка дряхлая моя!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Одна в глуши лесов сосновых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Давно, давно ты ждешь меня.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Ты под окном своей светлицы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Горюешь, будто на часах,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И медлят поминутно спицы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В твоих наморщенных руках.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Глядишь в забытые вороты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На черный отдаленный путь: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Тоска, предчувствия, заботы</a:t>
            </a:r>
          </a:p>
          <a:p>
            <a:pPr marL="911843" lvl="2" defTabSz="911843"/>
            <a:r>
              <a:rPr lang="ru-RU" sz="2400" dirty="0">
                <a:solidFill>
                  <a:prstClr val="black"/>
                </a:solidFill>
              </a:rPr>
              <a:t>Теснят твою всечасно грудь.</a:t>
            </a:r>
          </a:p>
        </p:txBody>
      </p:sp>
      <p:sp>
        <p:nvSpPr>
          <p:cNvPr id="13321" name="Прямоугольник 13"/>
          <p:cNvSpPr>
            <a:spLocks noChangeArrowheads="1"/>
          </p:cNvSpPr>
          <p:nvPr/>
        </p:nvSpPr>
        <p:spPr bwMode="auto">
          <a:xfrm>
            <a:off x="4167188" y="142879"/>
            <a:ext cx="3643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74" tIns="45589" rIns="91174" bIns="45589">
            <a:spAutoFit/>
          </a:bodyPr>
          <a:lstStyle/>
          <a:p>
            <a:pPr defTabSz="911843"/>
            <a:r>
              <a:rPr lang="ru-RU" sz="3600" b="1" dirty="0">
                <a:solidFill>
                  <a:srgbClr val="990033"/>
                </a:solidFill>
                <a:cs typeface="Arial" charset="0"/>
              </a:rPr>
              <a:t>«Няне» </a:t>
            </a:r>
            <a:r>
              <a:rPr lang="ru-RU" sz="3200" b="1" dirty="0">
                <a:solidFill>
                  <a:srgbClr val="990033"/>
                </a:solidFill>
              </a:rPr>
              <a:t>1826 г. </a:t>
            </a:r>
          </a:p>
        </p:txBody>
      </p:sp>
      <p:cxnSp>
        <p:nvCxnSpPr>
          <p:cNvPr id="28" name="Прямая соединительная линия 27"/>
          <p:cNvCxnSpPr>
            <a:cxnSpLocks/>
          </p:cNvCxnSpPr>
          <p:nvPr/>
        </p:nvCxnSpPr>
        <p:spPr>
          <a:xfrm flipV="1">
            <a:off x="2988470" y="1784356"/>
            <a:ext cx="2428875" cy="476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cxnSpLocks/>
          </p:cNvCxnSpPr>
          <p:nvPr/>
        </p:nvCxnSpPr>
        <p:spPr>
          <a:xfrm flipV="1">
            <a:off x="3024192" y="5067267"/>
            <a:ext cx="4138608" cy="4824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cxnSpLocks/>
          </p:cNvCxnSpPr>
          <p:nvPr/>
        </p:nvCxnSpPr>
        <p:spPr>
          <a:xfrm flipV="1">
            <a:off x="3024216" y="5427664"/>
            <a:ext cx="4138584" cy="1586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EB093FC-57FA-1C5C-8F19-7E16808093C3}"/>
              </a:ext>
            </a:extLst>
          </p:cNvPr>
          <p:cNvSpPr txBox="1"/>
          <p:nvPr/>
        </p:nvSpPr>
        <p:spPr>
          <a:xfrm>
            <a:off x="9276838" y="1445575"/>
            <a:ext cx="1640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- метафора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17913-A85F-3843-3D73-59FA2B91A0A7}"/>
              </a:ext>
            </a:extLst>
          </p:cNvPr>
          <p:cNvSpPr txBox="1"/>
          <p:nvPr/>
        </p:nvSpPr>
        <p:spPr>
          <a:xfrm>
            <a:off x="8154875" y="3029743"/>
            <a:ext cx="1640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- метафора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D85C7A-F35A-9054-94AD-3BB008005884}"/>
              </a:ext>
            </a:extLst>
          </p:cNvPr>
          <p:cNvSpPr txBox="1"/>
          <p:nvPr/>
        </p:nvSpPr>
        <p:spPr>
          <a:xfrm>
            <a:off x="8359413" y="1026269"/>
            <a:ext cx="1640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- метафора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6CAB5BB1-0BC9-DF55-1C58-3ED66D0EE4A9}"/>
              </a:ext>
            </a:extLst>
          </p:cNvPr>
          <p:cNvCxnSpPr>
            <a:cxnSpLocks/>
          </p:cNvCxnSpPr>
          <p:nvPr/>
        </p:nvCxnSpPr>
        <p:spPr>
          <a:xfrm>
            <a:off x="2921795" y="3249615"/>
            <a:ext cx="406003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8C6367C-0DB2-8EEB-D5AE-C2A06B98ABD4}"/>
              </a:ext>
            </a:extLst>
          </p:cNvPr>
          <p:cNvCxnSpPr>
            <a:cxnSpLocks/>
          </p:cNvCxnSpPr>
          <p:nvPr/>
        </p:nvCxnSpPr>
        <p:spPr>
          <a:xfrm>
            <a:off x="2988470" y="1395601"/>
            <a:ext cx="2107405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3ED26FD-BFB2-2B0B-A0FB-6F4AC3FCFBE1}"/>
              </a:ext>
            </a:extLst>
          </p:cNvPr>
          <p:cNvCxnSpPr>
            <a:cxnSpLocks/>
          </p:cNvCxnSpPr>
          <p:nvPr/>
        </p:nvCxnSpPr>
        <p:spPr>
          <a:xfrm>
            <a:off x="3309937" y="3603601"/>
            <a:ext cx="3852863" cy="7998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F34513B-EDAC-66C8-54D6-78252BD1A862}"/>
              </a:ext>
            </a:extLst>
          </p:cNvPr>
          <p:cNvCxnSpPr/>
          <p:nvPr/>
        </p:nvCxnSpPr>
        <p:spPr>
          <a:xfrm>
            <a:off x="3450430" y="4710107"/>
            <a:ext cx="3571875" cy="1587"/>
          </a:xfrm>
          <a:prstGeom prst="line">
            <a:avLst/>
          </a:prstGeom>
          <a:ln w="381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C73C555-0944-3D2E-3DAA-7EE8303199A4}"/>
              </a:ext>
            </a:extLst>
          </p:cNvPr>
          <p:cNvSpPr txBox="1"/>
          <p:nvPr/>
        </p:nvSpPr>
        <p:spPr>
          <a:xfrm>
            <a:off x="8154874" y="3388146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- олицетворение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8AD161-F2F5-B6F1-41FF-BCB891F73B2A}"/>
              </a:ext>
            </a:extLst>
          </p:cNvPr>
          <p:cNvSpPr txBox="1"/>
          <p:nvPr/>
        </p:nvSpPr>
        <p:spPr>
          <a:xfrm>
            <a:off x="8196342" y="4410481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- олицетворение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F05574-0728-AEBE-B4C6-ECD4916B38EB}"/>
              </a:ext>
            </a:extLst>
          </p:cNvPr>
          <p:cNvSpPr txBox="1"/>
          <p:nvPr/>
        </p:nvSpPr>
        <p:spPr>
          <a:xfrm>
            <a:off x="8196093" y="4806308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- олицетворение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A60D7EE1-FC5C-707C-7A86-207E5C99CC2E}"/>
              </a:ext>
            </a:extLst>
          </p:cNvPr>
          <p:cNvCxnSpPr>
            <a:cxnSpLocks/>
          </p:cNvCxnSpPr>
          <p:nvPr/>
        </p:nvCxnSpPr>
        <p:spPr>
          <a:xfrm>
            <a:off x="4167188" y="1833671"/>
            <a:ext cx="13287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B14AEEC1-92CA-7008-259E-7477C77D5676}"/>
              </a:ext>
            </a:extLst>
          </p:cNvPr>
          <p:cNvCxnSpPr>
            <a:cxnSpLocks/>
          </p:cNvCxnSpPr>
          <p:nvPr/>
        </p:nvCxnSpPr>
        <p:spPr>
          <a:xfrm>
            <a:off x="6096000" y="2128946"/>
            <a:ext cx="15049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D6BB6DF9-698B-2221-37A3-CF88B4346631}"/>
              </a:ext>
            </a:extLst>
          </p:cNvPr>
          <p:cNvCxnSpPr>
            <a:cxnSpLocks/>
          </p:cNvCxnSpPr>
          <p:nvPr/>
        </p:nvCxnSpPr>
        <p:spPr>
          <a:xfrm>
            <a:off x="4499373" y="4329221"/>
            <a:ext cx="13287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34ABF0E-0A60-0546-0EB3-9D1394FDF621}"/>
              </a:ext>
            </a:extLst>
          </p:cNvPr>
          <p:cNvSpPr txBox="1"/>
          <p:nvPr/>
        </p:nvSpPr>
        <p:spPr>
          <a:xfrm>
            <a:off x="8185176" y="1439004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- эпитет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926E1B-FDD2-4929-C680-696DB69AB5BF}"/>
              </a:ext>
            </a:extLst>
          </p:cNvPr>
          <p:cNvSpPr txBox="1"/>
          <p:nvPr/>
        </p:nvSpPr>
        <p:spPr>
          <a:xfrm>
            <a:off x="8359413" y="1860166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- эпитет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E930209-B29A-422F-5BFB-22457D1BDB94}"/>
              </a:ext>
            </a:extLst>
          </p:cNvPr>
          <p:cNvSpPr txBox="1"/>
          <p:nvPr/>
        </p:nvSpPr>
        <p:spPr>
          <a:xfrm>
            <a:off x="8196093" y="3950630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- эпитет</a:t>
            </a:r>
          </a:p>
        </p:txBody>
      </p:sp>
    </p:spTree>
    <p:extLst>
      <p:ext uri="{BB962C8B-B14F-4D97-AF65-F5344CB8AC3E}">
        <p14:creationId xmlns:p14="http://schemas.microsoft.com/office/powerpoint/2010/main" val="1367104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21" grpId="0"/>
      <p:bldP spid="2" grpId="0"/>
      <p:bldP spid="3" grpId="0"/>
      <p:bldP spid="4" grpId="0"/>
      <p:bldP spid="13" grpId="0"/>
      <p:bldP spid="14" grpId="0"/>
      <p:bldP spid="15" grpId="0"/>
      <p:bldP spid="26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Рисунок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966" y="362607"/>
            <a:ext cx="6488624" cy="473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9"/>
          <p:cNvSpPr>
            <a:spLocks noGrp="1" noChangeArrowheads="1"/>
          </p:cNvSpPr>
          <p:nvPr/>
        </p:nvSpPr>
        <p:spPr bwMode="auto">
          <a:xfrm>
            <a:off x="950529" y="5206648"/>
            <a:ext cx="10589829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defTabSz="914400">
              <a:lnSpc>
                <a:spcPct val="90000"/>
              </a:lnSpc>
              <a:buNone/>
              <a:defRPr/>
            </a:pPr>
            <a:r>
              <a:rPr lang="ru-RU" altLang="ru-RU" sz="2800" b="1" i="1" kern="0" dirty="0">
                <a:solidFill>
                  <a:srgbClr val="990033"/>
                </a:solidFill>
                <a:latin typeface="Arial"/>
              </a:rPr>
              <a:t>   </a:t>
            </a:r>
            <a:r>
              <a:rPr lang="ru-RU" altLang="ru-RU" sz="2700" b="1" i="1" kern="0" dirty="0">
                <a:solidFill>
                  <a:srgbClr val="990033"/>
                </a:solidFill>
                <a:latin typeface="Arial"/>
              </a:rPr>
              <a:t>Великий поэт обессмертил имя Арины Родионовны. </a:t>
            </a:r>
          </a:p>
          <a:p>
            <a:pPr defTabSz="914400">
              <a:lnSpc>
                <a:spcPct val="90000"/>
              </a:lnSpc>
              <a:buNone/>
              <a:defRPr/>
            </a:pPr>
            <a:r>
              <a:rPr lang="ru-RU" altLang="ru-RU" sz="2700" b="1" i="1" kern="0" dirty="0">
                <a:solidFill>
                  <a:srgbClr val="990033"/>
                </a:solidFill>
                <a:latin typeface="Arial"/>
              </a:rPr>
              <a:t> </a:t>
            </a:r>
            <a:r>
              <a:rPr lang="en-US" altLang="ru-RU" sz="2700" b="1" i="1" kern="0" dirty="0">
                <a:solidFill>
                  <a:srgbClr val="990033"/>
                </a:solidFill>
                <a:latin typeface="Arial"/>
              </a:rPr>
              <a:t>  </a:t>
            </a:r>
            <a:r>
              <a:rPr lang="ru-RU" altLang="ru-RU" sz="2700" b="1" i="1" kern="0" dirty="0">
                <a:solidFill>
                  <a:srgbClr val="990033"/>
                </a:solidFill>
                <a:latin typeface="Arial"/>
              </a:rPr>
              <a:t>Оно навсегда рядом с Пушкиным </a:t>
            </a:r>
            <a:r>
              <a:rPr lang="ru-RU" altLang="ru-RU" sz="2700" b="1" i="1" kern="0" dirty="0">
                <a:solidFill>
                  <a:srgbClr val="990033"/>
                </a:solidFill>
                <a:latin typeface="Arial"/>
                <a:cs typeface="Arial" charset="0"/>
              </a:rPr>
              <a:t>––</a:t>
            </a:r>
            <a:r>
              <a:rPr lang="ru-RU" altLang="ru-RU" sz="2700" b="1" i="1" kern="0" dirty="0">
                <a:solidFill>
                  <a:srgbClr val="990033"/>
                </a:solidFill>
                <a:latin typeface="Arial"/>
              </a:rPr>
              <a:t>как символ доброты</a:t>
            </a:r>
            <a:endParaRPr lang="en-US" altLang="ru-RU" sz="2700" b="1" i="1" kern="0" dirty="0">
              <a:solidFill>
                <a:srgbClr val="990033"/>
              </a:solidFill>
              <a:latin typeface="Arial"/>
            </a:endParaRPr>
          </a:p>
          <a:p>
            <a:pPr defTabSz="914400">
              <a:lnSpc>
                <a:spcPct val="90000"/>
              </a:lnSpc>
              <a:buNone/>
              <a:defRPr/>
            </a:pPr>
            <a:r>
              <a:rPr lang="en-US" altLang="ru-RU" sz="2700" b="1" i="1" kern="0" dirty="0">
                <a:solidFill>
                  <a:srgbClr val="990033"/>
                </a:solidFill>
                <a:latin typeface="Arial"/>
              </a:rPr>
              <a:t>   </a:t>
            </a:r>
            <a:r>
              <a:rPr lang="ru-RU" altLang="ru-RU" sz="2700" b="1" i="1" kern="0" dirty="0">
                <a:solidFill>
                  <a:srgbClr val="990033"/>
                </a:solidFill>
                <a:latin typeface="Arial"/>
              </a:rPr>
              <a:t>и бескорыстной любви.</a:t>
            </a:r>
          </a:p>
        </p:txBody>
      </p:sp>
    </p:spTree>
    <p:extLst>
      <p:ext uri="{BB962C8B-B14F-4D97-AF65-F5344CB8AC3E}">
        <p14:creationId xmlns:p14="http://schemas.microsoft.com/office/powerpoint/2010/main" val="401096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34B211-E070-9D16-D3B3-4C03A3255801}"/>
              </a:ext>
            </a:extLst>
          </p:cNvPr>
          <p:cNvSpPr txBox="1"/>
          <p:nvPr/>
        </p:nvSpPr>
        <p:spPr>
          <a:xfrm>
            <a:off x="4402245" y="808881"/>
            <a:ext cx="30556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990033"/>
                </a:solidFill>
              </a:rPr>
              <a:t>Итоги урока</a:t>
            </a:r>
          </a:p>
          <a:p>
            <a:endParaRPr lang="ru-RU" sz="3600" b="1" dirty="0">
              <a:solidFill>
                <a:srgbClr val="9900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B03AAC-3F62-8106-8E8B-307266143D09}"/>
              </a:ext>
            </a:extLst>
          </p:cNvPr>
          <p:cNvSpPr txBox="1"/>
          <p:nvPr/>
        </p:nvSpPr>
        <p:spPr>
          <a:xfrm>
            <a:off x="2669399" y="2195884"/>
            <a:ext cx="7188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990033"/>
                </a:solidFill>
              </a:rPr>
              <a:t>Что особенно запомнилось на уроке?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B833FE-CE16-0D48-AEF6-0F0842ADDDB5}"/>
              </a:ext>
            </a:extLst>
          </p:cNvPr>
          <p:cNvSpPr txBox="1"/>
          <p:nvPr/>
        </p:nvSpPr>
        <p:spPr>
          <a:xfrm>
            <a:off x="2669399" y="3198167"/>
            <a:ext cx="5190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990033"/>
                </a:solidFill>
              </a:rPr>
              <a:t>Что понравилось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203241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321246-46D9-BA26-7CD5-D4E0073282BF}"/>
              </a:ext>
            </a:extLst>
          </p:cNvPr>
          <p:cNvSpPr txBox="1"/>
          <p:nvPr/>
        </p:nvSpPr>
        <p:spPr>
          <a:xfrm>
            <a:off x="3881291" y="542925"/>
            <a:ext cx="4429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990033"/>
                </a:solidFill>
              </a:rPr>
              <a:t>Домашнее задание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7147B2-E62A-4B8C-32B7-64C5ECC00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1346775"/>
            <a:ext cx="4000500" cy="5210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06606D-08E0-1351-2851-057E78E458BC}"/>
              </a:ext>
            </a:extLst>
          </p:cNvPr>
          <p:cNvSpPr txBox="1"/>
          <p:nvPr/>
        </p:nvSpPr>
        <p:spPr>
          <a:xfrm>
            <a:off x="5438775" y="2465368"/>
            <a:ext cx="59234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990033"/>
                </a:solidFill>
              </a:rPr>
              <a:t>С. 35 – выучить стихотворение </a:t>
            </a:r>
          </a:p>
          <a:p>
            <a:r>
              <a:rPr lang="ru-RU" sz="2800" b="1" dirty="0">
                <a:solidFill>
                  <a:srgbClr val="990033"/>
                </a:solidFill>
              </a:rPr>
              <a:t>«Няне»</a:t>
            </a:r>
          </a:p>
        </p:txBody>
      </p:sp>
    </p:spTree>
    <p:extLst>
      <p:ext uri="{BB962C8B-B14F-4D97-AF65-F5344CB8AC3E}">
        <p14:creationId xmlns:p14="http://schemas.microsoft.com/office/powerpoint/2010/main" val="232458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37C53C-4F9F-0734-A4BF-34505529F8F2}"/>
              </a:ext>
            </a:extLst>
          </p:cNvPr>
          <p:cNvSpPr txBox="1"/>
          <p:nvPr/>
        </p:nvSpPr>
        <p:spPr>
          <a:xfrm>
            <a:off x="1214726" y="2305050"/>
            <a:ext cx="99229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990033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44621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74E2C52-7EEC-88D3-0BE9-D203C0D354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9" r="29642"/>
          <a:stretch/>
        </p:blipFill>
        <p:spPr>
          <a:xfrm flipH="1">
            <a:off x="7247281" y="365247"/>
            <a:ext cx="4494999" cy="61275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C255AA-7223-D8F2-431F-36C5945500BA}"/>
              </a:ext>
            </a:extLst>
          </p:cNvPr>
          <p:cNvSpPr txBox="1"/>
          <p:nvPr/>
        </p:nvSpPr>
        <p:spPr>
          <a:xfrm>
            <a:off x="959858" y="1863964"/>
            <a:ext cx="68395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990033"/>
                </a:solidFill>
              </a:rPr>
              <a:t>Александр Сергеевич Пушкин</a:t>
            </a:r>
          </a:p>
          <a:p>
            <a:r>
              <a:rPr lang="ru-RU" sz="2800" dirty="0">
                <a:solidFill>
                  <a:srgbClr val="990033"/>
                </a:solidFill>
              </a:rPr>
              <a:t>русский поэт, драматург и прозаик.</a:t>
            </a:r>
          </a:p>
          <a:p>
            <a:endParaRPr lang="ru-RU" sz="2800" b="1" dirty="0">
              <a:solidFill>
                <a:srgbClr val="990033"/>
              </a:solidFill>
            </a:endParaRPr>
          </a:p>
          <a:p>
            <a:r>
              <a:rPr lang="ru-RU" sz="2800" b="1" dirty="0">
                <a:solidFill>
                  <a:srgbClr val="990033"/>
                </a:solidFill>
              </a:rPr>
              <a:t>Годы жизни: </a:t>
            </a:r>
          </a:p>
          <a:p>
            <a:r>
              <a:rPr lang="ru-RU" sz="2800" dirty="0">
                <a:solidFill>
                  <a:srgbClr val="990033"/>
                </a:solidFill>
              </a:rPr>
              <a:t>6 июня 1799г. – 10 февраля 1837 г.</a:t>
            </a:r>
          </a:p>
        </p:txBody>
      </p:sp>
    </p:spTree>
    <p:extLst>
      <p:ext uri="{BB962C8B-B14F-4D97-AF65-F5344CB8AC3E}">
        <p14:creationId xmlns:p14="http://schemas.microsoft.com/office/powerpoint/2010/main" val="231006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5A09A-68D2-70E5-22F0-9702854A4D2C}"/>
              </a:ext>
            </a:extLst>
          </p:cNvPr>
          <p:cNvSpPr txBox="1"/>
          <p:nvPr/>
        </p:nvSpPr>
        <p:spPr>
          <a:xfrm>
            <a:off x="3347179" y="153908"/>
            <a:ext cx="3102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990033"/>
                </a:solidFill>
              </a:rPr>
              <a:t>Детские годы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0B57F8-6EFC-EF36-B23D-25323B611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403" y="153908"/>
            <a:ext cx="4614665" cy="57032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DCF0DC-7FC8-3EE1-4748-1BD3F83DFC16}"/>
              </a:ext>
            </a:extLst>
          </p:cNvPr>
          <p:cNvSpPr txBox="1"/>
          <p:nvPr/>
        </p:nvSpPr>
        <p:spPr>
          <a:xfrm>
            <a:off x="835936" y="1312752"/>
            <a:ext cx="58274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defRPr/>
            </a:pPr>
            <a:r>
              <a:rPr lang="ru-RU" sz="1800" dirty="0">
                <a:solidFill>
                  <a:srgbClr val="990033"/>
                </a:solidFill>
                <a:latin typeface="Arial" charset="0"/>
              </a:rPr>
              <a:t>    </a:t>
            </a:r>
            <a:r>
              <a:rPr lang="ru-RU" sz="2800" dirty="0">
                <a:solidFill>
                  <a:srgbClr val="990033"/>
                </a:solidFill>
                <a:latin typeface="Arial" charset="0"/>
              </a:rPr>
              <a:t>Александр Сергеевич Пушкин родился 6 июня 1799 года в Москве на Немецкой улице в дворянской помещичьей семье.</a:t>
            </a:r>
            <a:endParaRPr lang="ru-RU" sz="1800" dirty="0">
              <a:solidFill>
                <a:srgbClr val="990033"/>
              </a:solidFill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2800ED-9F24-C576-BB8F-CF8C9C0F28A3}"/>
              </a:ext>
            </a:extLst>
          </p:cNvPr>
          <p:cNvSpPr txBox="1"/>
          <p:nvPr/>
        </p:nvSpPr>
        <p:spPr>
          <a:xfrm>
            <a:off x="8373588" y="5984341"/>
            <a:ext cx="3241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990033"/>
                </a:solidFill>
              </a:rPr>
              <a:t>Саша Пушкин 1800-1802 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2E1E54B-61AD-45E7-0133-2842B5BBA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496" y="3429000"/>
            <a:ext cx="5241383" cy="310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9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FEE412-932F-2CCF-2041-804627F31068}"/>
              </a:ext>
            </a:extLst>
          </p:cNvPr>
          <p:cNvSpPr txBox="1"/>
          <p:nvPr/>
        </p:nvSpPr>
        <p:spPr>
          <a:xfrm>
            <a:off x="4671588" y="162962"/>
            <a:ext cx="2385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990033"/>
                </a:solidFill>
              </a:rPr>
              <a:t>Родители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CD8398-9A3A-E94E-F5D9-607B9D893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55" y="2132933"/>
            <a:ext cx="2036860" cy="27061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C7D4AD-214F-9A7E-7CC4-6E48C520B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530" y="2098977"/>
            <a:ext cx="2173752" cy="27482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23BCF9-5F95-1108-85EF-E164C1E31969}"/>
              </a:ext>
            </a:extLst>
          </p:cNvPr>
          <p:cNvSpPr txBox="1"/>
          <p:nvPr/>
        </p:nvSpPr>
        <p:spPr>
          <a:xfrm>
            <a:off x="1152107" y="1113869"/>
            <a:ext cx="47628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990033"/>
                </a:solidFill>
              </a:rPr>
              <a:t>Отец Сергей Львович Пушкин</a:t>
            </a:r>
          </a:p>
          <a:p>
            <a:pPr algn="ctr"/>
            <a:r>
              <a:rPr lang="ru-RU" sz="2400" dirty="0">
                <a:solidFill>
                  <a:srgbClr val="990033"/>
                </a:solidFill>
              </a:rPr>
              <a:t>(1770 - 1838)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2F6E5B-67B5-329F-553F-EDD98CBA2DDA}"/>
              </a:ext>
            </a:extLst>
          </p:cNvPr>
          <p:cNvSpPr txBox="1"/>
          <p:nvPr/>
        </p:nvSpPr>
        <p:spPr>
          <a:xfrm>
            <a:off x="6277052" y="1113868"/>
            <a:ext cx="57102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990033"/>
                </a:solidFill>
              </a:rPr>
              <a:t>Мать Надежда Осиповна Ганнибал</a:t>
            </a:r>
          </a:p>
          <a:p>
            <a:pPr algn="ctr"/>
            <a:r>
              <a:rPr lang="ru-RU" sz="2400" dirty="0">
                <a:solidFill>
                  <a:srgbClr val="990033"/>
                </a:solidFill>
              </a:rPr>
              <a:t>(1775 – 1836)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2BDD1A-1791-7554-234F-B5B291EBB422}"/>
              </a:ext>
            </a:extLst>
          </p:cNvPr>
          <p:cNvSpPr txBox="1"/>
          <p:nvPr/>
        </p:nvSpPr>
        <p:spPr>
          <a:xfrm>
            <a:off x="4900927" y="3772387"/>
            <a:ext cx="48406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990033"/>
                </a:solidFill>
              </a:rPr>
              <a:t>Внучка Абрама (Ибрагима) Петровича Ганнибала, арапа Петра Первого. </a:t>
            </a:r>
          </a:p>
          <a:p>
            <a:pPr algn="ctr"/>
            <a:r>
              <a:rPr lang="ru-RU" dirty="0">
                <a:solidFill>
                  <a:srgbClr val="990033"/>
                </a:solidFill>
              </a:rPr>
              <a:t>Была образована и хороша собой.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538216-63CD-25F4-EDED-BB2EB82A3557}"/>
              </a:ext>
            </a:extLst>
          </p:cNvPr>
          <p:cNvSpPr txBox="1"/>
          <p:nvPr/>
        </p:nvSpPr>
        <p:spPr>
          <a:xfrm>
            <a:off x="2552815" y="2111411"/>
            <a:ext cx="43821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990033"/>
                </a:solidFill>
              </a:rPr>
              <a:t>Потомок знатного, но обедневшего рода. Любил литературу, дружил с известными писателями.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FF2A03-52E7-7C68-C5A9-8D80B1E24936}"/>
              </a:ext>
            </a:extLst>
          </p:cNvPr>
          <p:cNvSpPr txBox="1"/>
          <p:nvPr/>
        </p:nvSpPr>
        <p:spPr>
          <a:xfrm>
            <a:off x="1301972" y="5687914"/>
            <a:ext cx="9815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990033"/>
                </a:solidFill>
              </a:rPr>
              <a:t>Кроме Александра в семье росли дочь Ольга и сын Лёвушка – любимец матери.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75DDF7-BF5B-CCEC-474B-6272309AD18A}"/>
              </a:ext>
            </a:extLst>
          </p:cNvPr>
          <p:cNvSpPr txBox="1"/>
          <p:nvPr/>
        </p:nvSpPr>
        <p:spPr>
          <a:xfrm>
            <a:off x="1301972" y="6111298"/>
            <a:ext cx="9950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990033"/>
                </a:solidFill>
              </a:rPr>
              <a:t>Семья Пушкиных относилась к самой образованной части московского общества.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549E5F-A782-3584-9E51-C9EE7DA3829B}"/>
              </a:ext>
            </a:extLst>
          </p:cNvPr>
          <p:cNvSpPr txBox="1"/>
          <p:nvPr/>
        </p:nvSpPr>
        <p:spPr>
          <a:xfrm>
            <a:off x="1301972" y="5027113"/>
            <a:ext cx="10464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990033"/>
                </a:solidFill>
              </a:rPr>
              <a:t>Брак был заключен по взаимной любви и душевной привязанности, которые соединили </a:t>
            </a:r>
          </a:p>
          <a:p>
            <a:r>
              <a:rPr lang="ru-RU" dirty="0">
                <a:solidFill>
                  <a:srgbClr val="990033"/>
                </a:solidFill>
              </a:rPr>
              <a:t>их на 40 лет.</a:t>
            </a:r>
          </a:p>
        </p:txBody>
      </p:sp>
    </p:spTree>
    <p:extLst>
      <p:ext uri="{BB962C8B-B14F-4D97-AF65-F5344CB8AC3E}">
        <p14:creationId xmlns:p14="http://schemas.microsoft.com/office/powerpoint/2010/main" val="225650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E37EA-4D1A-7186-0D94-7DC7EA37983B}"/>
              </a:ext>
            </a:extLst>
          </p:cNvPr>
          <p:cNvSpPr txBox="1"/>
          <p:nvPr/>
        </p:nvSpPr>
        <p:spPr>
          <a:xfrm>
            <a:off x="4843604" y="280658"/>
            <a:ext cx="20697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990033"/>
                </a:solidFill>
              </a:rPr>
              <a:t>Бабушка</a:t>
            </a:r>
            <a:endParaRPr lang="ru-RU" b="1" dirty="0">
              <a:solidFill>
                <a:srgbClr val="9900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33C3D8-3DEF-317B-2AB5-F34BB6CD6D98}"/>
              </a:ext>
            </a:extLst>
          </p:cNvPr>
          <p:cNvSpPr txBox="1"/>
          <p:nvPr/>
        </p:nvSpPr>
        <p:spPr>
          <a:xfrm>
            <a:off x="3106560" y="1221933"/>
            <a:ext cx="8923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990033"/>
                </a:solidFill>
              </a:rPr>
              <a:t>Летние месяцы будущий поэт обычно проводил у своей бабушки по линии матери, Марии Алексеевны Ганнибал (1745 – 1818) в подмосковном селе Захарово близ Звенигорода.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6DF4AA-B2F1-EEA1-1CA9-5B0A9A138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477" y="2643520"/>
            <a:ext cx="2781298" cy="3758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AEB2E1-237F-AB80-A1DD-0F13FE564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2" y="1265514"/>
            <a:ext cx="2583123" cy="35665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20D66B-55CD-ECC8-320D-0246EE4E3B2C}"/>
              </a:ext>
            </a:extLst>
          </p:cNvPr>
          <p:cNvSpPr txBox="1"/>
          <p:nvPr/>
        </p:nvSpPr>
        <p:spPr>
          <a:xfrm>
            <a:off x="3232445" y="3262399"/>
            <a:ext cx="59020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990033"/>
                </a:solidFill>
              </a:rPr>
              <a:t>По свидетельству современницы Е.П. Яньковой, </a:t>
            </a:r>
            <a:r>
              <a:rPr lang="ru-RU" i="1" dirty="0">
                <a:solidFill>
                  <a:srgbClr val="990033"/>
                </a:solidFill>
              </a:rPr>
              <a:t>«Пушкины жили весело и открыто, и всем в доме заведовала больше старуха Ганнибал, очень </a:t>
            </a:r>
          </a:p>
          <a:p>
            <a:r>
              <a:rPr lang="ru-RU" i="1" dirty="0">
                <a:solidFill>
                  <a:srgbClr val="990033"/>
                </a:solidFill>
              </a:rPr>
              <a:t>умная, дельная и рассудительная женщина. </a:t>
            </a:r>
          </a:p>
          <a:p>
            <a:r>
              <a:rPr lang="ru-RU" i="1" dirty="0">
                <a:solidFill>
                  <a:srgbClr val="990033"/>
                </a:solidFill>
              </a:rPr>
              <a:t>Она окружила материнским вниманием своего любимого внука и была его первой наставницей </a:t>
            </a:r>
          </a:p>
          <a:p>
            <a:r>
              <a:rPr lang="ru-RU" i="1" dirty="0">
                <a:solidFill>
                  <a:srgbClr val="990033"/>
                </a:solidFill>
              </a:rPr>
              <a:t>в русском языке (разговорным языком в доме был французский)». Маленький Саша заслушивался ее рассказами об арапе Петра Великого, дедушке ее, семейными преданиями, которыми очень дорожил.</a:t>
            </a:r>
          </a:p>
        </p:txBody>
      </p:sp>
    </p:spTree>
    <p:extLst>
      <p:ext uri="{BB962C8B-B14F-4D97-AF65-F5344CB8AC3E}">
        <p14:creationId xmlns:p14="http://schemas.microsoft.com/office/powerpoint/2010/main" val="370130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3F0335-5F5A-C0C9-F7E8-E81A5DC5B509}"/>
              </a:ext>
            </a:extLst>
          </p:cNvPr>
          <p:cNvSpPr txBox="1"/>
          <p:nvPr/>
        </p:nvSpPr>
        <p:spPr>
          <a:xfrm>
            <a:off x="4626792" y="363607"/>
            <a:ext cx="3167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990033"/>
                </a:solidFill>
              </a:rPr>
              <a:t>Лицейские</a:t>
            </a:r>
            <a:r>
              <a:rPr lang="ru-RU" sz="2400" dirty="0">
                <a:solidFill>
                  <a:srgbClr val="990033"/>
                </a:solidFill>
              </a:rPr>
              <a:t> </a:t>
            </a:r>
            <a:r>
              <a:rPr lang="ru-RU" sz="2800" b="1" dirty="0">
                <a:solidFill>
                  <a:srgbClr val="990033"/>
                </a:solidFill>
              </a:rPr>
              <a:t>годы</a:t>
            </a:r>
            <a:endParaRPr lang="ru-RU" sz="2400" b="1" dirty="0">
              <a:solidFill>
                <a:srgbClr val="990033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3F904B-CFFD-824A-E2AB-6D4FBAB40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06" y="1259065"/>
            <a:ext cx="4670562" cy="28791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4016DC-4440-D2EE-4471-11A66D119C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038" y="3676235"/>
            <a:ext cx="2958492" cy="29496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620C57-DC42-02A1-E002-40A1ECA44AC5}"/>
              </a:ext>
            </a:extLst>
          </p:cNvPr>
          <p:cNvSpPr txBox="1"/>
          <p:nvPr/>
        </p:nvSpPr>
        <p:spPr>
          <a:xfrm>
            <a:off x="5141342" y="1312337"/>
            <a:ext cx="69812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800" dirty="0">
                <a:solidFill>
                  <a:srgbClr val="990033"/>
                </a:solidFill>
              </a:rPr>
              <a:t>В двенадцатилетнем возрасте Пушкин был отправлен учиться  в Царскосельский Лицей под Петербургом, место, где располагалась летняя резиденция русских императоров.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990033"/>
                </a:solidFill>
              </a:rPr>
              <a:t>Именно з</a:t>
            </a:r>
            <a:r>
              <a:rPr lang="ru-RU" altLang="ru-RU" sz="1800" dirty="0">
                <a:solidFill>
                  <a:srgbClr val="990033"/>
                </a:solidFill>
              </a:rPr>
              <a:t>десь впервые открылся и был высоко оценён его поэтический дар. Пушкин сохранил лицейскую дружбу и культ Лицея на всю жизнь.</a:t>
            </a:r>
            <a:r>
              <a:rPr lang="ru-RU" altLang="ru-RU" dirty="0">
                <a:solidFill>
                  <a:srgbClr val="990033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990033"/>
                </a:solidFill>
              </a:rPr>
              <a:t>В лицейский период Пушкиным было создано много стихотворных произведений</a:t>
            </a:r>
            <a:r>
              <a:rPr lang="ru-RU" altLang="ru-RU" sz="1800" b="1" dirty="0">
                <a:solidFill>
                  <a:srgbClr val="990033"/>
                </a:solidFill>
              </a:rPr>
              <a:t>.</a:t>
            </a:r>
          </a:p>
          <a:p>
            <a:endParaRPr lang="ru-RU" dirty="0">
              <a:solidFill>
                <a:srgbClr val="990033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AF14AB-4A35-718A-FAC4-EC79922E4B56}"/>
              </a:ext>
            </a:extLst>
          </p:cNvPr>
          <p:cNvSpPr txBox="1"/>
          <p:nvPr/>
        </p:nvSpPr>
        <p:spPr>
          <a:xfrm>
            <a:off x="1474142" y="4395915"/>
            <a:ext cx="7588652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900" dirty="0">
                <a:solidFill>
                  <a:srgbClr val="990033"/>
                </a:solidFill>
              </a:rPr>
              <a:t>В лицее было всего 30</a:t>
            </a:r>
            <a:r>
              <a:rPr lang="ru-RU" altLang="ru-RU" sz="1800" dirty="0">
                <a:solidFill>
                  <a:srgbClr val="990033"/>
                </a:solidFill>
              </a:rPr>
              <a:t> учащихся, молодые профессора,  уважение к личности учеников, отсутствие телесных наказаний, дух чести и товарищества - все это создавало особую атмосферу.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solidFill>
                  <a:srgbClr val="990033"/>
                </a:solidFill>
              </a:rPr>
              <a:t>В июне 1817 году Пушкин выпускается и</a:t>
            </a:r>
            <a:r>
              <a:rPr lang="ru-RU" altLang="ru-RU" sz="1800" dirty="0">
                <a:solidFill>
                  <a:srgbClr val="990033"/>
                </a:solidFill>
              </a:rPr>
              <a:t>з лицея в чине коллежского секретаря. Его определили в Коллегию иностранных дел.     </a:t>
            </a:r>
            <a:endParaRPr lang="ru-RU" altLang="ru-RU" sz="1900" dirty="0">
              <a:solidFill>
                <a:srgbClr val="99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88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E12AD0-1316-7574-9887-6A0952578256}"/>
              </a:ext>
            </a:extLst>
          </p:cNvPr>
          <p:cNvSpPr txBox="1"/>
          <p:nvPr/>
        </p:nvSpPr>
        <p:spPr>
          <a:xfrm>
            <a:off x="4200629" y="88422"/>
            <a:ext cx="3039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990033"/>
                </a:solidFill>
              </a:rPr>
              <a:t>Период</a:t>
            </a:r>
            <a:r>
              <a:rPr lang="ru-RU" sz="3600" b="1" dirty="0">
                <a:solidFill>
                  <a:srgbClr val="990033"/>
                </a:solidFill>
              </a:rPr>
              <a:t> </a:t>
            </a:r>
            <a:r>
              <a:rPr lang="ru-RU" sz="2800" b="1" dirty="0">
                <a:solidFill>
                  <a:srgbClr val="990033"/>
                </a:solidFill>
              </a:rPr>
              <a:t>ссылки</a:t>
            </a:r>
            <a:endParaRPr lang="ru-RU" b="1" dirty="0">
              <a:solidFill>
                <a:srgbClr val="990033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976BFE-5FCB-0785-7FB6-36799C6AE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99" y="862863"/>
            <a:ext cx="5211548" cy="33220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BF08E-9F78-87B2-DADE-48C0B15E8EB0}"/>
              </a:ext>
            </a:extLst>
          </p:cNvPr>
          <p:cNvSpPr txBox="1"/>
          <p:nvPr/>
        </p:nvSpPr>
        <p:spPr>
          <a:xfrm>
            <a:off x="5720437" y="877227"/>
            <a:ext cx="62143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dirty="0">
                <a:solidFill>
                  <a:srgbClr val="990033"/>
                </a:solidFill>
              </a:rPr>
              <a:t>С 1817 по 1820 год Пушкин оказывается в ссылке на юге России за то, что "наводнил Россию возмутительными стихами. В этот период написаны "Кавказский пленник" (1821), "Бахчисарайский фонтан" (1823), а также "Узник", "Песнь о вещем Олеге" (1822) и многие другие стихотворения; начат роман в стихах «Евгений Онегин".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DBA309-047B-B576-F074-E1E81CC3E21B}"/>
              </a:ext>
            </a:extLst>
          </p:cNvPr>
          <p:cNvSpPr txBox="1"/>
          <p:nvPr/>
        </p:nvSpPr>
        <p:spPr>
          <a:xfrm>
            <a:off x="706094" y="4298178"/>
            <a:ext cx="65341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990033"/>
                </a:solidFill>
              </a:rPr>
              <a:t>1824 год - ссылка в имение Михайловское за вольнодумие и склонности к атеизму (отрицанию существования Бога), о котором он высказывался в письме к своему другу. Здесь поэт проводил время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990033"/>
                </a:solidFill>
              </a:rPr>
              <a:t>с родителями, а после их отъезда жил с няней.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990033"/>
                </a:solidFill>
              </a:rPr>
              <a:t>В селе он продолжает работу над «Евгением Онегиным», создает «Бориса Годунова», пишет стихотворения.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BAE82A2-0549-DB40-1CAE-2B9141944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649" y="3528661"/>
            <a:ext cx="4990176" cy="307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8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95DFBC-CE2E-70D2-0429-2227093E0BAC}"/>
              </a:ext>
            </a:extLst>
          </p:cNvPr>
          <p:cNvSpPr txBox="1"/>
          <p:nvPr/>
        </p:nvSpPr>
        <p:spPr>
          <a:xfrm>
            <a:off x="4943475" y="400973"/>
            <a:ext cx="10182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990033"/>
                </a:solidFill>
              </a:rPr>
              <a:t>Няня</a:t>
            </a:r>
            <a:endParaRPr lang="ru-RU" b="1" dirty="0">
              <a:solidFill>
                <a:srgbClr val="990033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E9EB4A-C454-75D7-6D98-3BB3D6D06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063" y="883906"/>
            <a:ext cx="3638550" cy="50516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C9A3B2-5DE0-D110-9749-DF4EFB2DFA1F}"/>
              </a:ext>
            </a:extLst>
          </p:cNvPr>
          <p:cNvSpPr txBox="1"/>
          <p:nvPr/>
        </p:nvSpPr>
        <p:spPr>
          <a:xfrm>
            <a:off x="894864" y="1137851"/>
            <a:ext cx="72961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990033"/>
                </a:solidFill>
              </a:rPr>
              <a:t>Воспитанием Пушкина так же занималась его няня </a:t>
            </a:r>
            <a:r>
              <a:rPr lang="ru-RU" sz="2000" b="1" dirty="0">
                <a:solidFill>
                  <a:srgbClr val="990033"/>
                </a:solidFill>
              </a:rPr>
              <a:t>Арина Родионовна</a:t>
            </a:r>
            <a:r>
              <a:rPr lang="ru-RU" sz="2000" dirty="0">
                <a:solidFill>
                  <a:srgbClr val="990033"/>
                </a:solidFill>
              </a:rPr>
              <a:t>. С самого раннего детства она вводила мальчика в чарующий мир русского народного фольклора: пела народные песни, рассказывала сказки. Пушкин нежно любил свою нянюшку.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72C68A-53CD-9055-BD00-07539007AA68}"/>
              </a:ext>
            </a:extLst>
          </p:cNvPr>
          <p:cNvSpPr txBox="1"/>
          <p:nvPr/>
        </p:nvSpPr>
        <p:spPr>
          <a:xfrm>
            <a:off x="894864" y="3280976"/>
            <a:ext cx="72961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990033"/>
                </a:solidFill>
              </a:rPr>
              <a:t>Яковлева Арина Родионовна (1758 - 1828) родилась в крепостной семье в деревне </a:t>
            </a:r>
            <a:r>
              <a:rPr lang="ru-RU" sz="2000" dirty="0" err="1">
                <a:solidFill>
                  <a:srgbClr val="990033"/>
                </a:solidFill>
              </a:rPr>
              <a:t>Суайда</a:t>
            </a:r>
            <a:r>
              <a:rPr lang="ru-RU" sz="2000" dirty="0">
                <a:solidFill>
                  <a:srgbClr val="990033"/>
                </a:solidFill>
              </a:rPr>
              <a:t> Петербургской губернии. Через год после её рождения владельцем деревни стал прадед Пушкина, Абрам Петрович Ганнибал.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2CD722-1659-586A-6773-473F5D215D52}"/>
              </a:ext>
            </a:extLst>
          </p:cNvPr>
          <p:cNvSpPr txBox="1"/>
          <p:nvPr/>
        </p:nvSpPr>
        <p:spPr>
          <a:xfrm>
            <a:off x="894864" y="5133588"/>
            <a:ext cx="70413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990033"/>
                </a:solidFill>
              </a:rPr>
              <a:t>Арину Родионовну взяли няней в дом Пушкиных в 1797, когда родилась старшая дочь Ольга. А в 1799 году она получила вольную, но осталась у Пушкиных и нянчила их детей.</a:t>
            </a:r>
          </a:p>
        </p:txBody>
      </p:sp>
    </p:spTree>
    <p:extLst>
      <p:ext uri="{BB962C8B-B14F-4D97-AF65-F5344CB8AC3E}">
        <p14:creationId xmlns:p14="http://schemas.microsoft.com/office/powerpoint/2010/main" val="11029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315</TotalTime>
  <Words>1331</Words>
  <Application>Microsoft Office PowerPoint</Application>
  <PresentationFormat>Широкоэкранный</PresentationFormat>
  <Paragraphs>149</Paragraphs>
  <Slides>25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к уроку по учебному предмету «Литературное чтение»  в 4 классе на тему:  Александр Сергеевич Пушкин «Няне»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Класс 10А</dc:creator>
  <cp:lastModifiedBy>Класс 5А</cp:lastModifiedBy>
  <cp:revision>8</cp:revision>
  <dcterms:created xsi:type="dcterms:W3CDTF">2024-05-31T07:16:06Z</dcterms:created>
  <dcterms:modified xsi:type="dcterms:W3CDTF">2024-06-04T07:13:09Z</dcterms:modified>
</cp:coreProperties>
</file>