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9" r:id="rId7"/>
    <p:sldId id="270" r:id="rId8"/>
    <p:sldId id="271" r:id="rId9"/>
    <p:sldId id="284" r:id="rId10"/>
    <p:sldId id="272" r:id="rId11"/>
    <p:sldId id="273" r:id="rId12"/>
    <p:sldId id="274" r:id="rId13"/>
    <p:sldId id="275" r:id="rId14"/>
    <p:sldId id="283" r:id="rId15"/>
    <p:sldId id="258" r:id="rId16"/>
    <p:sldId id="280" r:id="rId17"/>
    <p:sldId id="281" r:id="rId18"/>
    <p:sldId id="287" r:id="rId19"/>
    <p:sldId id="282" r:id="rId20"/>
    <p:sldId id="28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3507973-5EE1-4277-8C8F-9E3629FFD3C5}">
          <p14:sldIdLst>
            <p14:sldId id="256"/>
            <p14:sldId id="257"/>
            <p14:sldId id="265"/>
            <p14:sldId id="266"/>
            <p14:sldId id="267"/>
            <p14:sldId id="269"/>
            <p14:sldId id="270"/>
            <p14:sldId id="271"/>
            <p14:sldId id="284"/>
            <p14:sldId id="272"/>
            <p14:sldId id="273"/>
          </p14:sldIdLst>
        </p14:section>
        <p14:section name="Раздел без заголовка" id="{B806F151-1496-4396-A2BF-8B1066DC548C}">
          <p14:sldIdLst>
            <p14:sldId id="274"/>
            <p14:sldId id="275"/>
            <p14:sldId id="283"/>
            <p14:sldId id="258"/>
            <p14:sldId id="280"/>
            <p14:sldId id="281"/>
            <p14:sldId id="287"/>
            <p14:sldId id="282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538" autoAdjust="0"/>
  </p:normalViewPr>
  <p:slideViewPr>
    <p:cSldViewPr snapToGrid="0">
      <p:cViewPr varScale="1">
        <p:scale>
          <a:sx n="101" d="100"/>
          <a:sy n="101" d="100"/>
        </p:scale>
        <p:origin x="9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9FA1C6-8BF8-4F38-AA2B-7000417A8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F63588-21FC-423C-B70E-50A72BA78F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63DAC0-FF62-4CCA-B00F-7FC461C0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820828-D447-4BE0-BD84-59F18C744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D1CAA1-97B7-4C85-A244-C6EEE3326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29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30A8A-285E-44ED-B7DD-066EA1609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4EC012-08F4-4DE1-B030-8A89ADF006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20B083-082D-41FB-BC11-7A50F5E90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6B9A54-5044-4DAA-9E6D-DE7DA6E40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548483-D75E-48B8-8153-DD78CACA0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53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4C8970C-3993-43C3-AA2D-8E9C5937DD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918CD2-5269-4E33-ACC7-21F17AC2B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317597-6EE9-4FE0-B22C-515A81C12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2B73AC-54AB-4CD3-AD9A-A297A5E0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31ABEE-9386-4F26-A658-E94831DBA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324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CC8DA-A850-49F1-A997-FF691E32D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7FE1BE-37B9-4ADD-AEF7-2B8C05CF0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3FD0EF-0903-49A3-98D0-14C7CE79C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BDE982-8D04-4772-8939-61B62BD68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30C524-4C18-4382-AF32-83260D174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96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93FEE-DFEC-494C-88CB-9C898F0CF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986FBB-7C17-42DF-8DB6-DBCD97459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B2DDBE-C5E2-4D3C-8259-95E3A6F92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702AC2-9564-4C09-8E9D-0A1C7DA4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188604-9748-477B-9C2F-69EB2BFFD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9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E4F0F-A952-435F-8CBC-CBC731DCE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1ED0DA-F9C6-41AD-9BD4-31F228F907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97250B-3D83-4572-928F-D1920FE114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42C027A-96FF-459D-BB16-484B85F94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D40736-4A1B-4EC9-97DE-31A06AAA9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35DF2B-42E8-44D8-B1FE-6A6A00A04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7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536DC5-2CF5-49F6-8EF1-C4965A158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5615C6-74FA-4885-968A-18041C023D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7E4083-009A-422F-8E2D-76D12D3BC4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54BED1-E728-4CAD-BFD7-9F2F0E1821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3E4D09B-060C-4AF9-B18C-E7807A387A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A64718-5D14-4907-A0D5-BA5DBC11E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6BB33B4-1F80-44DE-89F6-725DDB4CD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4200296-C502-40F8-9AC2-3B042DA31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830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B537A-519D-4465-9781-4B91910C4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682EB0-A22F-4476-9997-E2354D531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F26DE7-32AB-4E52-A26E-E886AE691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C43315-1934-46D5-9232-E2EF7B8B5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338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3BA2A6-78D7-4118-A1F9-F224F94D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481149F-EC52-451A-99F1-6EF11B65E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6970FBC-E914-4CEF-A6E1-4579A1025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31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8A599F-7143-4029-8387-2141CCBB2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8D7409-A3F6-4E02-A712-71AED43DE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8A590AC-71D9-42D4-B88E-408BB5AF02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39D3D5-01D3-4705-8F8B-62DDB069D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527390-E9F6-4B7A-9802-D01983AB8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CDA4B8-CA3E-48CA-81A0-E94B92596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93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59495E-552C-47E9-9AA0-EB6CF50D3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61A1E39-CAC4-4A62-A105-9E4E6C4DAB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13C096-5EB5-498F-9468-174F931868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8FCF5E-32CC-47D2-96EA-C310CE58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A3EFF7-7866-416E-B1BE-DFC4B14F3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8F0226-22AC-4345-A1B1-87C796229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859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AE92BC-4E28-4168-86BA-085382E36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4E6D47-51D4-4719-A1FC-90586F71B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BD36C7-FEC6-44A3-965D-087628DF84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2A0F8-1272-41F8-AC10-1A17C04301E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6BB25B-D42B-4A29-9D92-D7C146FCB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9C3624-36AE-49ED-B17D-16358D33E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12489-7828-4556-B822-5D345E983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26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20B4A-1257-4875-B4F2-038C7A5458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Внутренняя политика Екатерины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и «просвещённый абсолютизм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A2186A-0177-4340-8AA7-6D0FA327FC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548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id="{544EC058-5900-4D1A-AAE3-5DFD94D01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404814"/>
            <a:ext cx="8229600" cy="1012825"/>
          </a:xfrm>
        </p:spPr>
        <p:txBody>
          <a:bodyPr/>
          <a:lstStyle/>
          <a:p>
            <a:r>
              <a:rPr lang="ru-RU" altLang="ru-RU" sz="2400" b="1">
                <a:latin typeface="Georgia" panose="02040502050405020303" pitchFamily="18" charset="0"/>
              </a:rPr>
              <a:t>Идеалы Просвещения </a:t>
            </a:r>
            <a:br>
              <a:rPr lang="ru-RU" altLang="ru-RU" sz="2400" b="1">
                <a:latin typeface="Georgia" panose="02040502050405020303" pitchFamily="18" charset="0"/>
              </a:rPr>
            </a:br>
            <a:r>
              <a:rPr lang="ru-RU" altLang="ru-RU" sz="2400" b="1">
                <a:latin typeface="Georgia" panose="02040502050405020303" pitchFamily="18" charset="0"/>
              </a:rPr>
              <a:t>и просвещённый абсолютизм</a:t>
            </a:r>
          </a:p>
        </p:txBody>
      </p:sp>
      <p:sp>
        <p:nvSpPr>
          <p:cNvPr id="27651" name="Текст 2">
            <a:extLst>
              <a:ext uri="{FF2B5EF4-FFF2-40B4-BE49-F238E27FC236}">
                <a16:creationId xmlns:a16="http://schemas.microsoft.com/office/drawing/2014/main" id="{0566D31E-7A2A-4EED-A185-A76A2FD2DF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4" y="1376363"/>
            <a:ext cx="4040187" cy="639762"/>
          </a:xfrm>
        </p:spPr>
        <p:txBody>
          <a:bodyPr/>
          <a:lstStyle/>
          <a:p>
            <a:pPr algn="ctr"/>
            <a:r>
              <a:rPr lang="ru-RU" altLang="ru-RU">
                <a:latin typeface="Georgia" panose="02040502050405020303" pitchFamily="18" charset="0"/>
              </a:rPr>
              <a:t>Мария Терезия</a:t>
            </a:r>
          </a:p>
        </p:txBody>
      </p:sp>
      <p:pic>
        <p:nvPicPr>
          <p:cNvPr id="27652" name="Содержимое 7" descr="004.jpg">
            <a:extLst>
              <a:ext uri="{FF2B5EF4-FFF2-40B4-BE49-F238E27FC236}">
                <a16:creationId xmlns:a16="http://schemas.microsoft.com/office/drawing/2014/main" id="{ED4F481A-4985-4B15-BB43-71F3FB789F5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2776" y="2183908"/>
            <a:ext cx="4224208" cy="4485182"/>
          </a:xfrm>
        </p:spPr>
      </p:pic>
      <p:sp>
        <p:nvSpPr>
          <p:cNvPr id="27653" name="Текст 4">
            <a:extLst>
              <a:ext uri="{FF2B5EF4-FFF2-40B4-BE49-F238E27FC236}">
                <a16:creationId xmlns:a16="http://schemas.microsoft.com/office/drawing/2014/main" id="{E49C17C0-816F-4411-8C23-912E23923FC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>
          <a:xfrm>
            <a:off x="6169026" y="1535113"/>
            <a:ext cx="4041775" cy="525462"/>
          </a:xfrm>
        </p:spPr>
        <p:txBody>
          <a:bodyPr/>
          <a:lstStyle/>
          <a:p>
            <a:pPr algn="ctr"/>
            <a:r>
              <a:rPr lang="ru-RU" altLang="ru-RU">
                <a:latin typeface="Georgia" panose="02040502050405020303" pitchFamily="18" charset="0"/>
              </a:rPr>
              <a:t>Иосиф </a:t>
            </a:r>
            <a:r>
              <a:rPr lang="en-US" altLang="ru-RU">
                <a:latin typeface="Georgia" panose="02040502050405020303" pitchFamily="18" charset="0"/>
              </a:rPr>
              <a:t>II </a:t>
            </a:r>
            <a:endParaRPr lang="ru-RU" altLang="ru-RU">
              <a:latin typeface="Georgia" panose="02040502050405020303" pitchFamily="18" charset="0"/>
            </a:endParaRPr>
          </a:p>
        </p:txBody>
      </p:sp>
      <p:pic>
        <p:nvPicPr>
          <p:cNvPr id="27654" name="Содержимое 8" descr="1488118047_20.jpg">
            <a:extLst>
              <a:ext uri="{FF2B5EF4-FFF2-40B4-BE49-F238E27FC236}">
                <a16:creationId xmlns:a16="http://schemas.microsoft.com/office/drawing/2014/main" id="{6C4891A8-2067-40A0-AD57-C09D67433E16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7801" y="2074817"/>
            <a:ext cx="3930094" cy="455299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>
            <a:extLst>
              <a:ext uri="{FF2B5EF4-FFF2-40B4-BE49-F238E27FC236}">
                <a16:creationId xmlns:a16="http://schemas.microsoft.com/office/drawing/2014/main" id="{535F1AEB-0C14-4223-9748-D0695D9CB4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>
                <a:latin typeface="Georgia" panose="02040502050405020303" pitchFamily="18" charset="0"/>
              </a:rPr>
              <a:t>Идеалы Просвещения</a:t>
            </a:r>
            <a:br>
              <a:rPr lang="ru-RU" altLang="ru-RU" sz="2400" b="1">
                <a:latin typeface="Georgia" panose="02040502050405020303" pitchFamily="18" charset="0"/>
              </a:rPr>
            </a:br>
            <a:r>
              <a:rPr lang="ru-RU" altLang="ru-RU" sz="2400" b="1">
                <a:latin typeface="Georgia" panose="02040502050405020303" pitchFamily="18" charset="0"/>
              </a:rPr>
              <a:t>и просвещённый абсолютизм</a:t>
            </a:r>
            <a:endParaRPr lang="ru-RU" altLang="ru-RU" sz="2400"/>
          </a:p>
        </p:txBody>
      </p:sp>
      <p:sp>
        <p:nvSpPr>
          <p:cNvPr id="28675" name="Текст 2">
            <a:extLst>
              <a:ext uri="{FF2B5EF4-FFF2-40B4-BE49-F238E27FC236}">
                <a16:creationId xmlns:a16="http://schemas.microsoft.com/office/drawing/2014/main" id="{56432021-863A-486A-9CD2-F688F92788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535113"/>
            <a:ext cx="4040188" cy="4175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>
                <a:latin typeface="Georgia" panose="02040502050405020303" pitchFamily="18" charset="0"/>
              </a:rPr>
              <a:t>Фридрих </a:t>
            </a:r>
            <a:r>
              <a:rPr lang="en-US" altLang="ru-RU">
                <a:latin typeface="Georgia" panose="02040502050405020303" pitchFamily="18" charset="0"/>
              </a:rPr>
              <a:t>II </a:t>
            </a:r>
            <a:endParaRPr lang="ru-RU" altLang="ru-RU">
              <a:latin typeface="Georgia" panose="02040502050405020303" pitchFamily="18" charset="0"/>
            </a:endParaRPr>
          </a:p>
        </p:txBody>
      </p:sp>
      <p:pic>
        <p:nvPicPr>
          <p:cNvPr id="28676" name="Содержимое 7" descr="Frederick_II_of_Prussia_Coloured_drawing.png">
            <a:extLst>
              <a:ext uri="{FF2B5EF4-FFF2-40B4-BE49-F238E27FC236}">
                <a16:creationId xmlns:a16="http://schemas.microsoft.com/office/drawing/2014/main" id="{E55552C3-6C08-4FBA-9FCF-8B04E1E5619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5189" y="2060575"/>
            <a:ext cx="3602037" cy="4608512"/>
          </a:xfrm>
        </p:spPr>
      </p:pic>
      <p:sp>
        <p:nvSpPr>
          <p:cNvPr id="28677" name="Текст 4">
            <a:extLst>
              <a:ext uri="{FF2B5EF4-FFF2-40B4-BE49-F238E27FC236}">
                <a16:creationId xmlns:a16="http://schemas.microsoft.com/office/drawing/2014/main" id="{CE04A9D4-2118-4761-81D1-EAC8448FE4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>
          <a:xfrm>
            <a:off x="6169026" y="1412875"/>
            <a:ext cx="4041775" cy="53975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altLang="ru-RU">
                <a:latin typeface="Georgia" panose="02040502050405020303" pitchFamily="18" charset="0"/>
              </a:rPr>
              <a:t>Екатерина </a:t>
            </a:r>
            <a:r>
              <a:rPr lang="en-US" altLang="ru-RU">
                <a:latin typeface="Georgia" panose="02040502050405020303" pitchFamily="18" charset="0"/>
              </a:rPr>
              <a:t>II </a:t>
            </a:r>
            <a:endParaRPr lang="ru-RU" altLang="ru-RU">
              <a:latin typeface="Georgia" panose="02040502050405020303" pitchFamily="18" charset="0"/>
            </a:endParaRPr>
          </a:p>
        </p:txBody>
      </p:sp>
      <p:pic>
        <p:nvPicPr>
          <p:cNvPr id="28678" name="Содержимое 8" descr="d07e7dc314c4e7be28497552de45405e.jpg">
            <a:extLst>
              <a:ext uri="{FF2B5EF4-FFF2-40B4-BE49-F238E27FC236}">
                <a16:creationId xmlns:a16="http://schemas.microsoft.com/office/drawing/2014/main" id="{25E2D769-6A17-4B42-A93A-07894B43A1F2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8414" y="2060575"/>
            <a:ext cx="3779837" cy="4572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:a16="http://schemas.microsoft.com/office/drawing/2014/main" id="{57CC3AA5-571A-4F80-ABFF-BFDA44327B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8" y="273051"/>
            <a:ext cx="8748712" cy="995363"/>
          </a:xfrm>
        </p:spPr>
        <p:txBody>
          <a:bodyPr/>
          <a:lstStyle/>
          <a:p>
            <a:pPr algn="ctr"/>
            <a:r>
              <a:rPr lang="ru-RU" altLang="ru-RU" sz="2400">
                <a:latin typeface="Georgia" panose="02040502050405020303" pitchFamily="18" charset="0"/>
              </a:rPr>
              <a:t>Идеалы Просвещения</a:t>
            </a:r>
            <a:br>
              <a:rPr lang="ru-RU" altLang="ru-RU" sz="2400">
                <a:latin typeface="Georgia" panose="02040502050405020303" pitchFamily="18" charset="0"/>
              </a:rPr>
            </a:br>
            <a:r>
              <a:rPr lang="ru-RU" altLang="ru-RU" sz="2400">
                <a:latin typeface="Georgia" panose="02040502050405020303" pitchFamily="18" charset="0"/>
              </a:rPr>
              <a:t>и просвещённый абсолютизм</a:t>
            </a:r>
          </a:p>
        </p:txBody>
      </p:sp>
      <p:pic>
        <p:nvPicPr>
          <p:cNvPr id="29699" name="Содержимое 5" descr="5a8161491de9c3f35a81de3b-middle.jpg">
            <a:extLst>
              <a:ext uri="{FF2B5EF4-FFF2-40B4-BE49-F238E27FC236}">
                <a16:creationId xmlns:a16="http://schemas.microsoft.com/office/drawing/2014/main" id="{42CF3F27-8EB4-4E4D-8C37-CC311E6625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1045" y="1285724"/>
            <a:ext cx="3862681" cy="5299228"/>
          </a:xfrm>
        </p:spPr>
      </p:pic>
      <p:sp>
        <p:nvSpPr>
          <p:cNvPr id="29700" name="Текст 3">
            <a:extLst>
              <a:ext uri="{FF2B5EF4-FFF2-40B4-BE49-F238E27FC236}">
                <a16:creationId xmlns:a16="http://schemas.microsoft.com/office/drawing/2014/main" id="{CFB1B1E9-E4E7-4ABD-98A1-9012E366B0F8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024563" y="1916114"/>
            <a:ext cx="4140200" cy="4033837"/>
          </a:xfrm>
        </p:spPr>
        <p:txBody>
          <a:bodyPr anchor="ctr"/>
          <a:lstStyle/>
          <a:p>
            <a:pPr algn="just"/>
            <a:r>
              <a:rPr lang="ru-RU" altLang="ru-RU" sz="2000">
                <a:latin typeface="Georgia" panose="02040502050405020303" pitchFamily="18" charset="0"/>
              </a:rPr>
              <a:t>Екатерина считала, что России необходим </a:t>
            </a:r>
            <a:r>
              <a:rPr lang="ru-RU" altLang="ru-RU" sz="2000">
                <a:solidFill>
                  <a:srgbClr val="FF0000"/>
                </a:solidFill>
                <a:latin typeface="Georgia" panose="02040502050405020303" pitchFamily="18" charset="0"/>
              </a:rPr>
              <a:t>просвещённый монарх</a:t>
            </a:r>
            <a:r>
              <a:rPr lang="ru-RU" altLang="ru-RU" sz="2000">
                <a:latin typeface="Georgia" panose="02040502050405020303" pitchFamily="18" charset="0"/>
              </a:rPr>
              <a:t> </a:t>
            </a:r>
            <a:r>
              <a:rPr lang="ru-RU" altLang="ru-RU" sz="2000">
                <a:solidFill>
                  <a:srgbClr val="FF0000"/>
                </a:solidFill>
                <a:latin typeface="Georgia" panose="02040502050405020303" pitchFamily="18" charset="0"/>
              </a:rPr>
              <a:t>(«философ на троне»</a:t>
            </a:r>
            <a:r>
              <a:rPr lang="ru-RU" altLang="ru-RU" sz="2000">
                <a:latin typeface="Georgia" panose="02040502050405020303" pitchFamily="18" charset="0"/>
              </a:rPr>
              <a:t>), который разработал бы идеальную систему законов. Помощь в управлении государством просвещённому монарху должны были оказывать </a:t>
            </a:r>
            <a:r>
              <a:rPr lang="ru-RU" altLang="ru-RU" sz="2000">
                <a:solidFill>
                  <a:srgbClr val="FF0000"/>
                </a:solidFill>
                <a:latin typeface="Georgia" panose="02040502050405020303" pitchFamily="18" charset="0"/>
              </a:rPr>
              <a:t>дворяне</a:t>
            </a:r>
            <a:r>
              <a:rPr lang="ru-RU" altLang="ru-RU" sz="2000">
                <a:latin typeface="Georgia" panose="02040502050405020303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>
            <a:extLst>
              <a:ext uri="{FF2B5EF4-FFF2-40B4-BE49-F238E27FC236}">
                <a16:creationId xmlns:a16="http://schemas.microsoft.com/office/drawing/2014/main" id="{2EF94A5E-330C-4533-BE6B-D7D48B5D87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>
                <a:latin typeface="Georgia" panose="02040502050405020303" pitchFamily="18" charset="0"/>
              </a:rPr>
              <a:t>Идеалы Просвещения</a:t>
            </a:r>
            <a:br>
              <a:rPr lang="ru-RU" altLang="ru-RU" sz="2400" b="1">
                <a:latin typeface="Georgia" panose="02040502050405020303" pitchFamily="18" charset="0"/>
              </a:rPr>
            </a:br>
            <a:r>
              <a:rPr lang="ru-RU" altLang="ru-RU" sz="2400" b="1">
                <a:latin typeface="Georgia" panose="02040502050405020303" pitchFamily="18" charset="0"/>
              </a:rPr>
              <a:t>и просвещённый абсолютизм</a:t>
            </a:r>
          </a:p>
        </p:txBody>
      </p:sp>
      <p:sp>
        <p:nvSpPr>
          <p:cNvPr id="30723" name="Содержимое 2">
            <a:extLst>
              <a:ext uri="{FF2B5EF4-FFF2-40B4-BE49-F238E27FC236}">
                <a16:creationId xmlns:a16="http://schemas.microsoft.com/office/drawing/2014/main" id="{F72D33C6-B69C-457A-A354-BB5BC17659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3992" y="1331650"/>
            <a:ext cx="10793739" cy="1325563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ru-RU" altLang="ru-RU" dirty="0">
                <a:latin typeface="Georgia" panose="02040502050405020303" pitchFamily="18" charset="0"/>
              </a:rPr>
              <a:t>    </a:t>
            </a:r>
            <a:r>
              <a:rPr lang="ru-RU" altLang="ru-RU" b="1" dirty="0">
                <a:latin typeface="Georgia" panose="02040502050405020303" pitchFamily="18" charset="0"/>
              </a:rPr>
              <a:t>Задание. </a:t>
            </a:r>
            <a:r>
              <a:rPr lang="ru-RU" altLang="ru-RU" sz="2400" dirty="0">
                <a:latin typeface="Georgia" panose="02040502050405020303" pitchFamily="18" charset="0"/>
              </a:rPr>
              <a:t>Проведите анализ таблицы «Первые преобразования Екатерины </a:t>
            </a:r>
            <a:r>
              <a:rPr lang="en-US" altLang="ru-RU" sz="2400" dirty="0">
                <a:latin typeface="Georgia" panose="02040502050405020303" pitchFamily="18" charset="0"/>
              </a:rPr>
              <a:t>II</a:t>
            </a:r>
            <a:r>
              <a:rPr lang="ru-RU" altLang="ru-RU" sz="2400" dirty="0">
                <a:latin typeface="Georgia" panose="02040502050405020303" pitchFamily="18" charset="0"/>
              </a:rPr>
              <a:t>» и ответьте на вопрос: были ли преобразования Екатерины </a:t>
            </a:r>
            <a:r>
              <a:rPr lang="en-US" altLang="ru-RU" sz="2400" dirty="0">
                <a:latin typeface="Georgia" panose="02040502050405020303" pitchFamily="18" charset="0"/>
              </a:rPr>
              <a:t>II </a:t>
            </a:r>
            <a:r>
              <a:rPr lang="ru-RU" altLang="ru-RU" sz="2400" dirty="0">
                <a:latin typeface="Georgia" panose="02040502050405020303" pitchFamily="18" charset="0"/>
              </a:rPr>
              <a:t>созвучны с основными идеями Просвещения.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9FF7E12-41DF-49B2-B861-701B0E8D95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032392"/>
              </p:ext>
            </p:extLst>
          </p:nvPr>
        </p:nvGraphicFramePr>
        <p:xfrm>
          <a:off x="943992" y="2657213"/>
          <a:ext cx="10515600" cy="3538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7972651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397424568"/>
                    </a:ext>
                  </a:extLst>
                </a:gridCol>
              </a:tblGrid>
              <a:tr h="2801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Georgia" pitchFamily="18" charset="0"/>
                        </a:rPr>
                        <a:t>Первые преобразования Екатерины </a:t>
                      </a:r>
                      <a:r>
                        <a:rPr lang="en-US" sz="1800" dirty="0">
                          <a:latin typeface="Georgia" pitchFamily="18" charset="0"/>
                        </a:rPr>
                        <a:t>II</a:t>
                      </a:r>
                      <a:endParaRPr lang="ru-RU" sz="1800" dirty="0">
                        <a:latin typeface="Georgia" pitchFamily="18" charset="0"/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Georgia" pitchFamily="18" charset="0"/>
                        </a:rPr>
                        <a:t>Основные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 идеи просветителей</a:t>
                      </a:r>
                      <a:endParaRPr lang="ru-RU" sz="1800" dirty="0">
                        <a:latin typeface="Georgia" pitchFamily="18" charset="0"/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966751804"/>
                  </a:ext>
                </a:extLst>
              </a:tr>
              <a:tr h="582783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Georgia" pitchFamily="18" charset="0"/>
                        </a:rPr>
                        <a:t>1. Подтверждение Манифеста о вольности дворянства.</a:t>
                      </a: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Georgia" pitchFamily="18" charset="0"/>
                        </a:rPr>
                        <a:t>1. Признание естественных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 прав: люди рождаются свободными и равными в правах. </a:t>
                      </a:r>
                      <a:endParaRPr lang="ru-RU" sz="1800" dirty="0">
                        <a:latin typeface="Georgia" pitchFamily="18" charset="0"/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819068065"/>
                  </a:ext>
                </a:extLst>
              </a:tr>
              <a:tr h="473247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Georgia" pitchFamily="18" charset="0"/>
                        </a:rPr>
                        <a:t>2. Продолжение секуляризации.</a:t>
                      </a: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Georgia" pitchFamily="18" charset="0"/>
                        </a:rPr>
                        <a:t>2. Ограничение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 власти церкви.</a:t>
                      </a:r>
                    </a:p>
                    <a:p>
                      <a:endParaRPr lang="ru-RU" sz="1800" dirty="0">
                        <a:latin typeface="Georgia" pitchFamily="18" charset="0"/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2538928744"/>
                  </a:ext>
                </a:extLst>
              </a:tr>
              <a:tr h="1893026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Georgia" pitchFamily="18" charset="0"/>
                        </a:rPr>
                        <a:t>3. 1767 г. – создание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 Уложённой комиссии для составления нового свода законов.</a:t>
                      </a:r>
                      <a:endParaRPr lang="ru-RU" sz="1800" dirty="0">
                        <a:latin typeface="Georgia" pitchFamily="18" charset="0"/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Georgia" pitchFamily="18" charset="0"/>
                        </a:rPr>
                        <a:t>3.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 Принцип разделения властей. Законодательная власть – парламенту</a:t>
                      </a:r>
                      <a:r>
                        <a:rPr lang="en-US" sz="1800" baseline="0" dirty="0">
                          <a:latin typeface="Georgia" pitchFamily="18" charset="0"/>
                        </a:rPr>
                        <a:t>, 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исполнительная – королю и правительству</a:t>
                      </a:r>
                      <a:r>
                        <a:rPr lang="en-US" sz="1800" baseline="0" dirty="0">
                          <a:latin typeface="Georgia" pitchFamily="18" charset="0"/>
                        </a:rPr>
                        <a:t>, 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судебная – судьям</a:t>
                      </a:r>
                      <a:r>
                        <a:rPr lang="en-US" sz="1800" baseline="0" dirty="0">
                          <a:latin typeface="Georgia" pitchFamily="18" charset="0"/>
                        </a:rPr>
                        <a:t>, </a:t>
                      </a:r>
                      <a:r>
                        <a:rPr lang="ru-RU" sz="1800" baseline="0" dirty="0">
                          <a:latin typeface="Georgia" pitchFamily="18" charset="0"/>
                        </a:rPr>
                        <a:t>выдвинутым населением.</a:t>
                      </a:r>
                      <a:endParaRPr lang="ru-RU" sz="1800" dirty="0">
                        <a:latin typeface="Georgia" pitchFamily="18" charset="0"/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9012941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BD4703-5D6B-41EF-A946-994503B86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Документ 3, стр.86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CB0F66-5522-4B11-AB1C-62DAE8ADC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Что такое секуляризация?</a:t>
            </a:r>
          </a:p>
          <a:p>
            <a:pPr lvl="0"/>
            <a:r>
              <a:rPr lang="ru-RU" dirty="0"/>
              <a:t>Кто первый начал проводить политику секуляризации?</a:t>
            </a:r>
          </a:p>
          <a:p>
            <a:pPr lvl="0"/>
            <a:r>
              <a:rPr lang="ru-RU" dirty="0"/>
              <a:t>Почему Екатерина II активно проводила политику секуляризации церковного имущества?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503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B86AB-A4E8-4B09-B78D-466F6C746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53750" cy="1325563"/>
          </a:xfrm>
        </p:spPr>
        <p:txBody>
          <a:bodyPr>
            <a:normAutofit/>
          </a:bodyPr>
          <a:lstStyle/>
          <a:p>
            <a:r>
              <a:rPr lang="ru-RU" sz="3200" b="1" dirty="0"/>
              <a:t>Документ 4.Из наказа Екатерины </a:t>
            </a:r>
            <a:r>
              <a:rPr lang="en-US" sz="3200" b="1" dirty="0"/>
              <a:t>II </a:t>
            </a:r>
            <a:r>
              <a:rPr lang="ru-RU" sz="3200" b="1" dirty="0"/>
              <a:t>Уложенной комиссии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909D7C-8F2A-471B-BBAC-5F56A3174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Вопросы к документу: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1) Какую форму правления Екатерина считала наилучшей?</a:t>
            </a:r>
          </a:p>
          <a:p>
            <a:pPr marL="0" indent="0">
              <a:buNone/>
            </a:pPr>
            <a:r>
              <a:rPr lang="ru-RU" dirty="0"/>
              <a:t>2) Чем оправдывалось существование самодержавной монархии в России?</a:t>
            </a:r>
          </a:p>
          <a:p>
            <a:pPr marL="0" indent="0">
              <a:buNone/>
            </a:pPr>
            <a:r>
              <a:rPr lang="ru-RU" dirty="0"/>
              <a:t>3) В чём, по мнению Екатерины, состоит равенство?</a:t>
            </a:r>
          </a:p>
          <a:p>
            <a:pPr marL="0" indent="0">
              <a:buNone/>
            </a:pPr>
            <a:r>
              <a:rPr lang="ru-RU" dirty="0"/>
              <a:t>4) Как Екатерина определяла меру свободы?</a:t>
            </a:r>
          </a:p>
          <a:p>
            <a:pPr marL="0" indent="0">
              <a:buNone/>
            </a:pPr>
            <a:r>
              <a:rPr lang="ru-RU" dirty="0"/>
              <a:t>5) Чем руководствовалась Екатерина в соблюдении законности?»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993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F3141E-1E1C-4E74-9B46-A0EAFD60C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Документ 5 Сформулировать основные требования делегатов Уложенной комиссии.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B2B731-2C46-454C-A77A-2DA6D92D0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Вопросы к документу:</a:t>
            </a:r>
          </a:p>
          <a:p>
            <a:pPr lvl="0"/>
            <a:r>
              <a:rPr lang="ru-RU" dirty="0"/>
              <a:t>Какие права отстаивали дворяне? Группа1</a:t>
            </a:r>
          </a:p>
          <a:p>
            <a:pPr lvl="0"/>
            <a:r>
              <a:rPr lang="ru-RU" dirty="0"/>
              <a:t>Какие права отстаивало купечество? Группа 2</a:t>
            </a:r>
          </a:p>
          <a:p>
            <a:pPr lvl="0"/>
            <a:r>
              <a:rPr lang="ru-RU" dirty="0"/>
              <a:t>Что требовало военное сословие? Группа 3</a:t>
            </a:r>
          </a:p>
          <a:p>
            <a:pPr lvl="0"/>
            <a:r>
              <a:rPr lang="ru-RU" dirty="0"/>
              <a:t>Что требовали горожане? Группа 4</a:t>
            </a:r>
          </a:p>
          <a:p>
            <a:pPr lvl="0"/>
            <a:r>
              <a:rPr lang="ru-RU" dirty="0"/>
              <a:t>С какими требованиями, жалобами обращались государственные крестьяне и инородцы? Группа 5</a:t>
            </a:r>
          </a:p>
          <a:p>
            <a:pPr lvl="0"/>
            <a:r>
              <a:rPr lang="ru-RU" dirty="0"/>
              <a:t>Как вы считаете, могли ли представители разных сословий договориться и выработать единый свод законов? Группа 6</a:t>
            </a:r>
          </a:p>
        </p:txBody>
      </p:sp>
    </p:spTree>
    <p:extLst>
      <p:ext uri="{BB962C8B-B14F-4D97-AF65-F5344CB8AC3E}">
        <p14:creationId xmlns:p14="http://schemas.microsoft.com/office/powerpoint/2010/main" val="1048929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6C7B-69CE-4778-BDBB-25E523DAF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25" y="365125"/>
            <a:ext cx="11163299" cy="1325563"/>
          </a:xfrm>
        </p:spPr>
        <p:txBody>
          <a:bodyPr>
            <a:normAutofit fontScale="90000"/>
          </a:bodyPr>
          <a:lstStyle/>
          <a:p>
            <a:br>
              <a:rPr lang="ru-RU" b="1" i="1" dirty="0"/>
            </a:br>
            <a:r>
              <a:rPr lang="ru-RU" b="1" i="1" dirty="0"/>
              <a:t>Созыв и работа Уложенной комиссии стали крупным мероприятием Просвещенного абсолютизма?</a:t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89ED1C-5892-49A4-8C5B-FD4AF3694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Приведите не менее двух аргументов</a:t>
            </a:r>
          </a:p>
          <a:p>
            <a:endParaRPr lang="ru-RU" dirty="0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4D7433E4-1F49-4166-886E-48E64842AA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484515"/>
              </p:ext>
            </p:extLst>
          </p:nvPr>
        </p:nvGraphicFramePr>
        <p:xfrm>
          <a:off x="1038225" y="2600325"/>
          <a:ext cx="9944100" cy="2838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050">
                  <a:extLst>
                    <a:ext uri="{9D8B030D-6E8A-4147-A177-3AD203B41FA5}">
                      <a16:colId xmlns:a16="http://schemas.microsoft.com/office/drawing/2014/main" val="1009702862"/>
                    </a:ext>
                  </a:extLst>
                </a:gridCol>
                <a:gridCol w="4972050">
                  <a:extLst>
                    <a:ext uri="{9D8B030D-6E8A-4147-A177-3AD203B41FA5}">
                      <a16:colId xmlns:a16="http://schemas.microsoft.com/office/drawing/2014/main" val="4194804611"/>
                    </a:ext>
                  </a:extLst>
                </a:gridCol>
              </a:tblGrid>
              <a:tr h="946150">
                <a:tc>
                  <a:txBody>
                    <a:bodyPr/>
                    <a:lstStyle/>
                    <a:p>
                      <a:r>
                        <a:rPr lang="ru-RU" dirty="0"/>
                        <a:t>Аргументы «За»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Аргументы «Против»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792650"/>
                  </a:ext>
                </a:extLst>
              </a:tr>
              <a:tr h="946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150824"/>
                  </a:ext>
                </a:extLst>
              </a:tr>
              <a:tr h="946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092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546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:a16="http://schemas.microsoft.com/office/drawing/2014/main" id="{6DE5CA85-A7D5-4622-AD53-6BD458152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>
                <a:latin typeface="Georgia" panose="02040502050405020303" pitchFamily="18" charset="0"/>
              </a:rPr>
              <a:t>Проблема</a:t>
            </a:r>
          </a:p>
        </p:txBody>
      </p:sp>
      <p:sp>
        <p:nvSpPr>
          <p:cNvPr id="25603" name="Дата 3">
            <a:extLst>
              <a:ext uri="{FF2B5EF4-FFF2-40B4-BE49-F238E27FC236}">
                <a16:creationId xmlns:a16="http://schemas.microsoft.com/office/drawing/2014/main" id="{74929C26-5B41-4363-94B6-7328407B74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11339" y="2060576"/>
            <a:ext cx="4860925" cy="4500563"/>
          </a:xfrm>
        </p:spPr>
        <p:txBody>
          <a:bodyPr/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000" dirty="0">
                <a:latin typeface="Georgia" panose="02040502050405020303" pitchFamily="18" charset="0"/>
              </a:rPr>
              <a:t>     Таким образом, </a:t>
            </a:r>
            <a:r>
              <a:rPr lang="ru-RU" alt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была ли внутренняя политика Екатерины II противоречивой и в чём выражались эти противоречия? 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000" dirty="0">
                <a:latin typeface="Georgia" panose="02040502050405020303" pitchFamily="18" charset="0"/>
              </a:rPr>
              <a:t>      </a:t>
            </a:r>
            <a:endParaRPr lang="ru-RU" altLang="ru-RU" sz="2400" dirty="0">
              <a:latin typeface="Georgia" panose="02040502050405020303" pitchFamily="18" charset="0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ru-RU" sz="2400" dirty="0">
              <a:latin typeface="Georgia" panose="02040502050405020303" pitchFamily="18" charset="0"/>
            </a:endParaRPr>
          </a:p>
        </p:txBody>
      </p:sp>
      <p:pic>
        <p:nvPicPr>
          <p:cNvPr id="25604" name="Рисунок 7" descr="no-translate-detected_1207-251.jpg">
            <a:extLst>
              <a:ext uri="{FF2B5EF4-FFF2-40B4-BE49-F238E27FC236}">
                <a16:creationId xmlns:a16="http://schemas.microsoft.com/office/drawing/2014/main" id="{8352B8DF-07AF-4B38-B66A-54A1F52E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457451"/>
            <a:ext cx="3162300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54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F17C4-0E64-48EC-85E9-FA2589084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Правила составления </a:t>
            </a:r>
            <a:r>
              <a:rPr lang="ru-RU" b="1" dirty="0" err="1"/>
              <a:t>синквейна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9A85A1-F666-4DBC-8601-3C76CD64C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b="1" dirty="0"/>
              <a:t>Первая строка</a:t>
            </a:r>
            <a:r>
              <a:rPr lang="ru-RU" dirty="0"/>
              <a:t> — одно слово, обычно существительное, отражающее тему </a:t>
            </a:r>
            <a:r>
              <a:rPr lang="ru-RU" dirty="0" err="1"/>
              <a:t>синквейна</a:t>
            </a:r>
            <a:r>
              <a:rPr lang="ru-RU" dirty="0"/>
              <a:t>. </a:t>
            </a:r>
          </a:p>
          <a:p>
            <a:pPr marL="0" lvl="0" indent="0">
              <a:buNone/>
            </a:pPr>
            <a:r>
              <a:rPr lang="ru-RU" b="1" dirty="0"/>
              <a:t>Вторая строка</a:t>
            </a:r>
            <a:r>
              <a:rPr lang="ru-RU" dirty="0"/>
              <a:t> — два слова, прилагательные, описывающие основную мысль.  </a:t>
            </a:r>
          </a:p>
          <a:p>
            <a:pPr marL="0" lvl="0" indent="0">
              <a:buNone/>
            </a:pPr>
            <a:r>
              <a:rPr lang="ru-RU" b="1" dirty="0"/>
              <a:t>Третья строка</a:t>
            </a:r>
            <a:r>
              <a:rPr lang="ru-RU" dirty="0"/>
              <a:t> — три слова, глаголы, описывающие действия в рамках темы.  </a:t>
            </a:r>
          </a:p>
          <a:p>
            <a:pPr marL="0" lvl="0" indent="0">
              <a:buNone/>
            </a:pPr>
            <a:r>
              <a:rPr lang="ru-RU" b="1" dirty="0"/>
              <a:t>Четвёртая строка</a:t>
            </a:r>
            <a:r>
              <a:rPr lang="ru-RU" dirty="0"/>
              <a:t> — фраза из нескольких (обычно четырёх) слов, показывающая отношение к теме. Таким предложением может быть крылатое выражение, цитата, пословица или составленная самим автором фраза в контексте с темой. </a:t>
            </a:r>
          </a:p>
          <a:p>
            <a:pPr marL="0" lvl="0" indent="0">
              <a:buNone/>
            </a:pPr>
            <a:r>
              <a:rPr lang="ru-RU" b="1" dirty="0"/>
              <a:t>Пятая строка</a:t>
            </a:r>
            <a:r>
              <a:rPr lang="ru-RU" dirty="0"/>
              <a:t> — слово-резюме или словосочетание, связанное с первым, отражающее сущность темы, которое даёт новую интерпретацию темы, выражает личное отношение пишущего к теме. 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422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3D1976-2E1B-48BE-AA55-03BA553AC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Давайте вспомним: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276301-756A-4A42-B0A1-050A94A6D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 Каким образом Екатерина II взошла на престол? </a:t>
            </a:r>
          </a:p>
          <a:p>
            <a:r>
              <a:rPr lang="ru-RU" dirty="0"/>
              <a:t>2) Имела ли она законные права? </a:t>
            </a:r>
          </a:p>
          <a:p>
            <a:r>
              <a:rPr lang="ru-RU" dirty="0"/>
              <a:t>3) Что такое эпоха «Просвещения»? Каковы её главные идеи?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852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BA20D-164E-4F58-84CC-31B195480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F119F5-518F-4E61-8200-A30F1B29D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Параграф 14,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1551903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>
            <a:extLst>
              <a:ext uri="{FF2B5EF4-FFF2-40B4-BE49-F238E27FC236}">
                <a16:creationId xmlns:a16="http://schemas.microsoft.com/office/drawing/2014/main" id="{BD8E680C-85CD-474C-879A-801DFB71AF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z="2400" b="1" dirty="0">
              <a:latin typeface="Georgia" panose="02040502050405020303" pitchFamily="18" charset="0"/>
            </a:endParaRPr>
          </a:p>
        </p:txBody>
      </p:sp>
      <p:sp>
        <p:nvSpPr>
          <p:cNvPr id="21507" name="Текст 2">
            <a:extLst>
              <a:ext uri="{FF2B5EF4-FFF2-40B4-BE49-F238E27FC236}">
                <a16:creationId xmlns:a16="http://schemas.microsoft.com/office/drawing/2014/main" id="{F0953622-9000-4D71-AE2D-6412D298E0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2776" y="1520825"/>
            <a:ext cx="3636963" cy="431800"/>
          </a:xfrm>
        </p:spPr>
        <p:txBody>
          <a:bodyPr>
            <a:noAutofit/>
          </a:bodyPr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Вольтер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(Франсуа-Мари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Аруэ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1508" name="Содержимое 7" descr="0ab6a6dd.jpg">
            <a:extLst>
              <a:ext uri="{FF2B5EF4-FFF2-40B4-BE49-F238E27FC236}">
                <a16:creationId xmlns:a16="http://schemas.microsoft.com/office/drawing/2014/main" id="{1C94E361-0093-4BE9-80BE-9C71FA86295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0263" y="2097088"/>
            <a:ext cx="3382962" cy="4572000"/>
          </a:xfrm>
        </p:spPr>
      </p:pic>
      <p:sp>
        <p:nvSpPr>
          <p:cNvPr id="21509" name="Текст 4">
            <a:extLst>
              <a:ext uri="{FF2B5EF4-FFF2-40B4-BE49-F238E27FC236}">
                <a16:creationId xmlns:a16="http://schemas.microsoft.com/office/drawing/2014/main" id="{890709BF-5E18-47DF-9588-EAD5D1FA3CC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>
          <a:xfrm>
            <a:off x="6169026" y="1449389"/>
            <a:ext cx="4041775" cy="466725"/>
          </a:xfrm>
        </p:spPr>
        <p:txBody>
          <a:bodyPr>
            <a:normAutofit/>
          </a:bodyPr>
          <a:lstStyle/>
          <a:p>
            <a:pPr algn="ctr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Дени Дидро</a:t>
            </a:r>
          </a:p>
        </p:txBody>
      </p:sp>
      <p:pic>
        <p:nvPicPr>
          <p:cNvPr id="21510" name="Содержимое 8" descr="DkBTY9lX0AAJnqe.jpg">
            <a:extLst>
              <a:ext uri="{FF2B5EF4-FFF2-40B4-BE49-F238E27FC236}">
                <a16:creationId xmlns:a16="http://schemas.microsoft.com/office/drawing/2014/main" id="{F3566971-4451-47B9-BDE4-6A62022EE7F4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3339" y="2097088"/>
            <a:ext cx="3673475" cy="457676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>
            <a:extLst>
              <a:ext uri="{FF2B5EF4-FFF2-40B4-BE49-F238E27FC236}">
                <a16:creationId xmlns:a16="http://schemas.microsoft.com/office/drawing/2014/main" id="{A1062CAE-6012-4C10-BD66-07ABF6B990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z="2400" dirty="0"/>
          </a:p>
        </p:txBody>
      </p:sp>
      <p:sp>
        <p:nvSpPr>
          <p:cNvPr id="22531" name="Текст 2">
            <a:extLst>
              <a:ext uri="{FF2B5EF4-FFF2-40B4-BE49-F238E27FC236}">
                <a16:creationId xmlns:a16="http://schemas.microsoft.com/office/drawing/2014/main" id="{A2968C25-1C0B-4F22-BA3F-D377C5F996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27238" y="1628776"/>
            <a:ext cx="3994150" cy="468313"/>
          </a:xfrm>
        </p:spPr>
        <p:txBody>
          <a:bodyPr/>
          <a:lstStyle/>
          <a:p>
            <a:pPr algn="ctr"/>
            <a:r>
              <a:rPr lang="ru-RU" altLang="ru-RU">
                <a:latin typeface="Georgia" panose="02040502050405020303" pitchFamily="18" charset="0"/>
              </a:rPr>
              <a:t>Жан-Жак Руссо</a:t>
            </a:r>
          </a:p>
        </p:txBody>
      </p:sp>
      <p:pic>
        <p:nvPicPr>
          <p:cNvPr id="22532" name="Содержимое 7" descr="1f2402fe58871d93b225811fe95d1cb3.jpg">
            <a:extLst>
              <a:ext uri="{FF2B5EF4-FFF2-40B4-BE49-F238E27FC236}">
                <a16:creationId xmlns:a16="http://schemas.microsoft.com/office/drawing/2014/main" id="{B8192964-A424-45B5-A7E2-4F0C7BA4E58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0264" y="2241550"/>
            <a:ext cx="3779837" cy="4217988"/>
          </a:xfrm>
        </p:spPr>
      </p:pic>
      <p:sp>
        <p:nvSpPr>
          <p:cNvPr id="22533" name="Текст 4">
            <a:extLst>
              <a:ext uri="{FF2B5EF4-FFF2-40B4-BE49-F238E27FC236}">
                <a16:creationId xmlns:a16="http://schemas.microsoft.com/office/drawing/2014/main" id="{D59AFCB8-9EE2-4950-9B7C-010C904F8F3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>
          <a:xfrm>
            <a:off x="6169025" y="1535114"/>
            <a:ext cx="4319588" cy="561975"/>
          </a:xfrm>
        </p:spPr>
        <p:txBody>
          <a:bodyPr/>
          <a:lstStyle/>
          <a:p>
            <a:pPr algn="ctr"/>
            <a:r>
              <a:rPr lang="ru-RU" altLang="ru-RU">
                <a:latin typeface="Georgia" panose="02040502050405020303" pitchFamily="18" charset="0"/>
              </a:rPr>
              <a:t>Клод Адриан Гельвеций</a:t>
            </a:r>
          </a:p>
        </p:txBody>
      </p:sp>
      <p:pic>
        <p:nvPicPr>
          <p:cNvPr id="22534" name="Содержимое 8" descr="1309024.jpg">
            <a:extLst>
              <a:ext uri="{FF2B5EF4-FFF2-40B4-BE49-F238E27FC236}">
                <a16:creationId xmlns:a16="http://schemas.microsoft.com/office/drawing/2014/main" id="{4EFDFF8D-2C13-49DC-BE5E-F6507ADF1D16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56363" y="2241550"/>
            <a:ext cx="3579812" cy="42418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>
            <a:extLst>
              <a:ext uri="{FF2B5EF4-FFF2-40B4-BE49-F238E27FC236}">
                <a16:creationId xmlns:a16="http://schemas.microsoft.com/office/drawing/2014/main" id="{094BD188-097C-40DA-8521-D4A45246D4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6543675" cy="901699"/>
          </a:xfrm>
        </p:spPr>
        <p:txBody>
          <a:bodyPr/>
          <a:lstStyle/>
          <a:p>
            <a:r>
              <a:rPr lang="ru-RU" altLang="ru-RU" sz="2400" b="1" dirty="0">
                <a:latin typeface="Georgia" panose="02040502050405020303" pitchFamily="18" charset="0"/>
              </a:rPr>
              <a:t>Создание </a:t>
            </a:r>
            <a:br>
              <a:rPr lang="ru-RU" altLang="ru-RU" sz="2400" b="1" dirty="0">
                <a:latin typeface="Georgia" panose="02040502050405020303" pitchFamily="18" charset="0"/>
              </a:rPr>
            </a:br>
            <a:r>
              <a:rPr lang="ru-RU" altLang="ru-RU" sz="2400" b="1" dirty="0">
                <a:latin typeface="Georgia" panose="02040502050405020303" pitchFamily="18" charset="0"/>
              </a:rPr>
              <a:t>проблемной ситуации</a:t>
            </a:r>
            <a:endParaRPr lang="ru-RU" altLang="ru-RU" sz="2400" dirty="0">
              <a:latin typeface="Georgia" panose="02040502050405020303" pitchFamily="18" charset="0"/>
            </a:endParaRPr>
          </a:p>
        </p:txBody>
      </p:sp>
      <p:sp>
        <p:nvSpPr>
          <p:cNvPr id="23555" name="Содержимое 2">
            <a:extLst>
              <a:ext uri="{FF2B5EF4-FFF2-40B4-BE49-F238E27FC236}">
                <a16:creationId xmlns:a16="http://schemas.microsoft.com/office/drawing/2014/main" id="{1ACFAB87-388F-44E8-A00E-8F538B8FC0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844675"/>
            <a:ext cx="8229600" cy="4281488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ru-RU"/>
              <a:t>    </a:t>
            </a:r>
            <a:r>
              <a:rPr lang="ru-RU" altLang="ru-RU">
                <a:latin typeface="Georgia" panose="02040502050405020303" pitchFamily="18" charset="0"/>
              </a:rPr>
              <a:t>«Русская императрица</a:t>
            </a:r>
            <a:r>
              <a:rPr lang="en-US" altLang="ru-RU">
                <a:latin typeface="Georgia" panose="02040502050405020303" pitchFamily="18" charset="0"/>
              </a:rPr>
              <a:t>, </a:t>
            </a:r>
            <a:r>
              <a:rPr lang="ru-RU" altLang="ru-RU">
                <a:latin typeface="Georgia" panose="02040502050405020303" pitchFamily="18" charset="0"/>
              </a:rPr>
              <a:t>несомненно</a:t>
            </a:r>
            <a:r>
              <a:rPr lang="en-US" altLang="ru-RU">
                <a:latin typeface="Georgia" panose="02040502050405020303" pitchFamily="18" charset="0"/>
              </a:rPr>
              <a:t>, </a:t>
            </a:r>
            <a:r>
              <a:rPr lang="ru-RU" altLang="ru-RU">
                <a:latin typeface="Georgia" panose="02040502050405020303" pitchFamily="18" charset="0"/>
              </a:rPr>
              <a:t>является деспотом»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(Дени Дидро)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     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     </a:t>
            </a:r>
            <a:r>
              <a:rPr lang="ru-RU" altLang="ru-RU">
                <a:solidFill>
                  <a:srgbClr val="FF0000"/>
                </a:solidFill>
                <a:latin typeface="Georgia" panose="02040502050405020303" pitchFamily="18" charset="0"/>
              </a:rPr>
              <a:t>Деспот</a:t>
            </a:r>
            <a:r>
              <a:rPr lang="ru-RU" altLang="ru-RU">
                <a:latin typeface="Georgia" panose="02040502050405020303" pitchFamily="18" charset="0"/>
              </a:rPr>
              <a:t> – самовластный правитель, не ограничивающий своего произвола никакими законами.</a:t>
            </a:r>
          </a:p>
          <a:p>
            <a:pPr algn="just">
              <a:buFont typeface="Arial" panose="020B0604020202020204" pitchFamily="34" charset="0"/>
              <a:buNone/>
            </a:pPr>
            <a:endParaRPr lang="ru-RU" altLang="ru-RU"/>
          </a:p>
          <a:p>
            <a:pPr algn="just">
              <a:buFont typeface="Arial" panose="020B0604020202020204" pitchFamily="34" charset="0"/>
              <a:buNone/>
            </a:pPr>
            <a:endParaRPr lang="ru-RU" altLang="ru-RU"/>
          </a:p>
          <a:p>
            <a:pPr algn="just">
              <a:buFont typeface="Arial" panose="020B0604020202020204" pitchFamily="34" charset="0"/>
              <a:buNone/>
            </a:pPr>
            <a:r>
              <a:rPr lang="ru-RU" altLang="ru-RU"/>
              <a:t>  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>
                <a16:creationId xmlns:a16="http://schemas.microsoft.com/office/drawing/2014/main" id="{82B6B343-D02A-41D2-AFF6-4F9126AA87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 dirty="0">
                <a:latin typeface="Georgia" panose="02040502050405020303" pitchFamily="18" charset="0"/>
              </a:rPr>
              <a:t>Создание </a:t>
            </a:r>
            <a:br>
              <a:rPr lang="ru-RU" altLang="ru-RU" sz="2400" b="1" dirty="0">
                <a:latin typeface="Georgia" panose="02040502050405020303" pitchFamily="18" charset="0"/>
              </a:rPr>
            </a:br>
            <a:r>
              <a:rPr lang="ru-RU" altLang="ru-RU" sz="2400" b="1" dirty="0">
                <a:latin typeface="Georgia" panose="02040502050405020303" pitchFamily="18" charset="0"/>
              </a:rPr>
              <a:t>проблемной ситуации</a:t>
            </a:r>
            <a:endParaRPr lang="ru-RU" altLang="ru-RU" sz="2400" dirty="0">
              <a:latin typeface="Georgia" panose="02040502050405020303" pitchFamily="18" charset="0"/>
            </a:endParaRPr>
          </a:p>
        </p:txBody>
      </p:sp>
      <p:sp>
        <p:nvSpPr>
          <p:cNvPr id="24579" name="Содержимое 2">
            <a:extLst>
              <a:ext uri="{FF2B5EF4-FFF2-40B4-BE49-F238E27FC236}">
                <a16:creationId xmlns:a16="http://schemas.microsoft.com/office/drawing/2014/main" id="{408F6F50-77B0-4C05-B5DC-5EB4FF89D9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916113"/>
            <a:ext cx="8229600" cy="4392612"/>
          </a:xfrm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«Она – защитница от азиатского деспотизма»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(К. А. Гельвеций)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 b="1">
              <a:latin typeface="Georgia" panose="02040502050405020303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b="1">
                <a:latin typeface="Georgia" panose="02040502050405020303" pitchFamily="18" charset="0"/>
              </a:rPr>
              <a:t>Формулирование проблемы</a:t>
            </a:r>
            <a:endParaRPr lang="ru-RU" altLang="ru-RU">
              <a:latin typeface="Georgia" panose="02040502050405020303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    Сравните два мнения просветителей о Екатерине II и её внутренней политике. Какое у вас возникает противоречие? Какой вопрос?</a:t>
            </a:r>
          </a:p>
          <a:p>
            <a:pPr algn="just">
              <a:buFont typeface="Arial" panose="020B0604020202020204" pitchFamily="34" charset="0"/>
              <a:buNone/>
            </a:pPr>
            <a:endParaRPr lang="ru-RU" altLang="ru-RU">
              <a:latin typeface="Georgia" panose="02040502050405020303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>
                <a:latin typeface="Georgia" panose="02040502050405020303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:a16="http://schemas.microsoft.com/office/drawing/2014/main" id="{6DE5CA85-A7D5-4622-AD53-6BD458152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>
                <a:latin typeface="Georgia" panose="02040502050405020303" pitchFamily="18" charset="0"/>
              </a:rPr>
              <a:t>Проблема</a:t>
            </a:r>
          </a:p>
        </p:txBody>
      </p:sp>
      <p:sp>
        <p:nvSpPr>
          <p:cNvPr id="25603" name="Дата 3">
            <a:extLst>
              <a:ext uri="{FF2B5EF4-FFF2-40B4-BE49-F238E27FC236}">
                <a16:creationId xmlns:a16="http://schemas.microsoft.com/office/drawing/2014/main" id="{74929C26-5B41-4363-94B6-7328407B74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11339" y="2060576"/>
            <a:ext cx="4860925" cy="4500563"/>
          </a:xfrm>
        </p:spPr>
        <p:txBody>
          <a:bodyPr/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000">
                <a:latin typeface="Georgia" panose="02040502050405020303" pitchFamily="18" charset="0"/>
              </a:rPr>
              <a:t>     Таким образом, нам необходимо определить: </a:t>
            </a:r>
            <a:r>
              <a:rPr lang="ru-RU" altLang="ru-RU" sz="2000">
                <a:solidFill>
                  <a:srgbClr val="FF0000"/>
                </a:solidFill>
                <a:latin typeface="Georgia" panose="02040502050405020303" pitchFamily="18" charset="0"/>
              </a:rPr>
              <a:t>была ли внутренняя политика Екатерины II противоречивой и в чём выражались эти противоречия? 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000">
                <a:latin typeface="Georgia" panose="02040502050405020303" pitchFamily="18" charset="0"/>
              </a:rPr>
              <a:t>      Это проблема нашего урока, которую мы должны будем решить в конце занятия.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endParaRPr lang="ru-RU" altLang="ru-RU" sz="2400">
              <a:latin typeface="Georgia" panose="02040502050405020303" pitchFamily="18" charset="0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ru-RU" sz="2400">
              <a:latin typeface="Georgia" panose="02040502050405020303" pitchFamily="18" charset="0"/>
            </a:endParaRPr>
          </a:p>
        </p:txBody>
      </p:sp>
      <p:pic>
        <p:nvPicPr>
          <p:cNvPr id="25604" name="Рисунок 7" descr="no-translate-detected_1207-251.jpg">
            <a:extLst>
              <a:ext uri="{FF2B5EF4-FFF2-40B4-BE49-F238E27FC236}">
                <a16:creationId xmlns:a16="http://schemas.microsoft.com/office/drawing/2014/main" id="{8352B8DF-07AF-4B38-B66A-54A1F52E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457451"/>
            <a:ext cx="3162300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>
            <a:extLst>
              <a:ext uri="{FF2B5EF4-FFF2-40B4-BE49-F238E27FC236}">
                <a16:creationId xmlns:a16="http://schemas.microsoft.com/office/drawing/2014/main" id="{2686F204-9A71-4F9E-8A70-27C79B6EE0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>
                <a:latin typeface="Georgia" panose="02040502050405020303" pitchFamily="18" charset="0"/>
              </a:rPr>
              <a:t>Версии</a:t>
            </a:r>
            <a:r>
              <a:rPr lang="en-US" altLang="ru-RU" sz="4000" b="1">
                <a:latin typeface="Georgia" panose="02040502050405020303" pitchFamily="18" charset="0"/>
              </a:rPr>
              <a:t>, </a:t>
            </a:r>
            <a:r>
              <a:rPr lang="ru-RU" altLang="ru-RU" sz="4000" b="1">
                <a:latin typeface="Georgia" panose="02040502050405020303" pitchFamily="18" charset="0"/>
              </a:rPr>
              <a:t>гипотезы</a:t>
            </a:r>
          </a:p>
        </p:txBody>
      </p:sp>
      <p:sp>
        <p:nvSpPr>
          <p:cNvPr id="26627" name="Содержимое 2">
            <a:extLst>
              <a:ext uri="{FF2B5EF4-FFF2-40B4-BE49-F238E27FC236}">
                <a16:creationId xmlns:a16="http://schemas.microsoft.com/office/drawing/2014/main" id="{BCAFDB17-39F7-45E6-AD27-5DF8E9C3EEE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39900" y="1952626"/>
            <a:ext cx="8712200" cy="432117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altLang="ru-RU"/>
              <a:t>    </a:t>
            </a:r>
            <a:r>
              <a:rPr lang="ru-RU" altLang="ru-RU" sz="2400">
                <a:latin typeface="Georgia" panose="02040502050405020303" pitchFamily="18" charset="0"/>
              </a:rPr>
              <a:t>Какие у вас есть предположения, версии по решению этой проблемы.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2400">
                <a:latin typeface="Georgia" panose="02040502050405020303" pitchFamily="18" charset="0"/>
              </a:rPr>
              <a:t>    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2400">
                <a:latin typeface="Georgia" panose="02040502050405020303" pitchFamily="18" charset="0"/>
              </a:rPr>
              <a:t>     Закончите фразу:</a:t>
            </a:r>
            <a:r>
              <a:rPr lang="ru-RU" altLang="ru-RU" sz="2400" b="1">
                <a:latin typeface="Georgia" panose="02040502050405020303" pitchFamily="18" charset="0"/>
              </a:rPr>
              <a:t> «</a:t>
            </a:r>
            <a:r>
              <a:rPr lang="ru-RU" altLang="ru-RU" sz="2400">
                <a:latin typeface="Georgia" panose="02040502050405020303" pitchFamily="18" charset="0"/>
              </a:rPr>
              <a:t>Эпоха правления Екатерины II – это …»</a:t>
            </a:r>
          </a:p>
          <a:p>
            <a:pPr>
              <a:buFont typeface="Arial" panose="020B0604020202020204" pitchFamily="34" charset="0"/>
              <a:buNone/>
            </a:pPr>
            <a:endParaRPr lang="ru-RU" altLang="ru-RU"/>
          </a:p>
          <a:p>
            <a:pPr>
              <a:buFont typeface="Arial" panose="020B0604020202020204" pitchFamily="34" charset="0"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CB38E1-15D4-4C56-9A9A-CDB4E4993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Документ 1. Задание: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BB7E8F-7EB2-4183-9D51-916FF17720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/>
              <a:t>1. Определите основные качества Екатерины 2</a:t>
            </a:r>
          </a:p>
          <a:p>
            <a:pPr marL="0" lvl="0" indent="0">
              <a:buNone/>
            </a:pPr>
            <a:r>
              <a:rPr lang="ru-RU" dirty="0"/>
              <a:t>2. Выделите основные достижения во внутренней и внешней политики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7884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3588</TotalTime>
  <Words>727</Words>
  <Application>Microsoft Office PowerPoint</Application>
  <PresentationFormat>Широкоэкранный</PresentationFormat>
  <Paragraphs>88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Georgia</vt:lpstr>
      <vt:lpstr>Times New Roman</vt:lpstr>
      <vt:lpstr>Тема Office</vt:lpstr>
      <vt:lpstr>Внутренняя политика Екатерины II и «просвещённый абсолютизм</vt:lpstr>
      <vt:lpstr>Давайте вспомним: </vt:lpstr>
      <vt:lpstr>Презентация PowerPoint</vt:lpstr>
      <vt:lpstr>Презентация PowerPoint</vt:lpstr>
      <vt:lpstr>Создание  проблемной ситуации</vt:lpstr>
      <vt:lpstr>Создание  проблемной ситуации</vt:lpstr>
      <vt:lpstr>Проблема</vt:lpstr>
      <vt:lpstr>Версии, гипотезы</vt:lpstr>
      <vt:lpstr>Документ 1. Задание: </vt:lpstr>
      <vt:lpstr>Идеалы Просвещения  и просвещённый абсолютизм</vt:lpstr>
      <vt:lpstr>Идеалы Просвещения и просвещённый абсолютизм</vt:lpstr>
      <vt:lpstr>Идеалы Просвещения и просвещённый абсолютизм</vt:lpstr>
      <vt:lpstr>Идеалы Просвещения и просвещённый абсолютизм</vt:lpstr>
      <vt:lpstr>Документ 3, стр.86 </vt:lpstr>
      <vt:lpstr>Документ 4.Из наказа Екатерины II Уложенной комиссии</vt:lpstr>
      <vt:lpstr>Документ 5 Сформулировать основные требования делегатов Уложенной комиссии. </vt:lpstr>
      <vt:lpstr> Созыв и работа Уложенной комиссии стали крупным мероприятием Просвещенного абсолютизма? </vt:lpstr>
      <vt:lpstr>Проблема</vt:lpstr>
      <vt:lpstr>Правила составления синквейна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Алексеевна Окутина</dc:creator>
  <cp:lastModifiedBy>Ирина Алексеевна Окутина</cp:lastModifiedBy>
  <cp:revision>16</cp:revision>
  <dcterms:created xsi:type="dcterms:W3CDTF">2025-02-14T23:50:48Z</dcterms:created>
  <dcterms:modified xsi:type="dcterms:W3CDTF">2025-02-18T04:55:44Z</dcterms:modified>
</cp:coreProperties>
</file>