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7"/>
  </p:handoutMasterIdLst>
  <p:sldIdLst>
    <p:sldId id="256" r:id="rId2"/>
    <p:sldId id="261" r:id="rId3"/>
    <p:sldId id="264" r:id="rId4"/>
    <p:sldId id="262" r:id="rId5"/>
    <p:sldId id="291" r:id="rId6"/>
    <p:sldId id="294" r:id="rId7"/>
    <p:sldId id="292" r:id="rId8"/>
    <p:sldId id="273" r:id="rId9"/>
    <p:sldId id="266" r:id="rId10"/>
    <p:sldId id="296" r:id="rId11"/>
    <p:sldId id="297" r:id="rId12"/>
    <p:sldId id="298" r:id="rId13"/>
    <p:sldId id="299" r:id="rId14"/>
    <p:sldId id="267" r:id="rId15"/>
    <p:sldId id="268" r:id="rId16"/>
    <p:sldId id="269" r:id="rId17"/>
    <p:sldId id="279" r:id="rId18"/>
    <p:sldId id="274" r:id="rId19"/>
    <p:sldId id="270" r:id="rId20"/>
    <p:sldId id="271" r:id="rId21"/>
    <p:sldId id="281" r:id="rId22"/>
    <p:sldId id="282" r:id="rId23"/>
    <p:sldId id="283" r:id="rId24"/>
    <p:sldId id="285" r:id="rId25"/>
    <p:sldId id="287" r:id="rId26"/>
    <p:sldId id="284" r:id="rId27"/>
    <p:sldId id="286" r:id="rId28"/>
    <p:sldId id="289" r:id="rId29"/>
    <p:sldId id="288" r:id="rId30"/>
    <p:sldId id="290" r:id="rId31"/>
    <p:sldId id="295" r:id="rId32"/>
    <p:sldId id="278" r:id="rId33"/>
    <p:sldId id="272" r:id="rId34"/>
    <p:sldId id="280" r:id="rId35"/>
    <p:sldId id="27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A8D"/>
    <a:srgbClr val="003374"/>
    <a:srgbClr val="E5D196"/>
    <a:srgbClr val="372718"/>
    <a:srgbClr val="C9A093"/>
    <a:srgbClr val="332319"/>
    <a:srgbClr val="F1F1F1"/>
    <a:srgbClr val="385592"/>
    <a:srgbClr val="3A5896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15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</c:v>
                </c:pt>
                <c:pt idx="1">
                  <c:v>15</c:v>
                </c:pt>
                <c:pt idx="2">
                  <c:v>4</c:v>
                </c:pt>
                <c:pt idx="3">
                  <c:v>1.2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0656819220563224"/>
          <c:y val="0.69742449676365514"/>
          <c:w val="0.11697242975219758"/>
          <c:h val="0.2074557999127821"/>
        </c:manualLayout>
      </c:layout>
    </c:legend>
    <c:plotVisOnly val="1"/>
  </c:chart>
  <c:spPr>
    <a:gradFill rotWithShape="1">
      <a:gsLst>
        <a:gs pos="0">
          <a:schemeClr val="accent6">
            <a:lumMod val="110000"/>
            <a:satMod val="105000"/>
            <a:tint val="67000"/>
          </a:schemeClr>
        </a:gs>
        <a:gs pos="50000">
          <a:schemeClr val="accent6">
            <a:lumMod val="105000"/>
            <a:satMod val="103000"/>
            <a:tint val="73000"/>
          </a:schemeClr>
        </a:gs>
        <a:gs pos="100000">
          <a:schemeClr val="accent6">
            <a:lumMod val="105000"/>
            <a:satMod val="109000"/>
            <a:tint val="81000"/>
          </a:schemeClr>
        </a:gs>
      </a:gsLst>
      <a:lin ang="5400000" scaled="0"/>
    </a:gradFill>
    <a:ln w="635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9AC82-4183-4806-B7F3-0A77612B086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425DD4-2970-46D5-B21C-A68B0DB61282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</a:t>
          </a:r>
          <a:endParaRPr lang="ru-RU" dirty="0"/>
        </a:p>
      </dgm:t>
    </dgm:pt>
    <dgm:pt modelId="{3860F8E3-36B5-4B00-977F-55DC858443B9}" type="parTrans" cxnId="{1E336D01-5121-4312-BAD4-565474BA9017}">
      <dgm:prSet/>
      <dgm:spPr/>
      <dgm:t>
        <a:bodyPr/>
        <a:lstStyle/>
        <a:p>
          <a:endParaRPr lang="ru-RU"/>
        </a:p>
      </dgm:t>
    </dgm:pt>
    <dgm:pt modelId="{EA6B0ECC-6E3F-46D3-8C23-8C22667E1FBC}" type="sibTrans" cxnId="{1E336D01-5121-4312-BAD4-565474BA9017}">
      <dgm:prSet/>
      <dgm:spPr/>
      <dgm:t>
        <a:bodyPr/>
        <a:lstStyle/>
        <a:p>
          <a:endParaRPr lang="ru-RU"/>
        </a:p>
      </dgm:t>
    </dgm:pt>
    <dgm:pt modelId="{FCDAA12F-CA54-4765-BFDE-63D71FF13A5E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173A8D"/>
              </a:solidFill>
              <a:latin typeface="Times New Roman" pitchFamily="18" charset="0"/>
              <a:cs typeface="Times New Roman" pitchFamily="18" charset="0"/>
            </a:rPr>
            <a:t>Патриархальное рабство</a:t>
          </a:r>
          <a:r>
            <a:rPr lang="en-US" b="1" dirty="0" smtClean="0">
              <a:solidFill>
                <a:srgbClr val="173A8D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solidFill>
                <a:srgbClr val="173A8D"/>
              </a:solidFill>
              <a:latin typeface="Times New Roman" pitchFamily="18" charset="0"/>
              <a:cs typeface="Times New Roman" pitchFamily="18" charset="0"/>
            </a:rPr>
            <a:t>царского периода и  ранней республики 5-2 век до н. э.- когда использование рабов было незначительным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35C858E-4177-43F9-9CEB-9B9203A23811}" type="parTrans" cxnId="{E69E077D-8DFC-4549-BC92-20C715D30658}">
      <dgm:prSet/>
      <dgm:spPr/>
      <dgm:t>
        <a:bodyPr/>
        <a:lstStyle/>
        <a:p>
          <a:endParaRPr lang="ru-RU"/>
        </a:p>
      </dgm:t>
    </dgm:pt>
    <dgm:pt modelId="{322A3505-F533-464A-BA80-CEE99287567A}" type="sibTrans" cxnId="{E69E077D-8DFC-4549-BC92-20C715D30658}">
      <dgm:prSet/>
      <dgm:spPr/>
      <dgm:t>
        <a:bodyPr/>
        <a:lstStyle/>
        <a:p>
          <a:endParaRPr lang="ru-RU"/>
        </a:p>
      </dgm:t>
    </dgm:pt>
    <dgm:pt modelId="{757E168D-C6D9-4437-87DF-55175CBDB8FF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II</a:t>
          </a:r>
          <a:endParaRPr lang="ru-RU" dirty="0"/>
        </a:p>
      </dgm:t>
    </dgm:pt>
    <dgm:pt modelId="{F5214C47-79F1-4D44-B05C-4C944D2E4136}" type="parTrans" cxnId="{3BEFA3C3-0061-42DF-B97B-DF621FE07337}">
      <dgm:prSet/>
      <dgm:spPr/>
      <dgm:t>
        <a:bodyPr/>
        <a:lstStyle/>
        <a:p>
          <a:endParaRPr lang="ru-RU"/>
        </a:p>
      </dgm:t>
    </dgm:pt>
    <dgm:pt modelId="{C63850B2-E9FA-40B5-AF0B-802D747A34EE}" type="sibTrans" cxnId="{3BEFA3C3-0061-42DF-B97B-DF621FE07337}">
      <dgm:prSet/>
      <dgm:spPr/>
      <dgm:t>
        <a:bodyPr/>
        <a:lstStyle/>
        <a:p>
          <a:endParaRPr lang="ru-RU"/>
        </a:p>
      </dgm:t>
    </dgm:pt>
    <dgm:pt modelId="{697F3115-A01C-4F8F-BB1F-CD400D6B83EC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173A8D"/>
              </a:solidFill>
              <a:latin typeface="Times New Roman" pitchFamily="18" charset="0"/>
              <a:cs typeface="Times New Roman" pitchFamily="18" charset="0"/>
            </a:rPr>
            <a:t>«расцвет» классического рабства - произошёл в период грандиозных римских завоеваний поздней республики (2 век до н. э .-1 век нашей эры)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92FD28C-B4C0-41E2-BD9E-F28819ED0284}" type="parTrans" cxnId="{572F0B20-1788-40F3-8A22-1EA942A790F1}">
      <dgm:prSet/>
      <dgm:spPr/>
      <dgm:t>
        <a:bodyPr/>
        <a:lstStyle/>
        <a:p>
          <a:endParaRPr lang="ru-RU"/>
        </a:p>
      </dgm:t>
    </dgm:pt>
    <dgm:pt modelId="{6F5C6060-0341-40D8-9326-D61098ED4E65}" type="sibTrans" cxnId="{572F0B20-1788-40F3-8A22-1EA942A790F1}">
      <dgm:prSet/>
      <dgm:spPr/>
      <dgm:t>
        <a:bodyPr/>
        <a:lstStyle/>
        <a:p>
          <a:endParaRPr lang="ru-RU"/>
        </a:p>
      </dgm:t>
    </dgm:pt>
    <dgm:pt modelId="{A2C2AEEC-2A19-4B3D-83FC-81BA226663CE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III</a:t>
          </a:r>
          <a:endParaRPr lang="ru-RU" dirty="0"/>
        </a:p>
      </dgm:t>
    </dgm:pt>
    <dgm:pt modelId="{C20FEA77-0078-45DB-85BA-359EC927D92D}" type="parTrans" cxnId="{33725213-5F41-4F44-A28A-875D84258B29}">
      <dgm:prSet/>
      <dgm:spPr/>
      <dgm:t>
        <a:bodyPr/>
        <a:lstStyle/>
        <a:p>
          <a:endParaRPr lang="ru-RU"/>
        </a:p>
      </dgm:t>
    </dgm:pt>
    <dgm:pt modelId="{5A4EF17F-952A-4104-A973-0649EA1C8CC8}" type="sibTrans" cxnId="{33725213-5F41-4F44-A28A-875D84258B29}">
      <dgm:prSet/>
      <dgm:spPr/>
      <dgm:t>
        <a:bodyPr/>
        <a:lstStyle/>
        <a:p>
          <a:endParaRPr lang="ru-RU"/>
        </a:p>
      </dgm:t>
    </dgm:pt>
    <dgm:pt modelId="{9ABB14A4-DAD0-43CB-A75E-0F685120686B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173A8D"/>
              </a:solidFill>
              <a:latin typeface="Times New Roman" pitchFamily="18" charset="0"/>
              <a:cs typeface="Times New Roman" pitchFamily="18" charset="0"/>
            </a:rPr>
            <a:t>со 2 века н. э. - когда уменьшился приток военнопленных, число рабов начало быстро сокращаться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4FBE77E-07B8-460E-9706-4D9FBDD2547D}" type="parTrans" cxnId="{EF8E6F88-10C6-4E60-9AC1-29D714710CE7}">
      <dgm:prSet/>
      <dgm:spPr/>
      <dgm:t>
        <a:bodyPr/>
        <a:lstStyle/>
        <a:p>
          <a:endParaRPr lang="ru-RU"/>
        </a:p>
      </dgm:t>
    </dgm:pt>
    <dgm:pt modelId="{F395005D-0F84-4B9C-80AE-3CC9FF278FF9}" type="sibTrans" cxnId="{EF8E6F88-10C6-4E60-9AC1-29D714710CE7}">
      <dgm:prSet/>
      <dgm:spPr/>
      <dgm:t>
        <a:bodyPr/>
        <a:lstStyle/>
        <a:p>
          <a:endParaRPr lang="ru-RU"/>
        </a:p>
      </dgm:t>
    </dgm:pt>
    <dgm:pt modelId="{7894C756-FC4C-4FEA-8DC7-EED258D65B9F}" type="pres">
      <dgm:prSet presAssocID="{FD09AC82-4183-4806-B7F3-0A77612B08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63D515-E9DD-4AAF-BDE2-2B14D2A715DC}" type="pres">
      <dgm:prSet presAssocID="{AD425DD4-2970-46D5-B21C-A68B0DB61282}" presName="composite" presStyleCnt="0"/>
      <dgm:spPr/>
    </dgm:pt>
    <dgm:pt modelId="{6DBD1260-8901-4E84-92D5-7C663C772F95}" type="pres">
      <dgm:prSet presAssocID="{AD425DD4-2970-46D5-B21C-A68B0DB6128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16FFE-F817-4BC1-94B1-0D42E9A0B105}" type="pres">
      <dgm:prSet presAssocID="{AD425DD4-2970-46D5-B21C-A68B0DB6128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B28D9-56FD-4FC6-BA11-20F739EDDA3E}" type="pres">
      <dgm:prSet presAssocID="{EA6B0ECC-6E3F-46D3-8C23-8C22667E1FBC}" presName="sp" presStyleCnt="0"/>
      <dgm:spPr/>
    </dgm:pt>
    <dgm:pt modelId="{6B2EC086-C42D-4C88-B281-63C4BFB1FD46}" type="pres">
      <dgm:prSet presAssocID="{757E168D-C6D9-4437-87DF-55175CBDB8FF}" presName="composite" presStyleCnt="0"/>
      <dgm:spPr/>
    </dgm:pt>
    <dgm:pt modelId="{8910C79D-9842-4C92-98B8-7EADD29D0D62}" type="pres">
      <dgm:prSet presAssocID="{757E168D-C6D9-4437-87DF-55175CBDB8F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2D8EE-67B1-44D4-9D41-BEBF6F50D7C6}" type="pres">
      <dgm:prSet presAssocID="{757E168D-C6D9-4437-87DF-55175CBDB8F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08375-2878-4C79-B6A3-44DD361D240F}" type="pres">
      <dgm:prSet presAssocID="{C63850B2-E9FA-40B5-AF0B-802D747A34EE}" presName="sp" presStyleCnt="0"/>
      <dgm:spPr/>
    </dgm:pt>
    <dgm:pt modelId="{03C11B7A-A54F-4EFD-9920-BA98892A2E71}" type="pres">
      <dgm:prSet presAssocID="{A2C2AEEC-2A19-4B3D-83FC-81BA226663CE}" presName="composite" presStyleCnt="0"/>
      <dgm:spPr/>
    </dgm:pt>
    <dgm:pt modelId="{2972637C-5A46-45D1-B987-F1B45E1E5FEA}" type="pres">
      <dgm:prSet presAssocID="{A2C2AEEC-2A19-4B3D-83FC-81BA226663C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A7370-22BF-41C3-807F-664A76C008E8}" type="pres">
      <dgm:prSet presAssocID="{A2C2AEEC-2A19-4B3D-83FC-81BA226663C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8E6F88-10C6-4E60-9AC1-29D714710CE7}" srcId="{A2C2AEEC-2A19-4B3D-83FC-81BA226663CE}" destId="{9ABB14A4-DAD0-43CB-A75E-0F685120686B}" srcOrd="0" destOrd="0" parTransId="{24FBE77E-07B8-460E-9706-4D9FBDD2547D}" sibTransId="{F395005D-0F84-4B9C-80AE-3CC9FF278FF9}"/>
    <dgm:cxn modelId="{F4198CE8-5B3C-4EC3-95C3-CEC2C56B9374}" type="presOf" srcId="{A2C2AEEC-2A19-4B3D-83FC-81BA226663CE}" destId="{2972637C-5A46-45D1-B987-F1B45E1E5FEA}" srcOrd="0" destOrd="0" presId="urn:microsoft.com/office/officeart/2005/8/layout/chevron2"/>
    <dgm:cxn modelId="{572F0B20-1788-40F3-8A22-1EA942A790F1}" srcId="{757E168D-C6D9-4437-87DF-55175CBDB8FF}" destId="{697F3115-A01C-4F8F-BB1F-CD400D6B83EC}" srcOrd="0" destOrd="0" parTransId="{992FD28C-B4C0-41E2-BD9E-F28819ED0284}" sibTransId="{6F5C6060-0341-40D8-9326-D61098ED4E65}"/>
    <dgm:cxn modelId="{B40A0228-DE8D-4680-9A8F-34A2775AFFA1}" type="presOf" srcId="{757E168D-C6D9-4437-87DF-55175CBDB8FF}" destId="{8910C79D-9842-4C92-98B8-7EADD29D0D62}" srcOrd="0" destOrd="0" presId="urn:microsoft.com/office/officeart/2005/8/layout/chevron2"/>
    <dgm:cxn modelId="{B7511AC4-3D0C-4D7F-A808-A07105B99C83}" type="presOf" srcId="{FCDAA12F-CA54-4765-BFDE-63D71FF13A5E}" destId="{A4216FFE-F817-4BC1-94B1-0D42E9A0B105}" srcOrd="0" destOrd="0" presId="urn:microsoft.com/office/officeart/2005/8/layout/chevron2"/>
    <dgm:cxn modelId="{E07061F4-76EE-407B-A78D-74008C5D9A0D}" type="presOf" srcId="{9ABB14A4-DAD0-43CB-A75E-0F685120686B}" destId="{7B8A7370-22BF-41C3-807F-664A76C008E8}" srcOrd="0" destOrd="0" presId="urn:microsoft.com/office/officeart/2005/8/layout/chevron2"/>
    <dgm:cxn modelId="{089CEAE7-8412-4AE3-99F2-46A48D5DFC36}" type="presOf" srcId="{FD09AC82-4183-4806-B7F3-0A77612B0864}" destId="{7894C756-FC4C-4FEA-8DC7-EED258D65B9F}" srcOrd="0" destOrd="0" presId="urn:microsoft.com/office/officeart/2005/8/layout/chevron2"/>
    <dgm:cxn modelId="{33725213-5F41-4F44-A28A-875D84258B29}" srcId="{FD09AC82-4183-4806-B7F3-0A77612B0864}" destId="{A2C2AEEC-2A19-4B3D-83FC-81BA226663CE}" srcOrd="2" destOrd="0" parTransId="{C20FEA77-0078-45DB-85BA-359EC927D92D}" sibTransId="{5A4EF17F-952A-4104-A973-0649EA1C8CC8}"/>
    <dgm:cxn modelId="{C035B392-E9B0-49F7-874C-25CA078FF437}" type="presOf" srcId="{AD425DD4-2970-46D5-B21C-A68B0DB61282}" destId="{6DBD1260-8901-4E84-92D5-7C663C772F95}" srcOrd="0" destOrd="0" presId="urn:microsoft.com/office/officeart/2005/8/layout/chevron2"/>
    <dgm:cxn modelId="{3BEFA3C3-0061-42DF-B97B-DF621FE07337}" srcId="{FD09AC82-4183-4806-B7F3-0A77612B0864}" destId="{757E168D-C6D9-4437-87DF-55175CBDB8FF}" srcOrd="1" destOrd="0" parTransId="{F5214C47-79F1-4D44-B05C-4C944D2E4136}" sibTransId="{C63850B2-E9FA-40B5-AF0B-802D747A34EE}"/>
    <dgm:cxn modelId="{00BF9653-977E-4060-9485-1BEAC90D628F}" type="presOf" srcId="{697F3115-A01C-4F8F-BB1F-CD400D6B83EC}" destId="{8CC2D8EE-67B1-44D4-9D41-BEBF6F50D7C6}" srcOrd="0" destOrd="0" presId="urn:microsoft.com/office/officeart/2005/8/layout/chevron2"/>
    <dgm:cxn modelId="{1E336D01-5121-4312-BAD4-565474BA9017}" srcId="{FD09AC82-4183-4806-B7F3-0A77612B0864}" destId="{AD425DD4-2970-46D5-B21C-A68B0DB61282}" srcOrd="0" destOrd="0" parTransId="{3860F8E3-36B5-4B00-977F-55DC858443B9}" sibTransId="{EA6B0ECC-6E3F-46D3-8C23-8C22667E1FBC}"/>
    <dgm:cxn modelId="{E69E077D-8DFC-4549-BC92-20C715D30658}" srcId="{AD425DD4-2970-46D5-B21C-A68B0DB61282}" destId="{FCDAA12F-CA54-4765-BFDE-63D71FF13A5E}" srcOrd="0" destOrd="0" parTransId="{E35C858E-4177-43F9-9CEB-9B9203A23811}" sibTransId="{322A3505-F533-464A-BA80-CEE99287567A}"/>
    <dgm:cxn modelId="{D0B53585-0728-4791-B498-F44C56EEBAF4}" type="presParOf" srcId="{7894C756-FC4C-4FEA-8DC7-EED258D65B9F}" destId="{F463D515-E9DD-4AAF-BDE2-2B14D2A715DC}" srcOrd="0" destOrd="0" presId="urn:microsoft.com/office/officeart/2005/8/layout/chevron2"/>
    <dgm:cxn modelId="{5D3FA92E-003B-43A3-8401-C3708EC41898}" type="presParOf" srcId="{F463D515-E9DD-4AAF-BDE2-2B14D2A715DC}" destId="{6DBD1260-8901-4E84-92D5-7C663C772F95}" srcOrd="0" destOrd="0" presId="urn:microsoft.com/office/officeart/2005/8/layout/chevron2"/>
    <dgm:cxn modelId="{D63C7613-A834-4571-95CA-07EBEF6D6767}" type="presParOf" srcId="{F463D515-E9DD-4AAF-BDE2-2B14D2A715DC}" destId="{A4216FFE-F817-4BC1-94B1-0D42E9A0B105}" srcOrd="1" destOrd="0" presId="urn:microsoft.com/office/officeart/2005/8/layout/chevron2"/>
    <dgm:cxn modelId="{D46B0B45-F2F7-4595-9A7E-83630308F16A}" type="presParOf" srcId="{7894C756-FC4C-4FEA-8DC7-EED258D65B9F}" destId="{975B28D9-56FD-4FC6-BA11-20F739EDDA3E}" srcOrd="1" destOrd="0" presId="urn:microsoft.com/office/officeart/2005/8/layout/chevron2"/>
    <dgm:cxn modelId="{A0FCF319-1255-49B0-A052-D3CB9CBD262C}" type="presParOf" srcId="{7894C756-FC4C-4FEA-8DC7-EED258D65B9F}" destId="{6B2EC086-C42D-4C88-B281-63C4BFB1FD46}" srcOrd="2" destOrd="0" presId="urn:microsoft.com/office/officeart/2005/8/layout/chevron2"/>
    <dgm:cxn modelId="{F79F8ACF-F3B3-4ACB-B31B-42FE7612E86C}" type="presParOf" srcId="{6B2EC086-C42D-4C88-B281-63C4BFB1FD46}" destId="{8910C79D-9842-4C92-98B8-7EADD29D0D62}" srcOrd="0" destOrd="0" presId="urn:microsoft.com/office/officeart/2005/8/layout/chevron2"/>
    <dgm:cxn modelId="{11EE8470-C1C4-4250-86A1-B6A0B36AB749}" type="presParOf" srcId="{6B2EC086-C42D-4C88-B281-63C4BFB1FD46}" destId="{8CC2D8EE-67B1-44D4-9D41-BEBF6F50D7C6}" srcOrd="1" destOrd="0" presId="urn:microsoft.com/office/officeart/2005/8/layout/chevron2"/>
    <dgm:cxn modelId="{B8C8DCA3-40F5-4363-99F7-1BC291E5820C}" type="presParOf" srcId="{7894C756-FC4C-4FEA-8DC7-EED258D65B9F}" destId="{EC408375-2878-4C79-B6A3-44DD361D240F}" srcOrd="3" destOrd="0" presId="urn:microsoft.com/office/officeart/2005/8/layout/chevron2"/>
    <dgm:cxn modelId="{E32ADC89-FA97-4C6B-8475-1CE7E93A9584}" type="presParOf" srcId="{7894C756-FC4C-4FEA-8DC7-EED258D65B9F}" destId="{03C11B7A-A54F-4EFD-9920-BA98892A2E71}" srcOrd="4" destOrd="0" presId="urn:microsoft.com/office/officeart/2005/8/layout/chevron2"/>
    <dgm:cxn modelId="{F3226C5E-30F1-4FB3-A4F8-647AF9C3A8FB}" type="presParOf" srcId="{03C11B7A-A54F-4EFD-9920-BA98892A2E71}" destId="{2972637C-5A46-45D1-B987-F1B45E1E5FEA}" srcOrd="0" destOrd="0" presId="urn:microsoft.com/office/officeart/2005/8/layout/chevron2"/>
    <dgm:cxn modelId="{47F52BC6-03E5-4E09-AC0C-F29058A5FE95}" type="presParOf" srcId="{03C11B7A-A54F-4EFD-9920-BA98892A2E71}" destId="{7B8A7370-22BF-41C3-807F-664A76C008E8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68D045-E67E-4340-A6B4-F687F053311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D5DAD5-63CD-4DD4-A48E-F93A644D1AE0}">
      <dgm:prSet phldrT="[Текст]"/>
      <dgm:spPr/>
      <dgm:t>
        <a:bodyPr/>
        <a:lstStyle/>
        <a:p>
          <a:r>
            <a:rPr lang="ru-RU" altLang="ru-RU" b="1" dirty="0" smtClean="0"/>
            <a:t>Свободу давали за послушание, покорность, хорошую работу</a:t>
          </a:r>
          <a:endParaRPr lang="ru-RU" dirty="0"/>
        </a:p>
      </dgm:t>
    </dgm:pt>
    <dgm:pt modelId="{64898BB9-BD2A-4BDE-9E64-3D393251BC02}" type="parTrans" cxnId="{99F9134B-AC76-4240-BAB8-D98AE9CB6913}">
      <dgm:prSet/>
      <dgm:spPr/>
      <dgm:t>
        <a:bodyPr/>
        <a:lstStyle/>
        <a:p>
          <a:endParaRPr lang="ru-RU"/>
        </a:p>
      </dgm:t>
    </dgm:pt>
    <dgm:pt modelId="{C1D78F96-36D0-4E88-BD75-160FC51474A5}" type="sibTrans" cxnId="{99F9134B-AC76-4240-BAB8-D98AE9CB6913}">
      <dgm:prSet/>
      <dgm:spPr/>
      <dgm:t>
        <a:bodyPr/>
        <a:lstStyle/>
        <a:p>
          <a:endParaRPr lang="ru-RU"/>
        </a:p>
      </dgm:t>
    </dgm:pt>
    <dgm:pt modelId="{361CFB17-A164-4258-B5A8-BD1B52EBBBF0}">
      <dgm:prSet phldrT="[Текст]"/>
      <dgm:spPr/>
      <dgm:t>
        <a:bodyPr/>
        <a:lstStyle/>
        <a:p>
          <a:r>
            <a:rPr lang="ru-RU" altLang="ru-RU" b="1" dirty="0" smtClean="0"/>
            <a:t>За огромную сумму денег рабовладелец мог отпустить раба на волю  </a:t>
          </a:r>
          <a:endParaRPr lang="ru-RU" dirty="0"/>
        </a:p>
      </dgm:t>
    </dgm:pt>
    <dgm:pt modelId="{BE462F84-23D5-4143-BBB3-24BC39343037}" type="parTrans" cxnId="{DEA49755-4D7A-4C84-8708-8D1C643FCB1E}">
      <dgm:prSet/>
      <dgm:spPr/>
      <dgm:t>
        <a:bodyPr/>
        <a:lstStyle/>
        <a:p>
          <a:endParaRPr lang="ru-RU"/>
        </a:p>
      </dgm:t>
    </dgm:pt>
    <dgm:pt modelId="{86713E5C-5871-44D9-90D8-98F99BF2A597}" type="sibTrans" cxnId="{DEA49755-4D7A-4C84-8708-8D1C643FCB1E}">
      <dgm:prSet/>
      <dgm:spPr/>
      <dgm:t>
        <a:bodyPr/>
        <a:lstStyle/>
        <a:p>
          <a:endParaRPr lang="ru-RU"/>
        </a:p>
      </dgm:t>
    </dgm:pt>
    <dgm:pt modelId="{0AFF3343-36A8-4EC4-99A4-5ACE676B8BEE}">
      <dgm:prSet phldrT="[Текст]"/>
      <dgm:spPr/>
      <dgm:t>
        <a:bodyPr/>
        <a:lstStyle/>
        <a:p>
          <a:r>
            <a:rPr lang="ru-RU" altLang="ru-RU" b="1" dirty="0" smtClean="0"/>
            <a:t>Бегство от своего хозяина</a:t>
          </a:r>
          <a:endParaRPr lang="ru-RU" dirty="0"/>
        </a:p>
      </dgm:t>
    </dgm:pt>
    <dgm:pt modelId="{1B61B37A-C69A-448A-BCC2-A8FACC727ED8}" type="parTrans" cxnId="{3E7DC266-2340-443E-82B3-90E658EFE082}">
      <dgm:prSet/>
      <dgm:spPr/>
      <dgm:t>
        <a:bodyPr/>
        <a:lstStyle/>
        <a:p>
          <a:endParaRPr lang="ru-RU"/>
        </a:p>
      </dgm:t>
    </dgm:pt>
    <dgm:pt modelId="{12E5ED45-0FE7-4028-ADF0-BEF5D2AC031F}" type="sibTrans" cxnId="{3E7DC266-2340-443E-82B3-90E658EFE082}">
      <dgm:prSet/>
      <dgm:spPr/>
      <dgm:t>
        <a:bodyPr/>
        <a:lstStyle/>
        <a:p>
          <a:endParaRPr lang="ru-RU"/>
        </a:p>
      </dgm:t>
    </dgm:pt>
    <dgm:pt modelId="{49AB55F3-C256-4E3A-B4ED-FBF39A6A4E62}">
      <dgm:prSet phldrT="[Текст]"/>
      <dgm:spPr/>
      <dgm:t>
        <a:bodyPr/>
        <a:lstStyle/>
        <a:p>
          <a:r>
            <a:rPr lang="ru-RU" altLang="ru-RU" b="1" dirty="0" smtClean="0"/>
            <a:t>Восстания рабов</a:t>
          </a:r>
          <a:endParaRPr lang="ru-RU" dirty="0"/>
        </a:p>
      </dgm:t>
    </dgm:pt>
    <dgm:pt modelId="{5B2E0103-7D05-4D56-AF96-AE131085284E}" type="parTrans" cxnId="{E2841564-0E6E-4ADD-B7F2-561B5A461678}">
      <dgm:prSet/>
      <dgm:spPr/>
      <dgm:t>
        <a:bodyPr/>
        <a:lstStyle/>
        <a:p>
          <a:endParaRPr lang="ru-RU"/>
        </a:p>
      </dgm:t>
    </dgm:pt>
    <dgm:pt modelId="{2BD89548-0CC5-4116-A87E-5B1D552A1A03}" type="sibTrans" cxnId="{E2841564-0E6E-4ADD-B7F2-561B5A461678}">
      <dgm:prSet/>
      <dgm:spPr/>
      <dgm:t>
        <a:bodyPr/>
        <a:lstStyle/>
        <a:p>
          <a:endParaRPr lang="ru-RU"/>
        </a:p>
      </dgm:t>
    </dgm:pt>
    <dgm:pt modelId="{2F898A73-9A2F-4CD8-8F4C-A8A155AA8C9D}" type="pres">
      <dgm:prSet presAssocID="{4668D045-E67E-4340-A6B4-F687F05331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32ED82-1A04-4C29-89AE-A3FD4CABFB7C}" type="pres">
      <dgm:prSet presAssocID="{BAD5DAD5-63CD-4DD4-A48E-F93A644D1A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FEDAD-8F29-401B-A232-34C9DA11B41C}" type="pres">
      <dgm:prSet presAssocID="{C1D78F96-36D0-4E88-BD75-160FC51474A5}" presName="sibTrans" presStyleCnt="0"/>
      <dgm:spPr/>
    </dgm:pt>
    <dgm:pt modelId="{EF9E3F0E-11CC-4ECA-9125-06C0B29E14B6}" type="pres">
      <dgm:prSet presAssocID="{361CFB17-A164-4258-B5A8-BD1B52EBBB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B1449-D985-4E81-9428-1606B4A26B2E}" type="pres">
      <dgm:prSet presAssocID="{86713E5C-5871-44D9-90D8-98F99BF2A597}" presName="sibTrans" presStyleCnt="0"/>
      <dgm:spPr/>
    </dgm:pt>
    <dgm:pt modelId="{A980E3B9-CE86-4B33-8B7F-E98BFC7C3723}" type="pres">
      <dgm:prSet presAssocID="{0AFF3343-36A8-4EC4-99A4-5ACE676B8B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123D5-6AA7-4F5D-87A3-74DD751F968C}" type="pres">
      <dgm:prSet presAssocID="{12E5ED45-0FE7-4028-ADF0-BEF5D2AC031F}" presName="sibTrans" presStyleCnt="0"/>
      <dgm:spPr/>
    </dgm:pt>
    <dgm:pt modelId="{FA867BF7-8D27-44CC-AB8F-18B99069B33A}" type="pres">
      <dgm:prSet presAssocID="{49AB55F3-C256-4E3A-B4ED-FBF39A6A4E6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841564-0E6E-4ADD-B7F2-561B5A461678}" srcId="{4668D045-E67E-4340-A6B4-F687F053311C}" destId="{49AB55F3-C256-4E3A-B4ED-FBF39A6A4E62}" srcOrd="3" destOrd="0" parTransId="{5B2E0103-7D05-4D56-AF96-AE131085284E}" sibTransId="{2BD89548-0CC5-4116-A87E-5B1D552A1A03}"/>
    <dgm:cxn modelId="{DEA49755-4D7A-4C84-8708-8D1C643FCB1E}" srcId="{4668D045-E67E-4340-A6B4-F687F053311C}" destId="{361CFB17-A164-4258-B5A8-BD1B52EBBBF0}" srcOrd="1" destOrd="0" parTransId="{BE462F84-23D5-4143-BBB3-24BC39343037}" sibTransId="{86713E5C-5871-44D9-90D8-98F99BF2A597}"/>
    <dgm:cxn modelId="{E738F226-2009-408C-AD44-524680A70DDB}" type="presOf" srcId="{4668D045-E67E-4340-A6B4-F687F053311C}" destId="{2F898A73-9A2F-4CD8-8F4C-A8A155AA8C9D}" srcOrd="0" destOrd="0" presId="urn:microsoft.com/office/officeart/2005/8/layout/default"/>
    <dgm:cxn modelId="{3E7DC266-2340-443E-82B3-90E658EFE082}" srcId="{4668D045-E67E-4340-A6B4-F687F053311C}" destId="{0AFF3343-36A8-4EC4-99A4-5ACE676B8BEE}" srcOrd="2" destOrd="0" parTransId="{1B61B37A-C69A-448A-BCC2-A8FACC727ED8}" sibTransId="{12E5ED45-0FE7-4028-ADF0-BEF5D2AC031F}"/>
    <dgm:cxn modelId="{14EA533D-752D-4FC0-8F7D-FA47F254F675}" type="presOf" srcId="{49AB55F3-C256-4E3A-B4ED-FBF39A6A4E62}" destId="{FA867BF7-8D27-44CC-AB8F-18B99069B33A}" srcOrd="0" destOrd="0" presId="urn:microsoft.com/office/officeart/2005/8/layout/default"/>
    <dgm:cxn modelId="{AA1E2B6D-9028-44E6-A1B2-0144D8879F79}" type="presOf" srcId="{361CFB17-A164-4258-B5A8-BD1B52EBBBF0}" destId="{EF9E3F0E-11CC-4ECA-9125-06C0B29E14B6}" srcOrd="0" destOrd="0" presId="urn:microsoft.com/office/officeart/2005/8/layout/default"/>
    <dgm:cxn modelId="{99F9134B-AC76-4240-BAB8-D98AE9CB6913}" srcId="{4668D045-E67E-4340-A6B4-F687F053311C}" destId="{BAD5DAD5-63CD-4DD4-A48E-F93A644D1AE0}" srcOrd="0" destOrd="0" parTransId="{64898BB9-BD2A-4BDE-9E64-3D393251BC02}" sibTransId="{C1D78F96-36D0-4E88-BD75-160FC51474A5}"/>
    <dgm:cxn modelId="{BF27EB9A-919D-4A46-A8A4-A2B14FE9E092}" type="presOf" srcId="{BAD5DAD5-63CD-4DD4-A48E-F93A644D1AE0}" destId="{A532ED82-1A04-4C29-89AE-A3FD4CABFB7C}" srcOrd="0" destOrd="0" presId="urn:microsoft.com/office/officeart/2005/8/layout/default"/>
    <dgm:cxn modelId="{5E3E8BEB-2846-4FFA-A60D-81A27B40778D}" type="presOf" srcId="{0AFF3343-36A8-4EC4-99A4-5ACE676B8BEE}" destId="{A980E3B9-CE86-4B33-8B7F-E98BFC7C3723}" srcOrd="0" destOrd="0" presId="urn:microsoft.com/office/officeart/2005/8/layout/default"/>
    <dgm:cxn modelId="{19E41FB7-E907-47E1-9E8F-8B6F74929B7F}" type="presParOf" srcId="{2F898A73-9A2F-4CD8-8F4C-A8A155AA8C9D}" destId="{A532ED82-1A04-4C29-89AE-A3FD4CABFB7C}" srcOrd="0" destOrd="0" presId="urn:microsoft.com/office/officeart/2005/8/layout/default"/>
    <dgm:cxn modelId="{2D192BEE-E058-44AA-969E-C13D0258A406}" type="presParOf" srcId="{2F898A73-9A2F-4CD8-8F4C-A8A155AA8C9D}" destId="{06EFEDAD-8F29-401B-A232-34C9DA11B41C}" srcOrd="1" destOrd="0" presId="urn:microsoft.com/office/officeart/2005/8/layout/default"/>
    <dgm:cxn modelId="{1B878DCB-573A-45B5-B6DE-A7C2349F793B}" type="presParOf" srcId="{2F898A73-9A2F-4CD8-8F4C-A8A155AA8C9D}" destId="{EF9E3F0E-11CC-4ECA-9125-06C0B29E14B6}" srcOrd="2" destOrd="0" presId="urn:microsoft.com/office/officeart/2005/8/layout/default"/>
    <dgm:cxn modelId="{963566E8-55A1-4017-A791-CDA44B46DDB3}" type="presParOf" srcId="{2F898A73-9A2F-4CD8-8F4C-A8A155AA8C9D}" destId="{44DB1449-D985-4E81-9428-1606B4A26B2E}" srcOrd="3" destOrd="0" presId="urn:microsoft.com/office/officeart/2005/8/layout/default"/>
    <dgm:cxn modelId="{D592CB9F-4DF9-4DCB-8196-9CFE3302A3E3}" type="presParOf" srcId="{2F898A73-9A2F-4CD8-8F4C-A8A155AA8C9D}" destId="{A980E3B9-CE86-4B33-8B7F-E98BFC7C3723}" srcOrd="4" destOrd="0" presId="urn:microsoft.com/office/officeart/2005/8/layout/default"/>
    <dgm:cxn modelId="{796174DE-4366-49BB-A3B0-734B66CA9F03}" type="presParOf" srcId="{2F898A73-9A2F-4CD8-8F4C-A8A155AA8C9D}" destId="{A11123D5-6AA7-4F5D-87A3-74DD751F968C}" srcOrd="5" destOrd="0" presId="urn:microsoft.com/office/officeart/2005/8/layout/default"/>
    <dgm:cxn modelId="{83ACEAE0-132C-417E-8E42-4A73D0AB00E7}" type="presParOf" srcId="{2F898A73-9A2F-4CD8-8F4C-A8A155AA8C9D}" destId="{FA867BF7-8D27-44CC-AB8F-18B99069B33A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1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2729752"/>
            <a:ext cx="6067313" cy="412824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2729752"/>
            <a:ext cx="6067313" cy="309282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 rot="5400000">
            <a:off x="2456776" y="3247466"/>
            <a:ext cx="4128250" cy="309282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pupils.ru/proksi132197/index.php?q=aHR0cDovL3BpY3MubGl2ZWpvdXJuYWwuY29tL3l1bGlhX20vcGljLzAwMWZnYmtyLw==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pupils.ru/proksi132197/index.php?q=aHR0cDovL3BpY3MubGl2ZWpvdXJuYWwuY29tL3l1bGlhX20vcGljLzAwMWZmemcxLw==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pupils.ru/proksi132197/index.php?q=aHR0cDovL3BpY3MubGl2ZWpvdXJuYWwuY29tL3l1bGlhX20vcGljLzAwMWZoeWFyLw==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pupils.ru/proksi132197/index.php?q=aHR0cDovL3BpY3MubGl2ZWpvdXJuYWwuY29tL3l1bGlhX20vcGljLzAwMWZrNXJnLw==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pupils.ru/proksi132197/index.php?q=aHR0cDovL3BpY3MubGl2ZWpvdXJuYWwuY29tL3l1bGlhX20vcGljLzAwMWZkejcwLw==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pupils.ru/proksi132197/index.php?q=aHR0cDovL3BpY3MubGl2ZWpvdXJuYWwuY29tL3l1bGlhX20vcGljLzAwMWZlZHB5Lw==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pupils.ru/proksi132197/index.php?q=aHR0cDovL3BpY3MubGl2ZWpvdXJuYWwuY29tL3l1bGlhX20vcGljLzAwMWZwZnllLw==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pupils.ru/proksi132197/index.php?q=aHR0cDovL3BpY3MubGl2ZWpvdXJuYWwuY29tL3l1bGlhX20vcGljLzAwMWZ4aGNyLw==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pupils.ru/proksi132197/index.php?q=aHR0cDovL3BpY3MubGl2ZWpvdXJuYWwuY29tL3l1bGlhX20vcGljLzAwMWZzcmtmLw==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18865" y="204715"/>
            <a:ext cx="7792872" cy="1893745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РАБСТВО В ДРЕВНЕМ РИМЕ.</a:t>
            </a:r>
            <a:endParaRPr lang="en-US" b="1" cap="all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3074" name="Picture 2" descr="C:\Users\t.vinnikova\Downloads\O6m378lXp7fbGiykgmbexpnAfipiaVPi6iao0YgwXhi8f1pqk89biNzfO2Eq8xc9H1aQ4C4DVFn6BM5P1QQOik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55" y="2207810"/>
            <a:ext cx="8240473" cy="4329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ДВОР РИМСКОЙ ВИЛЛЫ </a:t>
            </a:r>
            <a:endParaRPr lang="ru-RU" dirty="0"/>
          </a:p>
        </p:txBody>
      </p:sp>
      <p:pic>
        <p:nvPicPr>
          <p:cNvPr id="4" name="Содержимое 3" descr="hyEuHGkk34PEj9PAB9FLtvzMS4cYv7q6YIm9s4oRg8ePFefkqFtw6_AZ1T4XMZGXIKVTz_yuqTwFkNDzux-5mrd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100" y="1465263"/>
            <a:ext cx="7085263" cy="47117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7742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Римские виллы часто имели асимметричный план и строились с использованием сложных террас на склонах холмов; они имели длинные колоннады, башни, прекрасные водные сады с зеркальными бассейнами и фонтанами, а также обширные резервуары для хранения воды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t.vinnikova\Downloads\N-SDYMSLhQljzvF21seXE9i6BzSItbHjPJJuCYflcR4I3glbU2Rkaw_tuI_bjjF5TRjUWuc1qajDEG6pGeZzi8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2558" y="1820105"/>
            <a:ext cx="5986912" cy="471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Латифундии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2955" y="1465729"/>
            <a:ext cx="8652681" cy="47112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представляли собой латифундии в римском обществе?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латифундия, любое крупное древнеримское сельскохозяйственное поместье, использовавшее большое количество крестьян или рабов . Древнеримские латифундии возникли в результате распределения земель, конфискованных Римом у некоторых завоеванных общин, начиная с начала II в. до н. э.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атифундия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7ifCe-12H4pP1Lik1z9ww-8AHLN_ip8B5QDJboJBXJjlbT1qRZ0nQIbWVEMLZgwUYQhSHyrSnnrufq0A6XDJsT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731" y="2116138"/>
            <a:ext cx="7131060" cy="3409950"/>
          </a:xfrm>
        </p:spPr>
      </p:pic>
      <p:pic>
        <p:nvPicPr>
          <p:cNvPr id="5" name="Рисунок 4" descr="yKvW9ybukDQxJ1ZzheEg1X77ckoBYh9hOKaOkJLPBPgvkCp_NPbQhu8-ZsuVOdnrBWQ2KW7aaYl6tExAK8dr5d2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99" y="854087"/>
            <a:ext cx="8830227" cy="58060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946" y="0"/>
            <a:ext cx="8523888" cy="133773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применялся труд рабов  в поместье в выходные и праздничные дни?</a:t>
            </a:r>
            <a:r>
              <a:rPr lang="ru-RU" altLang="ru-RU" b="1" dirty="0">
                <a:solidFill>
                  <a:srgbClr val="00B050"/>
                </a:solidFill>
              </a:rPr>
              <a:t/>
            </a:r>
            <a:br>
              <a:rPr lang="ru-RU" altLang="ru-RU" b="1" dirty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indent="457200" eaLnBrk="0" hangingPunct="0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Порций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Катон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(234 – 149 гг. до н.э.) – видный государственный деятель, оратор и историк. В трактате «Земледелие» он дал описание поместья, типичного для центральной Италии.</a:t>
            </a:r>
          </a:p>
          <a:p>
            <a:pPr indent="0" eaLnBrk="0" hangingPunct="0"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стояла дождливая погода, то вот работы, которые можно делать и в ливень: мыть доли (сосуды для вина) и осмаливать их, прибирать усадьбу, переносить хлеб, выносить навоз наружу, устраивать навозную кучу, очищать зерно, починять веревки, плести новые; рабам надлежало в это же время заняться починкой своих одеял и плащей. По праздникам можно было чистить старые канавы, прокладывать общественную дорогу, вырезать колючие кусты, вскапывать огород, обкашивать луга, резать веники, вырывать колючую траву, наводить чистоту…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32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15615"/>
            <a:ext cx="7839635" cy="122211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Не иметь ни одного раба считалось признаком крайней нищеты.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 домах богатых людей рабов было очень много. </a:t>
            </a:r>
            <a:r>
              <a:rPr lang="ru-RU" altLang="ru-RU" sz="2400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906" y="1219200"/>
            <a:ext cx="7856444" cy="38572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altLang="ru-RU" b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Подумайте чем могли заниматься рабы в доме?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 Убирали помещение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Готовили пищу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Прислуживали за столом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 Пели, танцевали, развлекали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Раб-врач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Раб-библиотекарь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003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Раб-секретарь</a:t>
            </a:r>
          </a:p>
          <a:p>
            <a:endParaRPr lang="ru-RU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11" descr="Рисунок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604" y="4645571"/>
            <a:ext cx="8814293" cy="206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2800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220717"/>
            <a:ext cx="8411522" cy="159757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Принудить рабов к тяжелому  труду можно было лишь с помощью наказаний.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02979"/>
            <a:ext cx="8996855" cy="522364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малейшую провинность надсмотрщики применяли телесные наказания-рабов били и пороли.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Наиболее непокорных заковывали в кандалы.</a:t>
            </a:r>
          </a:p>
          <a:p>
            <a:r>
              <a:rPr lang="ru-RU" altLang="ru-RU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Самых непослушных отправляли в каменоломни и на рудники.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6" descr="t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4724" y="4100263"/>
            <a:ext cx="4175235" cy="262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50676" y="4170116"/>
            <a:ext cx="4109546" cy="2482932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57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76854"/>
          </a:xfrm>
        </p:spPr>
        <p:txBody>
          <a:bodyPr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рабов в рудниках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037230"/>
            <a:ext cx="7869891" cy="43650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lvl="0" indent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b="1" dirty="0">
                <a:latin typeface="Times New Roman" pitchFamily="18" charset="0"/>
                <a:ea typeface="Corbel" pitchFamily="34" charset="0"/>
                <a:cs typeface="Times New Roman" pitchFamily="18" charset="0"/>
              </a:rPr>
              <a:t>При свете факелов стены галереи казались изъеденными жуком – точильщиком. В каждом углублении копошились обтянутые кожей скелеты: один, лежа на спине, бил над собой скалу; другой, занося молоток вбок, откалывал куски породы; женщины, стоя на коленях, долбили стену острыми молотками. Движения их были монотонны. Они казались призраками, обреченными на веки веков производить один и тот же взмах. </a:t>
            </a:r>
            <a:endParaRPr lang="ru-RU" sz="1800" dirty="0">
              <a:latin typeface="Times New Roman" pitchFamily="18" charset="0"/>
              <a:ea typeface="Corbel" pitchFamily="34" charset="0"/>
              <a:cs typeface="Times New Roman" pitchFamily="18" charset="0"/>
            </a:endParaRPr>
          </a:p>
          <a:p>
            <a:pPr marL="0" lvl="0" indent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b="1" dirty="0">
                <a:latin typeface="Times New Roman" pitchFamily="18" charset="0"/>
                <a:ea typeface="Corbel" pitchFamily="34" charset="0"/>
                <a:cs typeface="Times New Roman" pitchFamily="18" charset="0"/>
              </a:rPr>
              <a:t>Ни на ком – ни клочка одежды.  Только цепи на ногах, звеневшие, когда работник менял положение. Все выглядели одинаково старыми, даже заморыши – дети, сновавшие туда и сюда, подбирая отколотую породу и складывая её в ручные тележки. </a:t>
            </a:r>
            <a:endParaRPr lang="ru-RU" sz="1800" dirty="0">
              <a:latin typeface="Times New Roman" pitchFamily="18" charset="0"/>
              <a:ea typeface="Corbel" pitchFamily="34" charset="0"/>
              <a:cs typeface="Times New Roman" pitchFamily="18" charset="0"/>
            </a:endParaRPr>
          </a:p>
          <a:p>
            <a:pPr marL="0" lvl="0" indent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b="1" dirty="0">
                <a:latin typeface="Times New Roman" pitchFamily="18" charset="0"/>
                <a:ea typeface="Corbel" pitchFamily="34" charset="0"/>
                <a:cs typeface="Times New Roman" pitchFamily="18" charset="0"/>
              </a:rPr>
              <a:t> - И это живые люди! </a:t>
            </a:r>
            <a:endParaRPr lang="ru-RU" sz="1800" dirty="0">
              <a:latin typeface="Times New Roman" pitchFamily="18" charset="0"/>
              <a:ea typeface="Corbel" pitchFamily="34" charset="0"/>
              <a:cs typeface="Times New Roman" pitchFamily="18" charset="0"/>
            </a:endParaRPr>
          </a:p>
          <a:p>
            <a:pPr marL="0" lv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dirty="0" err="1">
                <a:latin typeface="Times New Roman" pitchFamily="18" charset="0"/>
                <a:ea typeface="Corbel" pitchFamily="34" charset="0"/>
                <a:cs typeface="Times New Roman" pitchFamily="18" charset="0"/>
              </a:rPr>
              <a:t>Остроменская</a:t>
            </a:r>
            <a:r>
              <a:rPr lang="ru-RU" sz="1600" b="1" dirty="0">
                <a:latin typeface="Times New Roman" pitchFamily="18" charset="0"/>
                <a:ea typeface="Corbel" pitchFamily="34" charset="0"/>
                <a:cs typeface="Times New Roman" pitchFamily="18" charset="0"/>
              </a:rPr>
              <a:t>  Н. Ф. </a:t>
            </a:r>
            <a:endParaRPr lang="ru-RU" sz="1600" dirty="0">
              <a:latin typeface="Times New Roman" pitchFamily="18" charset="0"/>
              <a:ea typeface="Corbel" pitchFamily="34" charset="0"/>
              <a:cs typeface="Times New Roman" pitchFamily="18" charset="0"/>
            </a:endParaRPr>
          </a:p>
          <a:p>
            <a:pPr marL="0" lv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dirty="0">
                <a:latin typeface="Times New Roman" pitchFamily="18" charset="0"/>
                <a:ea typeface="Corbel" pitchFamily="34" charset="0"/>
                <a:cs typeface="Times New Roman" pitchFamily="18" charset="0"/>
              </a:rPr>
              <a:t>Ветеран Цезаря. М.,1969, с. 79- 80</a:t>
            </a:r>
            <a:endParaRPr lang="ru-RU" sz="1600" dirty="0">
              <a:latin typeface="Times New Roman" pitchFamily="18" charset="0"/>
              <a:ea typeface="Corbel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52248" y="5690421"/>
            <a:ext cx="86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Докажите, что труд рабов на рудниках  был тяжелым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 кем и с чем автор сравнивает рабов?</a:t>
            </a:r>
          </a:p>
        </p:txBody>
      </p:sp>
    </p:spTree>
    <p:extLst>
      <p:ext uri="{BB962C8B-B14F-4D97-AF65-F5344CB8AC3E}">
        <p14:creationId xmlns:p14="http://schemas.microsoft.com/office/powerpoint/2010/main" xmlns="" val="13660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Положение рабов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1857375"/>
            <a:ext cx="5008366" cy="43195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Содержание  рабов обходилось очень дёшево: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 в год рабам выдавали рубаху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раз в два года плащ и деревянные сандалии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Безнадёжно больных рабов отвозили на остров на реке Тибр, оставляя их там умирать.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7" descr="144987-i_4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08372" y="1857375"/>
            <a:ext cx="3116687" cy="468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96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220717"/>
            <a:ext cx="7839635" cy="1051035"/>
          </a:xfrm>
        </p:spPr>
        <p:txBody>
          <a:bodyPr>
            <a:normAutofit fontScale="90000"/>
          </a:bodyPr>
          <a:lstStyle/>
          <a:p>
            <a:pPr lvl="0" algn="ctr" defTabSz="449263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</a:pPr>
            <a:r>
              <a:rPr lang="ru-RU" altLang="ru-RU" sz="3600" b="1" kern="0" dirty="0">
                <a:latin typeface="Times New Roman"/>
                <a:ea typeface="DejaVu Sans"/>
                <a:cs typeface="Times New Roman" panose="02020603050405020304" pitchFamily="18" charset="0"/>
              </a:rPr>
              <a:t>БОИ  </a:t>
            </a:r>
            <a:r>
              <a:rPr lang="ru-RU" altLang="ru-RU" sz="3600" b="1" kern="0" dirty="0" smtClean="0">
                <a:latin typeface="Times New Roman"/>
                <a:ea typeface="DejaVu Sans"/>
                <a:cs typeface="Times New Roman" panose="02020603050405020304" pitchFamily="18" charset="0"/>
              </a:rPr>
              <a:t>ГЛАДИАТОРОВ - </a:t>
            </a:r>
            <a:r>
              <a:rPr lang="ru-RU" altLang="ru-RU" sz="3600" b="1" kern="0" dirty="0">
                <a:latin typeface="Times New Roman"/>
                <a:ea typeface="DejaVu Sans"/>
                <a:cs typeface="Times New Roman" panose="02020603050405020304" pitchFamily="18" charset="0"/>
              </a:rPr>
              <a:t/>
            </a:r>
            <a:br>
              <a:rPr lang="ru-RU" altLang="ru-RU" sz="3600" b="1" kern="0" dirty="0">
                <a:latin typeface="Times New Roman"/>
                <a:ea typeface="DejaVu Sans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450" y="4761186"/>
            <a:ext cx="8771916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бойцов в Древнем Риме, которые сражались между собой или с животными на забаву публике на специальных аренах. В Древнем Риме - военнопленные, осужденные преступники и рабы, специально обученные для вооруженной борьбы между собой на аренах амфитеатров. Гладиаторы Древнего Рима обычно сражались на публике до смерти. Бои гладиаторов практически всегда проходили под музыку.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history-doc.ru/wp-content/uploads/2019/07/1-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5153" y="1271752"/>
            <a:ext cx="4643112" cy="34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legvmac.ru/photos/376/_UoJ4cpJiB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92422" y="1311882"/>
            <a:ext cx="4251578" cy="33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94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ЗАДАНИЕ НА УРОК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altLang="ru-RU" sz="36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Что собой представляло рабство в Древнем Риме</a:t>
            </a:r>
            <a:r>
              <a:rPr lang="ru-RU" altLang="ru-RU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?</a:t>
            </a:r>
          </a:p>
          <a:p>
            <a:r>
              <a:rPr lang="ru-RU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Можно ли было вернуть себе свободу будучи рабом?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92861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title"/>
          </p:nvPr>
        </p:nvSpPr>
        <p:spPr>
          <a:xfrm>
            <a:off x="1127223" y="183877"/>
            <a:ext cx="7168479" cy="1337732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Амфитеатр</a:t>
            </a:r>
          </a:p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-  специальное сооружение для зрелищ, гладиаторских игр, в котором места располагались вокруг арены</a:t>
            </a:r>
          </a:p>
        </p:txBody>
      </p:sp>
      <p:pic>
        <p:nvPicPr>
          <p:cNvPr id="5128" name="Picture 8" descr="https://geekometr.ru/images/gladiator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674562"/>
            <a:ext cx="9206816" cy="51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46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553791"/>
            <a:ext cx="7839635" cy="783941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Название «гладиаторы» произошло от слова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gladius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(меч) или тот, кто используют мечи, меч.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51" y="1828800"/>
            <a:ext cx="4795747" cy="480381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lvl="0" indent="-256032">
              <a:lnSpc>
                <a:spcPct val="100000"/>
              </a:lnSpc>
              <a:spcBef>
                <a:spcPts val="400"/>
              </a:spcBef>
              <a:buClr>
                <a:srgbClr val="B83D68"/>
              </a:buClr>
              <a:buSzPct val="68000"/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Мирмиллион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мирмиллион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обладатель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большого щита. Что означает его название - точно не известно. Помимо щита он носил шлем с полями и забралом и своеобразным петушиным гребнем, короткий защитный наголенник поверх толстой прокладки на левой ноге и короткий меч с прямым лезвием.</a:t>
            </a:r>
          </a:p>
          <a:p>
            <a:endParaRPr lang="ru-RU" dirty="0"/>
          </a:p>
        </p:txBody>
      </p:sp>
      <p:pic>
        <p:nvPicPr>
          <p:cNvPr id="4" name="Picture 2" descr="inde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9622" y="1337732"/>
            <a:ext cx="3913661" cy="5423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8647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10" y="1"/>
            <a:ext cx="8937938" cy="13377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РАЗНОВИДНОСТИ ГЛАДИАТОРОВ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351128"/>
            <a:ext cx="3831007" cy="525164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65760" lvl="0" indent="-256032">
              <a:lnSpc>
                <a:spcPct val="100000"/>
              </a:lnSpc>
              <a:spcBef>
                <a:spcPts val="400"/>
              </a:spcBef>
              <a:buClr>
                <a:srgbClr val="B83D68"/>
              </a:buClr>
              <a:buSzPct val="68000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Гопломах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Щит был не квадратным а круглым и выпуклым, и в качестве оружия использовал копье и прямой меч.</a:t>
            </a:r>
          </a:p>
          <a:p>
            <a:endParaRPr lang="ru-RU" dirty="0"/>
          </a:p>
        </p:txBody>
      </p:sp>
      <p:pic>
        <p:nvPicPr>
          <p:cNvPr id="4" name="Picture 2" descr="inde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0034" y="1337733"/>
            <a:ext cx="3695101" cy="5265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6843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6" y="1"/>
            <a:ext cx="8590208" cy="133773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РАЗНОВИДНОСТИ ГЛАДИАТОРОВ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ndex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303" y="1337733"/>
            <a:ext cx="3924300" cy="529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93972" y="1337734"/>
            <a:ext cx="4018016" cy="53245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Ретиарий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самый легковооруженный боец. Кроме бинтовой повязки на левой руке и металлической пластины на левом плече у него было никакого защитного снаряжения. Для нападения он использовал сеть, трезубец и кинжал. Трезубец держался двумя руками и был на самом деле ужасным орудием, из всех видов оружия он обладал наибольшей силой удара.</a:t>
            </a:r>
          </a:p>
        </p:txBody>
      </p:sp>
    </p:spTree>
    <p:extLst>
      <p:ext uri="{BB962C8B-B14F-4D97-AF65-F5344CB8AC3E}">
        <p14:creationId xmlns:p14="http://schemas.microsoft.com/office/powerpoint/2010/main" xmlns="" val="362870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24" y="1"/>
            <a:ext cx="8086417" cy="133773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РАЗНОВИДНОСТИ ГЛАДИАТОРОВ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9273" y="1323833"/>
            <a:ext cx="4224271" cy="536356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Секутор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Вооружение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Секутора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сходно во многом с вооружением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Мирмиллиона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за исключением шлема. Он был закрытый яйцевидной формы, с маленькими отверстиями для зрения и закругленным гребнем. панциря.</a:t>
            </a:r>
          </a:p>
          <a:p>
            <a:endParaRPr lang="ru-RU" dirty="0"/>
          </a:p>
        </p:txBody>
      </p:sp>
      <p:pic>
        <p:nvPicPr>
          <p:cNvPr id="5" name="Picture 2" descr="inde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317" y="1296790"/>
            <a:ext cx="3966694" cy="5390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183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688" y="1"/>
            <a:ext cx="8012853" cy="133773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РАЗНОВИДНОСТИ ГЛАДИАТОРОВ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7660" y="1337480"/>
            <a:ext cx="3848668" cy="519979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Провокаторы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Носили шлем с забралом без полей, металлический нагрудник, средний прямоугольный щит и наголенник на левой ноге и меч, разумеется.</a:t>
            </a:r>
          </a:p>
          <a:p>
            <a:endParaRPr lang="ru-RU" dirty="0"/>
          </a:p>
        </p:txBody>
      </p:sp>
      <p:pic>
        <p:nvPicPr>
          <p:cNvPr id="4" name="Picture 2" descr="inde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88" y="1337733"/>
            <a:ext cx="3906008" cy="5266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0334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76" y="1"/>
            <a:ext cx="8187365" cy="133773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РАЗНОВИДНОСТИ ГЛАДИАТОРОВ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ndex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642" y="1311722"/>
            <a:ext cx="4860555" cy="4690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71731" y="1337733"/>
            <a:ext cx="3843479" cy="50321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5760" lvl="0" indent="-256032" algn="just">
              <a:spcBef>
                <a:spcPts val="400"/>
              </a:spcBef>
              <a:buClr>
                <a:srgbClr val="B83D68"/>
              </a:buClr>
              <a:buSzPct val="68000"/>
            </a:pPr>
            <a:r>
              <a:rPr lang="ru-RU" sz="3500" b="1" dirty="0" err="1">
                <a:latin typeface="Times New Roman" pitchFamily="18" charset="0"/>
                <a:cs typeface="Times New Roman" pitchFamily="18" charset="0"/>
              </a:rPr>
              <a:t>Трэкс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носил шлем с полями и забралом и загнутым гребнем в виде грифона, малый выгнутый квадратный щит, трико из толстых бинтов, и два высоких наголенника. В начале он сражался с круглым кривым мечом, а с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н. э. лезвия изогнулось под углом.</a:t>
            </a:r>
          </a:p>
        </p:txBody>
      </p:sp>
    </p:spTree>
    <p:extLst>
      <p:ext uri="{BB962C8B-B14F-4D97-AF65-F5344CB8AC3E}">
        <p14:creationId xmlns:p14="http://schemas.microsoft.com/office/powerpoint/2010/main" xmlns="" val="110494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20" y="1"/>
            <a:ext cx="8628845" cy="133773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РАЗНОВИДНОСТИ ГЛАДИАТОРОВ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ndex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420" y="1603160"/>
            <a:ext cx="4429125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55336" y="1699655"/>
            <a:ext cx="3947470" cy="3970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B83D68"/>
              </a:buClr>
              <a:buSzPct val="68000"/>
            </a:pP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	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Сциссор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Он носил панцирь, два коротких наголенника, и вместо щита у него был металлическая манжета с серповидным лезвием</a:t>
            </a:r>
            <a:r>
              <a:rPr lang="ru-RU" sz="2800" dirty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599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6" y="1"/>
            <a:ext cx="8358388" cy="133773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РАЗНОВИДНОСТИ ГЛАДИАТОРОВ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inde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460" y="1465729"/>
            <a:ext cx="7869890" cy="521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550115" y="5641453"/>
            <a:ext cx="4396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экиты</a:t>
            </a:r>
            <a:r>
              <a:rPr lang="ru-RU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( </a:t>
            </a:r>
            <a:r>
              <a:rPr lang="ru-RU" b="1" dirty="0">
                <a:solidFill>
                  <a:prstClr val="black"/>
                </a:solidFill>
                <a:latin typeface="Arial Black" panose="020B0A04020102020204" pitchFamily="34" charset="0"/>
              </a:rPr>
              <a:t>наездники)</a:t>
            </a:r>
          </a:p>
        </p:txBody>
      </p:sp>
    </p:spTree>
    <p:extLst>
      <p:ext uri="{BB962C8B-B14F-4D97-AF65-F5344CB8AC3E}">
        <p14:creationId xmlns:p14="http://schemas.microsoft.com/office/powerpoint/2010/main" xmlns="" val="9032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14" y="1"/>
            <a:ext cx="8202327" cy="133773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РАЗНОВИДНОСТИ ГЛАДИАТОРОВ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inde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06" y="1465729"/>
            <a:ext cx="7596452" cy="5253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 rot="10800000" flipH="1" flipV="1">
            <a:off x="5241701" y="3303001"/>
            <a:ext cx="3256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>
              <a:solidFill>
                <a:prstClr val="black"/>
              </a:solidFill>
              <a:latin typeface="Lucida Sans Unicode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Lucida Sans Unicode"/>
            </a:endParaRPr>
          </a:p>
          <a:p>
            <a:pPr lvl="0"/>
            <a:endParaRPr lang="ru-RU" b="1" dirty="0" smtClean="0">
              <a:solidFill>
                <a:prstClr val="black"/>
              </a:solidFill>
              <a:latin typeface="Lucida Sans Unicode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Lucida Sans Unicode"/>
            </a:endParaRPr>
          </a:p>
          <a:p>
            <a:pPr lvl="0"/>
            <a:endParaRPr lang="ru-RU" b="1" dirty="0" smtClean="0">
              <a:solidFill>
                <a:prstClr val="black"/>
              </a:solidFill>
              <a:latin typeface="Lucida Sans Unicode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Lucida Sans Unicode"/>
            </a:endParaRPr>
          </a:p>
          <a:p>
            <a:pPr lvl="0"/>
            <a:endParaRPr lang="ru-RU" b="1" dirty="0" smtClean="0">
              <a:solidFill>
                <a:prstClr val="black"/>
              </a:solidFill>
              <a:latin typeface="Lucida Sans Unicode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Lucida Sans Unicode"/>
            </a:endParaRPr>
          </a:p>
          <a:p>
            <a:pPr lvl="0"/>
            <a:endParaRPr lang="ru-RU" b="1" dirty="0" smtClean="0">
              <a:solidFill>
                <a:prstClr val="black"/>
              </a:solidFill>
              <a:latin typeface="Lucida Sans Unicode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Lucida Sans Unicode"/>
            </a:endParaRPr>
          </a:p>
          <a:p>
            <a:pPr lvl="0"/>
            <a:endParaRPr lang="ru-RU" b="1" dirty="0" smtClean="0">
              <a:solidFill>
                <a:prstClr val="black"/>
              </a:solidFill>
              <a:latin typeface="Lucida Sans Unicode"/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Lucida Sans Unicode"/>
              </a:rPr>
              <a:t>ретиарий </a:t>
            </a:r>
            <a:r>
              <a:rPr lang="ru-RU" b="1" dirty="0">
                <a:solidFill>
                  <a:prstClr val="black"/>
                </a:solidFill>
                <a:latin typeface="Lucida Sans Unicode"/>
              </a:rPr>
              <a:t>- </a:t>
            </a:r>
            <a:r>
              <a:rPr lang="ru-RU" b="1" dirty="0" err="1">
                <a:solidFill>
                  <a:prstClr val="black"/>
                </a:solidFill>
                <a:latin typeface="Lucida Sans Unicode"/>
              </a:rPr>
              <a:t>сциссор</a:t>
            </a:r>
            <a:r>
              <a:rPr lang="ru-RU" b="1" dirty="0">
                <a:solidFill>
                  <a:prstClr val="black"/>
                </a:solidFill>
                <a:latin typeface="Lucida Sans Unicod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228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037229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kern="0" dirty="0">
                <a:latin typeface="Times New Roman" pitchFamily="18" charset="0"/>
                <a:ea typeface="DejaVu Sans"/>
                <a:cs typeface="Times New Roman" pitchFamily="18" charset="0"/>
              </a:rPr>
              <a:t>План  урока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Источники рабства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Рабы в имении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Рабы в богатом доме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Гладиаторские игры – любимое зрелище  римлян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95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A8D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РУДИС</a:t>
            </a:r>
            <a:endParaRPr lang="ru-RU" b="1" dirty="0">
              <a:solidFill>
                <a:srgbClr val="173A8D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Руди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0945" y="1239832"/>
            <a:ext cx="4507606" cy="4832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0303" y="1337733"/>
            <a:ext cx="3886730" cy="44473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B83D68"/>
              </a:buClr>
              <a:buSzPct val="68000"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Рудис-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деревянный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меч, служивший символом освобождения и, вместе с тем, подтверждения высокого гладиаторского мастерства. </a:t>
            </a:r>
          </a:p>
        </p:txBody>
      </p:sp>
    </p:spTree>
    <p:extLst>
      <p:ext uri="{BB962C8B-B14F-4D97-AF65-F5344CB8AC3E}">
        <p14:creationId xmlns:p14="http://schemas.microsoft.com/office/powerpoint/2010/main" xmlns="" val="29796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ПУТИ ПОЛУЧЕНИЯ СВОБОДЫ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6113" y="1465263"/>
          <a:ext cx="7869237" cy="39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2608" y="5601353"/>
            <a:ext cx="816818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dirty="0" smtClean="0"/>
              <a:t>Докажите, что между римским гражданином и вольноотпущенником существовало различие. </a:t>
            </a:r>
            <a:endParaRPr lang="ru-RU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Ребята, так как же мы ответим на вопросы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6518" y="1465729"/>
            <a:ext cx="8022023" cy="458734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altLang="ru-RU" sz="4400" b="1" kern="0" dirty="0">
                <a:latin typeface="Times New Roman" pitchFamily="18" charset="0"/>
                <a:ea typeface="DejaVu Sans"/>
                <a:cs typeface="Times New Roman" pitchFamily="18" charset="0"/>
              </a:rPr>
              <a:t>Что собой представляло рабство в Древнем Риме</a:t>
            </a:r>
            <a:r>
              <a:rPr lang="ru-RU" altLang="ru-RU" sz="4400" b="1" kern="0" dirty="0" smtClean="0">
                <a:latin typeface="Times New Roman" pitchFamily="18" charset="0"/>
                <a:ea typeface="DejaVu Sans"/>
                <a:cs typeface="Times New Roman" pitchFamily="18" charset="0"/>
              </a:rPr>
              <a:t>?</a:t>
            </a:r>
          </a:p>
          <a:p>
            <a:pPr marL="0" lvl="0" indent="0">
              <a:buNone/>
            </a:pPr>
            <a:endParaRPr lang="ru-RU" altLang="ru-RU" sz="4400" b="1" kern="0" dirty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lvl="0"/>
            <a:r>
              <a:rPr lang="ru-RU" sz="4400" b="1" kern="0" dirty="0">
                <a:latin typeface="Times New Roman" pitchFamily="18" charset="0"/>
                <a:ea typeface="DejaVu Sans"/>
                <a:cs typeface="Times New Roman" pitchFamily="18" charset="0"/>
              </a:rPr>
              <a:t>Можно ли было вернуть себе свободу будучи рабом?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01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defTabSz="449263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2200" b="1" kern="0" dirty="0">
                <a:solidFill>
                  <a:srgbClr val="000000"/>
                </a:solidFill>
                <a:latin typeface="Times New Roman"/>
                <a:ea typeface="DejaVu Sans"/>
                <a:cs typeface="Times New Roman" panose="02020603050405020304" pitchFamily="18" charset="0"/>
              </a:rPr>
              <a:t>1. </a:t>
            </a:r>
            <a:r>
              <a:rPr lang="ru-RU" alt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DejaVu Sans"/>
                <a:cs typeface="Times New Roman" panose="02020603050405020304" pitchFamily="18" charset="0"/>
              </a:rPr>
              <a:t>Имение</a:t>
            </a:r>
            <a:r>
              <a:rPr lang="ru-RU" altLang="ru-RU" sz="2200" b="1" kern="0" dirty="0">
                <a:solidFill>
                  <a:srgbClr val="000000"/>
                </a:solidFill>
                <a:latin typeface="Times New Roman"/>
                <a:ea typeface="DejaVu Sans"/>
                <a:cs typeface="Times New Roman" panose="02020603050405020304" pitchFamily="18" charset="0"/>
              </a:rPr>
              <a:t> – это: </a:t>
            </a:r>
          </a:p>
          <a:p>
            <a:pPr marL="0" lvl="0" indent="0" defTabSz="449263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2200" kern="0" dirty="0">
                <a:solidFill>
                  <a:srgbClr val="000000"/>
                </a:solidFill>
                <a:latin typeface="Times New Roman"/>
                <a:ea typeface="DejaVu Sans"/>
                <a:cs typeface="Times New Roman" panose="02020603050405020304" pitchFamily="18" charset="0"/>
              </a:rPr>
              <a:t>а) земельное владение богатого человека </a:t>
            </a:r>
          </a:p>
          <a:p>
            <a:pPr marL="0" lvl="0" indent="0" defTabSz="449263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2200" kern="0" dirty="0">
                <a:solidFill>
                  <a:srgbClr val="000000"/>
                </a:solidFill>
                <a:latin typeface="Times New Roman"/>
                <a:ea typeface="DejaVu Sans"/>
                <a:cs typeface="Times New Roman" panose="02020603050405020304" pitchFamily="18" charset="0"/>
              </a:rPr>
              <a:t>б)  земельный участок  </a:t>
            </a:r>
          </a:p>
          <a:p>
            <a:pPr marL="0" lvl="0" indent="0" defTabSz="449263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2200" kern="0" dirty="0">
                <a:solidFill>
                  <a:srgbClr val="000000"/>
                </a:solidFill>
                <a:latin typeface="Times New Roman"/>
                <a:ea typeface="DejaVu Sans"/>
                <a:cs typeface="Times New Roman" panose="02020603050405020304" pitchFamily="18" charset="0"/>
              </a:rPr>
              <a:t>в) территории присоединенные в результате военного похода</a:t>
            </a:r>
          </a:p>
          <a:p>
            <a:pPr marL="0" lvl="0" indent="0" defTabSz="449263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2200" b="1" kern="0" dirty="0">
                <a:solidFill>
                  <a:srgbClr val="000000"/>
                </a:solidFill>
                <a:latin typeface="Times New Roman"/>
                <a:ea typeface="DejaVu Sans"/>
                <a:cs typeface="Times New Roman" panose="02020603050405020304" pitchFamily="18" charset="0"/>
              </a:rPr>
              <a:t>2. Как назывались завоеванные Римом области?</a:t>
            </a:r>
            <a:endParaRPr lang="ru-RU" altLang="ru-RU" sz="2200" kern="0" dirty="0">
              <a:solidFill>
                <a:srgbClr val="000000"/>
              </a:solidFill>
              <a:latin typeface="Times New Roman"/>
              <a:ea typeface="DejaVu Sans"/>
              <a:cs typeface="Times New Roman" panose="02020603050405020304" pitchFamily="18" charset="0"/>
            </a:endParaRPr>
          </a:p>
          <a:p>
            <a:pPr marL="0" lvl="0" indent="0" defTabSz="449263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2200" kern="0" dirty="0">
                <a:solidFill>
                  <a:srgbClr val="000000"/>
                </a:solidFill>
                <a:latin typeface="Times New Roman"/>
                <a:ea typeface="DejaVu Sans"/>
                <a:cs typeface="Times New Roman" panose="02020603050405020304" pitchFamily="18" charset="0"/>
              </a:rPr>
              <a:t>а) «наше море» б) провинции в) царство варваров</a:t>
            </a:r>
          </a:p>
          <a:p>
            <a:pPr marL="0" lvl="0" indent="0" defTabSz="449263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2200" b="1" kern="0" dirty="0">
                <a:solidFill>
                  <a:srgbClr val="000000"/>
                </a:solidFill>
                <a:latin typeface="Times New Roman"/>
                <a:ea typeface="DejaVu Sans"/>
                <a:cs typeface="Times New Roman" panose="02020603050405020304" pitchFamily="18" charset="0"/>
              </a:rPr>
              <a:t>3. Что такое «триумф»?</a:t>
            </a:r>
            <a:endParaRPr lang="ru-RU" altLang="ru-RU" sz="2200" kern="0" dirty="0">
              <a:solidFill>
                <a:srgbClr val="000000"/>
              </a:solidFill>
              <a:latin typeface="Times New Roman"/>
              <a:ea typeface="DejaVu Sans"/>
              <a:cs typeface="Times New Roman" panose="02020603050405020304" pitchFamily="18" charset="0"/>
            </a:endParaRPr>
          </a:p>
          <a:p>
            <a:pPr marL="0" lvl="0" indent="0" defTabSz="449263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2200" kern="0" dirty="0">
                <a:solidFill>
                  <a:srgbClr val="000000"/>
                </a:solidFill>
                <a:latin typeface="Times New Roman"/>
                <a:ea typeface="DejaVu Sans"/>
                <a:cs typeface="Times New Roman" panose="02020603050405020304" pitchFamily="18" charset="0"/>
              </a:rPr>
              <a:t>а) строительство триумфальной арки</a:t>
            </a:r>
          </a:p>
          <a:p>
            <a:pPr marL="0" lvl="0" indent="0" defTabSz="449263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2200" kern="0" dirty="0">
                <a:solidFill>
                  <a:srgbClr val="000000"/>
                </a:solidFill>
                <a:latin typeface="Times New Roman"/>
                <a:ea typeface="DejaVu Sans"/>
                <a:cs typeface="Times New Roman" panose="02020603050405020304" pitchFamily="18" charset="0"/>
              </a:rPr>
              <a:t>б) торжественный въезд в Рим полководца-победителя</a:t>
            </a:r>
          </a:p>
          <a:p>
            <a:pPr marL="0" lvl="0" indent="0" defTabSz="449263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2200" kern="0" dirty="0">
                <a:solidFill>
                  <a:srgbClr val="000000"/>
                </a:solidFill>
                <a:latin typeface="Times New Roman"/>
                <a:ea typeface="DejaVu Sans"/>
                <a:cs typeface="Times New Roman" panose="02020603050405020304" pitchFamily="18" charset="0"/>
              </a:rPr>
              <a:t>в) торжественное богослужение в Риме</a:t>
            </a:r>
          </a:p>
          <a:p>
            <a:pPr marL="0" lvl="0" indent="0" defTabSz="449263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2200" b="1" kern="0" dirty="0">
                <a:solidFill>
                  <a:srgbClr val="000000"/>
                </a:solidFill>
                <a:latin typeface="Times New Roman"/>
                <a:ea typeface="DejaVu Sans"/>
                <a:cs typeface="Times New Roman" panose="02020603050405020304" pitchFamily="18" charset="0"/>
              </a:rPr>
              <a:t>4. Как назывался самый большой амфитеатр в Древнем Риме?</a:t>
            </a:r>
            <a:endParaRPr lang="ru-RU" altLang="ru-RU" sz="2200" kern="0" dirty="0">
              <a:solidFill>
                <a:srgbClr val="000000"/>
              </a:solidFill>
              <a:latin typeface="Times New Roman"/>
              <a:ea typeface="DejaVu Sans"/>
              <a:cs typeface="Times New Roman" panose="02020603050405020304" pitchFamily="18" charset="0"/>
            </a:endParaRPr>
          </a:p>
          <a:p>
            <a:pPr marL="0" lvl="0" indent="0" defTabSz="449263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2200" b="1" kern="0" dirty="0">
                <a:solidFill>
                  <a:srgbClr val="000000"/>
                </a:solidFill>
                <a:latin typeface="Times New Roman"/>
                <a:ea typeface="DejaVu Sans"/>
                <a:cs typeface="Times New Roman" panose="02020603050405020304" pitchFamily="18" charset="0"/>
              </a:rPr>
              <a:t>5. Главный источник рабства в Риме:</a:t>
            </a:r>
            <a:endParaRPr lang="ru-RU" altLang="ru-RU" sz="2200" kern="0" dirty="0">
              <a:solidFill>
                <a:srgbClr val="000000"/>
              </a:solidFill>
              <a:latin typeface="Times New Roman"/>
              <a:ea typeface="DejaVu Sans"/>
              <a:cs typeface="Times New Roman" panose="02020603050405020304" pitchFamily="18" charset="0"/>
            </a:endParaRPr>
          </a:p>
          <a:p>
            <a:pPr marL="0" lvl="0" indent="0" defTabSz="449263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2200" kern="0" dirty="0">
                <a:solidFill>
                  <a:srgbClr val="000000"/>
                </a:solidFill>
                <a:latin typeface="Times New Roman"/>
                <a:ea typeface="DejaVu Sans"/>
                <a:cs typeface="Times New Roman" panose="02020603050405020304" pitchFamily="18" charset="0"/>
              </a:rPr>
              <a:t>а) завоевания б) торговля в) долговая кабала.</a:t>
            </a:r>
          </a:p>
          <a:p>
            <a:pPr marL="0" lvl="0" indent="0" defTabSz="449263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2200" b="1" kern="0" dirty="0">
                <a:solidFill>
                  <a:srgbClr val="000000"/>
                </a:solidFill>
                <a:latin typeface="Times New Roman"/>
                <a:ea typeface="DejaVu Sans"/>
                <a:cs typeface="Times New Roman" panose="02020603050405020304" pitchFamily="18" charset="0"/>
              </a:rPr>
              <a:t>6. В Римской империи свободных было больше, чем рабов: </a:t>
            </a:r>
            <a:endParaRPr lang="ru-RU" altLang="ru-RU" sz="2200" kern="0" dirty="0">
              <a:solidFill>
                <a:srgbClr val="000000"/>
              </a:solidFill>
              <a:latin typeface="Times New Roman"/>
              <a:ea typeface="DejaVu Sans"/>
              <a:cs typeface="Times New Roman" panose="02020603050405020304" pitchFamily="18" charset="0"/>
            </a:endParaRPr>
          </a:p>
          <a:p>
            <a:pPr marL="0" lvl="0" indent="0" defTabSz="449263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2200" kern="0" dirty="0">
                <a:solidFill>
                  <a:srgbClr val="000000"/>
                </a:solidFill>
                <a:latin typeface="Times New Roman"/>
                <a:ea typeface="DejaVu Sans"/>
                <a:cs typeface="Times New Roman" panose="02020603050405020304" pitchFamily="18" charset="0"/>
              </a:rPr>
              <a:t>а) да     б) нет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921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442" y="478157"/>
            <a:ext cx="8240964" cy="5901685"/>
          </a:xfrm>
        </p:spPr>
        <p:txBody>
          <a:bodyPr>
            <a:normAutofit fontScale="55000" lnSpcReduction="20000"/>
          </a:bodyPr>
          <a:lstStyle/>
          <a:p>
            <a:r>
              <a:rPr lang="ru-RU" alt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4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Имение</a:t>
            </a:r>
            <a:r>
              <a:rPr lang="ru-RU" alt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это: </a:t>
            </a:r>
          </a:p>
          <a:p>
            <a:r>
              <a:rPr lang="ru-RU" altLang="ru-RU" sz="4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земельное владение богатого человека </a:t>
            </a:r>
          </a:p>
          <a:p>
            <a:r>
              <a:rPr lang="ru-RU" alt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 земельный участок  </a:t>
            </a:r>
          </a:p>
          <a:p>
            <a:r>
              <a:rPr lang="ru-RU" alt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территории присоединенные в результате военного похода</a:t>
            </a:r>
          </a:p>
          <a:p>
            <a:r>
              <a:rPr lang="ru-RU" alt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 назывались завоеванные Римом области?</a:t>
            </a:r>
          </a:p>
          <a:p>
            <a:r>
              <a:rPr lang="ru-RU" alt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«наше море» </a:t>
            </a:r>
            <a:r>
              <a:rPr lang="ru-RU" altLang="ru-RU" sz="4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провинции </a:t>
            </a:r>
            <a:r>
              <a:rPr lang="ru-RU" alt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царство варваров</a:t>
            </a:r>
          </a:p>
          <a:p>
            <a:r>
              <a:rPr lang="ru-RU" alt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Что такое «триумф»?</a:t>
            </a:r>
          </a:p>
          <a:p>
            <a:r>
              <a:rPr lang="ru-RU" alt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строительство триумфальной арки</a:t>
            </a:r>
          </a:p>
          <a:p>
            <a:r>
              <a:rPr lang="ru-RU" altLang="ru-RU" sz="4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торжественный въезд в Рим полководца-победителя</a:t>
            </a:r>
          </a:p>
          <a:p>
            <a:r>
              <a:rPr lang="ru-RU" alt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торжественное богослужение в Риме</a:t>
            </a:r>
          </a:p>
          <a:p>
            <a:r>
              <a:rPr lang="ru-RU" alt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 назывался самый большой амфитеатр в Древнем Риме?  </a:t>
            </a:r>
            <a:r>
              <a:rPr lang="ru-RU" altLang="ru-RU" sz="4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Колизей</a:t>
            </a:r>
            <a:endParaRPr lang="ru-RU" alt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Главный источник рабства в Риме:</a:t>
            </a:r>
          </a:p>
          <a:p>
            <a:r>
              <a:rPr lang="ru-RU" altLang="ru-RU" sz="4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завоевания </a:t>
            </a:r>
            <a:r>
              <a:rPr lang="ru-RU" alt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торговля в) долговая кабала.</a:t>
            </a:r>
          </a:p>
          <a:p>
            <a:r>
              <a:rPr lang="ru-RU" alt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 Римской империи свободных было больше, чем рабов: </a:t>
            </a:r>
          </a:p>
          <a:p>
            <a:r>
              <a:rPr lang="ru-RU" alt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да     </a:t>
            </a:r>
            <a:r>
              <a:rPr lang="ru-RU" altLang="ru-RU" sz="4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нет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56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669" y="334851"/>
            <a:ext cx="79977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4400" b="1" kern="0" dirty="0">
                <a:solidFill>
                  <a:srgbClr val="002060"/>
                </a:solidFill>
                <a:latin typeface="Times New Roman"/>
                <a:ea typeface="DejaVu Sans"/>
                <a:cs typeface="DejaVu Sans" panose="020B0603030804020204" pitchFamily="34" charset="0"/>
              </a:rPr>
              <a:t>Оцени результат товарища: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0006" y="1815922"/>
            <a:ext cx="7289442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5400" b="1" kern="0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0 – 1 ошибка – «5»</a:t>
            </a:r>
          </a:p>
          <a:p>
            <a:pPr lvl="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5400" b="1" kern="0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2 ошибки – «4» </a:t>
            </a:r>
          </a:p>
          <a:p>
            <a:pPr lvl="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5400" b="1" kern="0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3 ошибки – «3»</a:t>
            </a:r>
          </a:p>
        </p:txBody>
      </p:sp>
    </p:spTree>
    <p:extLst>
      <p:ext uri="{BB962C8B-B14F-4D97-AF65-F5344CB8AC3E}">
        <p14:creationId xmlns:p14="http://schemas.microsoft.com/office/powerpoint/2010/main" xmlns="" val="9945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477671"/>
            <a:ext cx="7839635" cy="8600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 defTabSz="449263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ОПРЕДЕЛЕНИЕ ОСНОВНЫХ ПОНЯТИЙ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altLang="ru-RU" sz="3600" b="1" u="sng" kern="0" dirty="0" smtClean="0">
              <a:solidFill>
                <a:srgbClr val="C00000"/>
              </a:solidFill>
              <a:ea typeface="DejaVu Sans"/>
              <a:cs typeface="DejaVu Sans"/>
            </a:endParaRPr>
          </a:p>
          <a:p>
            <a:pPr marL="0" indent="0">
              <a:buNone/>
            </a:pPr>
            <a:r>
              <a:rPr lang="ru-RU" alt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Рабство </a:t>
            </a:r>
            <a:r>
              <a:rPr lang="ru-RU" altLang="ru-RU" sz="3600" b="1" dirty="0" smtClean="0">
                <a:solidFill>
                  <a:schemeClr val="tx1"/>
                </a:solidFill>
                <a:cs typeface="Times New Roman" pitchFamily="18" charset="0"/>
              </a:rPr>
              <a:t>-  это система общественного устройства, при которой один человек является собственностью другого</a:t>
            </a:r>
            <a:endParaRPr lang="ru-RU" altLang="ru-RU" sz="3600" b="1" u="sng" kern="0" dirty="0" smtClean="0">
              <a:solidFill>
                <a:schemeClr val="tx1"/>
              </a:solidFill>
              <a:ea typeface="DejaVu Sans"/>
              <a:cs typeface="DejaVu Sans"/>
            </a:endParaRPr>
          </a:p>
          <a:p>
            <a:pPr marL="0" indent="0">
              <a:buNone/>
            </a:pPr>
            <a:r>
              <a:rPr lang="ru-RU" altLang="ru-RU" sz="3600" b="1" u="sng" kern="0" dirty="0" smtClean="0">
                <a:solidFill>
                  <a:srgbClr val="C00000"/>
                </a:solidFill>
                <a:ea typeface="DejaVu Sans"/>
                <a:cs typeface="DejaVu Sans"/>
              </a:rPr>
              <a:t>Раб</a:t>
            </a:r>
            <a:r>
              <a:rPr lang="ru-RU" altLang="ru-RU" sz="3600" b="1" kern="0" dirty="0" smtClean="0">
                <a:solidFill>
                  <a:srgbClr val="C00000"/>
                </a:solidFill>
                <a:ea typeface="DejaVu Sans"/>
                <a:cs typeface="DejaVu Sans"/>
              </a:rPr>
              <a:t> </a:t>
            </a:r>
            <a:r>
              <a:rPr lang="ru-RU" altLang="ru-RU" sz="3600" b="1" kern="0" dirty="0" smtClean="0">
                <a:solidFill>
                  <a:schemeClr val="tx1"/>
                </a:solidFill>
                <a:ea typeface="DejaVu Sans"/>
                <a:cs typeface="DejaVu Sans"/>
              </a:rPr>
              <a:t>– это </a:t>
            </a:r>
            <a:r>
              <a:rPr lang="ru-RU" altLang="ru-RU" sz="3600" b="1" kern="0" dirty="0">
                <a:solidFill>
                  <a:schemeClr val="tx1"/>
                </a:solidFill>
                <a:ea typeface="DejaVu Sans"/>
                <a:cs typeface="DejaVu Sans"/>
              </a:rPr>
              <a:t>человек, лишенный всех прав и являющийся полной собственностью </a:t>
            </a:r>
            <a:r>
              <a:rPr lang="ru-RU" altLang="ru-RU" sz="3600" b="1" kern="0" dirty="0" smtClean="0">
                <a:solidFill>
                  <a:schemeClr val="tx1"/>
                </a:solidFill>
                <a:ea typeface="DejaVu Sans"/>
                <a:cs typeface="DejaVu Sans"/>
              </a:rPr>
              <a:t>владельца.</a:t>
            </a:r>
          </a:p>
          <a:p>
            <a:pPr marL="0" indent="0">
              <a:buNone/>
            </a:pPr>
            <a:r>
              <a:rPr lang="ru-RU" altLang="ru-RU" sz="3600" b="1" u="sng" kern="0" dirty="0" smtClean="0">
                <a:solidFill>
                  <a:srgbClr val="C00000"/>
                </a:solidFill>
                <a:ea typeface="DejaVu Sans"/>
                <a:cs typeface="DejaVu Sans"/>
              </a:rPr>
              <a:t>Рабовладелец</a:t>
            </a:r>
            <a:r>
              <a:rPr lang="ru-RU" altLang="ru-RU" sz="3600" b="1" kern="0" dirty="0" smtClean="0">
                <a:solidFill>
                  <a:srgbClr val="C00000"/>
                </a:solidFill>
                <a:ea typeface="DejaVu Sans"/>
                <a:cs typeface="DejaVu Sans"/>
              </a:rPr>
              <a:t> </a:t>
            </a:r>
            <a:r>
              <a:rPr lang="ru-RU" altLang="ru-RU" sz="3600" b="1" kern="0" dirty="0">
                <a:solidFill>
                  <a:schemeClr val="tx1"/>
                </a:solidFill>
                <a:ea typeface="DejaVu Sans"/>
                <a:cs typeface="DejaVu Sans"/>
              </a:rPr>
              <a:t>– это хозяин рабов.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1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5492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ИСТОЧНИКИ РАБСТВА В РИМЕ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1152" y="839335"/>
            <a:ext cx="8621485" cy="5395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 </a:t>
            </a:r>
            <a:r>
              <a:rPr lang="ru-RU" dirty="0" smtClean="0">
                <a:solidFill>
                  <a:srgbClr val="C00000"/>
                </a:solidFill>
              </a:rPr>
              <a:t>ВОЙНА, </a:t>
            </a:r>
            <a:r>
              <a:rPr lang="en-US" dirty="0" smtClean="0">
                <a:solidFill>
                  <a:srgbClr val="C00000"/>
                </a:solidFill>
              </a:rPr>
              <a:t>II </a:t>
            </a:r>
            <a:r>
              <a:rPr lang="ru-RU" dirty="0" smtClean="0">
                <a:solidFill>
                  <a:srgbClr val="C00000"/>
                </a:solidFill>
              </a:rPr>
              <a:t>ДОЛГОВАЯ КАБАЛА,</a:t>
            </a:r>
            <a:r>
              <a:rPr lang="en-US" dirty="0" smtClean="0">
                <a:solidFill>
                  <a:srgbClr val="C00000"/>
                </a:solidFill>
              </a:rPr>
              <a:t> III</a:t>
            </a:r>
            <a:r>
              <a:rPr lang="ru-RU" dirty="0" smtClean="0">
                <a:solidFill>
                  <a:srgbClr val="C00000"/>
                </a:solidFill>
              </a:rPr>
              <a:t>САМОПРОДАЖА, </a:t>
            </a:r>
            <a:r>
              <a:rPr lang="en-US" dirty="0" smtClean="0">
                <a:solidFill>
                  <a:srgbClr val="C00000"/>
                </a:solidFill>
              </a:rPr>
              <a:t>VI </a:t>
            </a:r>
            <a:r>
              <a:rPr lang="ru-RU" dirty="0" smtClean="0">
                <a:solidFill>
                  <a:srgbClr val="C00000"/>
                </a:solidFill>
              </a:rPr>
              <a:t>ДЕТИ РАБОВ 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t.vinnikova\Desktop\scale_12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0971" y="2329984"/>
            <a:ext cx="3599543" cy="187915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699657" y="1930400"/>
            <a:ext cx="313508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РАБЫ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078514" y="1451429"/>
            <a:ext cx="391886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402006" y="4217158"/>
            <a:ext cx="379407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РЫНОК РАБОВ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t.vinnikova\Desktop\eRs7z2Gs4jKfMCMJoyLrFlnw3Uor1LS2SoxXSdkJ4cTlsaRY3mZYJRr_sy5BEYwib6zdmnkFycW16dfWQ1DLOo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4771" y="5378956"/>
            <a:ext cx="2279176" cy="1301624"/>
          </a:xfrm>
          <a:prstGeom prst="rect">
            <a:avLst/>
          </a:prstGeom>
          <a:noFill/>
        </p:spPr>
      </p:pic>
      <p:pic>
        <p:nvPicPr>
          <p:cNvPr id="1029" name="Picture 5" descr="C:\Users\t.vinnikova\Desktop\83oN2LhKtxzPhUqeJU4hkSz6qJtBNa9srwKdYytbdqSyFBc71AXSp3rHkZtzx3esdnu_KmMJIyqtmpFYCTSUu64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285" y="3833442"/>
            <a:ext cx="2171715" cy="1325410"/>
          </a:xfrm>
          <a:prstGeom prst="rect">
            <a:avLst/>
          </a:prstGeom>
          <a:noFill/>
        </p:spPr>
      </p:pic>
      <p:pic>
        <p:nvPicPr>
          <p:cNvPr id="1030" name="Picture 6" descr="C:\Users\t.vinnikova\Desktop\XJHpO9caCl-CasySIDMSvQ7zg0bgKeCf5nigamSo-njZ6LUYDvJFgq9SHUa1LK9WsrjUM_8aQh6emrC_0kt0Mpz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3062" y="5572768"/>
            <a:ext cx="2041107" cy="1114636"/>
          </a:xfrm>
          <a:prstGeom prst="rect">
            <a:avLst/>
          </a:prstGeom>
          <a:noFill/>
        </p:spPr>
      </p:pic>
      <p:pic>
        <p:nvPicPr>
          <p:cNvPr id="1031" name="Picture 7" descr="C:\Users\t.vinnikova\Desktop\7kboGR3MlPYzL0nBptZyKAjM2TlEkcFQfdMjnTFD7OPzmeCicfKpXdLmU7rCIFi6kBkTgdh5184AJxSJjjgIIL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114" y="1542196"/>
            <a:ext cx="1586553" cy="1269242"/>
          </a:xfrm>
          <a:prstGeom prst="rect">
            <a:avLst/>
          </a:prstGeom>
          <a:noFill/>
        </p:spPr>
      </p:pic>
      <p:pic>
        <p:nvPicPr>
          <p:cNvPr id="1032" name="Picture 8" descr="C:\Users\t.vinnikova\Desktop\PisueoLMHDEO6nTOGbhfpJwHBBLTKm6yq4nKQsgcpyKEwxa-_Tp3Lh5MnNcWfJ6_kUAyjZrTvHmoKf0Q7ZXo4el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002" y="5233917"/>
            <a:ext cx="2596107" cy="1460310"/>
          </a:xfrm>
          <a:prstGeom prst="rect">
            <a:avLst/>
          </a:prstGeom>
          <a:noFill/>
        </p:spPr>
      </p:pic>
      <p:pic>
        <p:nvPicPr>
          <p:cNvPr id="1033" name="Picture 9" descr="C:\Users\t.vinnikova\Desktop\3CzSb80f73HIFEBpsmxlIFfDOn41RHCPwajtsoN5SZZXb6lALK8naBIsNjlJ7ERWnVkBale7ThmpHsDjl1CU80r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5787" y="2552130"/>
            <a:ext cx="1686895" cy="199897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0" y="2156346"/>
            <a:ext cx="196527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ГЛАДИАТОРЫ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2012" y="4858603"/>
            <a:ext cx="249754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ДОМАШНИЕ РАБЫ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6209731" y="3862316"/>
            <a:ext cx="504968" cy="286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6277970" y="2279176"/>
            <a:ext cx="805218" cy="24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2113990">
            <a:off x="6060401" y="4844495"/>
            <a:ext cx="830926" cy="219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5500050" y="4865431"/>
            <a:ext cx="634618" cy="293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3848609">
            <a:off x="3138931" y="4447070"/>
            <a:ext cx="262083" cy="1055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8219452">
            <a:off x="1833396" y="3699827"/>
            <a:ext cx="709594" cy="22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8680202">
            <a:off x="5759355" y="1528550"/>
            <a:ext cx="559558" cy="218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2586959">
            <a:off x="2207963" y="1521581"/>
            <a:ext cx="545910" cy="234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821374" y="4708478"/>
            <a:ext cx="174691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КВАЛИФИЦИРОВАННЫЕ РАБЫ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55643" y="2825086"/>
            <a:ext cx="2388358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ГРЕБЦЫ, РАБОТНИКИ В ШАХТАХ, КАМЕНОЛОМНЯХ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74006" y="5213445"/>
            <a:ext cx="216999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СЕЛЬСКИЕ РАБЫ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163773"/>
            <a:ext cx="7886700" cy="887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ПРОЦЕНТНЫЙ СОСТАВ И СФЕРА ПРИМЕНЕНИЯ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6194" y="1121604"/>
            <a:ext cx="3868340" cy="82391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Примерное процентное соотношение рабов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575647" y="1836333"/>
          <a:ext cx="4023649" cy="4427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2798" y="1080662"/>
            <a:ext cx="3887391" cy="82391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сферы применения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97390" y="1836334"/>
            <a:ext cx="4228246" cy="195774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Кв.1 Гребцы, работники шахт каменоломен, сельские рабы.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Кв.2 Квалифицированные рабы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Кв.3 Гладиаторы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Кв.4 Домашние рабы</a:t>
            </a:r>
          </a:p>
        </p:txBody>
      </p:sp>
      <p:pic>
        <p:nvPicPr>
          <p:cNvPr id="2050" name="Picture 2" descr="C:\Users\t.vinnikova\Downloads\GCtjcSt2Mo6R5QrMNw730jAHSjFLwi-yhCE5BO9undL7KpbLpzkifhakDNi5aZo3oHZb96lqnogcnM1GKWtPCJ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7979" y="3850944"/>
            <a:ext cx="2240607" cy="282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" y="365128"/>
            <a:ext cx="8298177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ЭТАПЫ ФОРМИРОВАНИЯ РАБСТВА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4"/>
          </p:nvPr>
        </p:nvGraphicFramePr>
        <p:xfrm>
          <a:off x="723331" y="1433015"/>
          <a:ext cx="7793607" cy="475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97540" y="6114197"/>
            <a:ext cx="593677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КАКОЙ ПЕРИОД РИМСКОЙ ИСТОРИИ РАБАМ ЖИЛОСЬ ТЯЖЕЛЕЕ?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904" y="231228"/>
            <a:ext cx="8418786" cy="10405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Отношение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к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рабам в обществе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594" y="3657601"/>
            <a:ext cx="37627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 smtClean="0">
                <a:latin typeface="Arial" panose="020B0604020202020204" pitchFamily="34" charset="0"/>
              </a:rPr>
              <a:t> Римский </a:t>
            </a:r>
            <a:r>
              <a:rPr lang="ru-RU" altLang="ru-RU" dirty="0">
                <a:latin typeface="Arial" panose="020B0604020202020204" pitchFamily="34" charset="0"/>
              </a:rPr>
              <a:t>ученый </a:t>
            </a:r>
            <a:r>
              <a:rPr lang="ru-RU" altLang="ru-RU" dirty="0" err="1">
                <a:latin typeface="Arial" panose="020B0604020202020204" pitchFamily="34" charset="0"/>
              </a:rPr>
              <a:t>Варрон</a:t>
            </a:r>
            <a:endParaRPr lang="ru-RU" altLang="ru-RU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6" name="AutoShape 8" descr="Папирус"/>
          <p:cNvSpPr>
            <a:spLocks noChangeArrowheads="1"/>
          </p:cNvSpPr>
          <p:nvPr/>
        </p:nvSpPr>
        <p:spPr bwMode="auto">
          <a:xfrm rot="10800000">
            <a:off x="2974426" y="837127"/>
            <a:ext cx="6169571" cy="3020170"/>
          </a:xfrm>
          <a:prstGeom prst="verticalScroll">
            <a:avLst>
              <a:gd name="adj" fmla="val 7838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«Теперь я буду говорить, какими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орудиями труда обрабатываются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поля. Эти орудия бывают трех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видов: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говорящие – рабы,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мычащие – быки,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немые – повозки, лопаты, плуги»</a:t>
            </a: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" name="AutoShape 3" descr="Папирус"/>
          <p:cNvSpPr>
            <a:spLocks noChangeArrowheads="1"/>
          </p:cNvSpPr>
          <p:nvPr/>
        </p:nvSpPr>
        <p:spPr bwMode="auto">
          <a:xfrm rot="10800000" flipH="1">
            <a:off x="3004146" y="3857293"/>
            <a:ext cx="6139853" cy="3000703"/>
          </a:xfrm>
          <a:prstGeom prst="verticalScroll">
            <a:avLst>
              <a:gd name="adj" fmla="val 7838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«Одни орудия являются</a:t>
            </a:r>
          </a:p>
          <a:p>
            <a:pPr algn="ctr">
              <a:defRPr/>
            </a:pP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одушевленными</a:t>
            </a: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другие </a:t>
            </a: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 неодушевленными.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Раб есть одушевленная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собственность </a:t>
            </a: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 </a:t>
            </a: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наиболее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совершенное из всех орудий.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Одни люди созданы</a:t>
            </a:r>
          </a:p>
          <a:p>
            <a:pPr algn="ctr">
              <a:defRPr/>
            </a:pP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природой быть свободными,</a:t>
            </a:r>
          </a:p>
          <a:p>
            <a:pPr algn="ctr">
              <a:defRPr/>
            </a:pP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другие – рабами. Тем людям, </a:t>
            </a:r>
          </a:p>
          <a:p>
            <a:pPr algn="ctr">
              <a:defRPr/>
            </a:pP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которые по природе своей</a:t>
            </a:r>
          </a:p>
          <a:p>
            <a:pPr algn="ctr">
              <a:defRPr/>
            </a:pP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рабы, быть рабами справедливо.»</a:t>
            </a:r>
          </a:p>
          <a:p>
            <a:pPr algn="ctr">
              <a:defRPr/>
            </a:pP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80" name="Picture 8" descr="https://en.numista.com/catalogue/photos/roman_republic_ancient/5eebc76e839cd2.24261118-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1390" y="1011019"/>
            <a:ext cx="2675959" cy="25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cf2.ppt-online.org/files2/slide/x/xPdywpeBCMOfakRmHQXi1tKZ7oUDh3Fs5rbIqEN8S/slide-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3205" y="4032173"/>
            <a:ext cx="2249414" cy="267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676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75" y="1"/>
            <a:ext cx="8818179" cy="9879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ГДЕ ИСПОЛЬЗОВАЛСЯ ТРУД РАБОВ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66" y="1166648"/>
            <a:ext cx="8445989" cy="5108673"/>
          </a:xfrm>
        </p:spPr>
        <p:txBody>
          <a:bodyPr/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Имение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земельное владение богатого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человека.</a:t>
            </a:r>
          </a:p>
          <a:p>
            <a:pPr marL="0" indent="0">
              <a:buNone/>
            </a:pPr>
            <a:endParaRPr lang="ru-RU" dirty="0">
              <a:solidFill>
                <a:srgbClr val="173A8D"/>
              </a:solidFill>
            </a:endParaRPr>
          </a:p>
        </p:txBody>
      </p:sp>
      <p:pic>
        <p:nvPicPr>
          <p:cNvPr id="5" name="Рисунок 4" descr="11739985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685" y="1972780"/>
            <a:ext cx="5383369" cy="340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GP164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73860" y="4014737"/>
            <a:ext cx="3775853" cy="286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5" descr="1_____Morocc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0262" y="1747815"/>
            <a:ext cx="3781847" cy="249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7216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1448</Words>
  <Application>Microsoft Office PowerPoint</Application>
  <PresentationFormat>Экран (4:3)</PresentationFormat>
  <Paragraphs>177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РАБСТВО В ДРЕВНЕМ РИМЕ.</vt:lpstr>
      <vt:lpstr>ЗАДАНИЕ НА УРОК</vt:lpstr>
      <vt:lpstr>План  урока</vt:lpstr>
      <vt:lpstr> ОПРЕДЕЛЕНИЕ ОСНОВНЫХ ПОНЯТИЙ</vt:lpstr>
      <vt:lpstr>ИСТОЧНИКИ РАБСТВА В РИМЕ </vt:lpstr>
      <vt:lpstr>ПРОЦЕНТНЫЙ СОСТАВ И СФЕРА ПРИМЕНЕНИЯ</vt:lpstr>
      <vt:lpstr>ЭТАПЫ ФОРМИРОВАНИЯ РАБСТВА </vt:lpstr>
      <vt:lpstr>Отношение к рабам в обществе </vt:lpstr>
      <vt:lpstr>ГДЕ ИСПОЛЬЗОВАЛСЯ ТРУД РАБОВ</vt:lpstr>
      <vt:lpstr>ДВОР РИМСКОЙ ВИЛЛЫ </vt:lpstr>
      <vt:lpstr>Римские виллы часто имели асимметричный план и строились с использованием сложных террас на склонах холмов; они имели длинные колоннады, башни, прекрасные водные сады с зеркальными бассейнами и фонтанами, а также обширные резервуары для хранения воды</vt:lpstr>
      <vt:lpstr>Латифундии</vt:lpstr>
      <vt:lpstr>Латифундия</vt:lpstr>
      <vt:lpstr> Где применялся труд рабов  в поместье в выходные и праздничные дни? </vt:lpstr>
      <vt:lpstr>Не иметь ни одного раба считалось признаком крайней нищеты.  В домах богатых людей рабов было очень много.  </vt:lpstr>
      <vt:lpstr>Принудить рабов к тяжелому  труду можно было лишь с помощью наказаний. </vt:lpstr>
      <vt:lpstr>Труд рабов в рудниках</vt:lpstr>
      <vt:lpstr>Положение рабов</vt:lpstr>
      <vt:lpstr>БОИ  ГЛАДИАТОРОВ -  </vt:lpstr>
      <vt:lpstr> Амфитеатр -  специальное сооружение для зрелищ, гладиаторских игр, в котором места располагались вокруг арены</vt:lpstr>
      <vt:lpstr>Название «гладиаторы» произошло от слова «gladius» (меч) или тот, кто используют мечи, меч.</vt:lpstr>
      <vt:lpstr>РАЗНОВИДНОСТИ ГЛАДИАТОРОВ</vt:lpstr>
      <vt:lpstr>РАЗНОВИДНОСТИ ГЛАДИАТОРОВ</vt:lpstr>
      <vt:lpstr>РАЗНОВИДНОСТИ ГЛАДИАТОРОВ</vt:lpstr>
      <vt:lpstr>РАЗНОВИДНОСТИ ГЛАДИАТОРОВ</vt:lpstr>
      <vt:lpstr>РАЗНОВИДНОСТИ ГЛАДИАТОРОВ</vt:lpstr>
      <vt:lpstr>РАЗНОВИДНОСТИ ГЛАДИАТОРОВ</vt:lpstr>
      <vt:lpstr>РАЗНОВИДНОСТИ ГЛАДИАТОРОВ</vt:lpstr>
      <vt:lpstr>РАЗНОВИДНОСТИ ГЛАДИАТОРОВ</vt:lpstr>
      <vt:lpstr>РУДИС</vt:lpstr>
      <vt:lpstr>ПУТИ ПОЛУЧЕНИЯ СВОБОДЫ</vt:lpstr>
      <vt:lpstr>Ребята, так как же мы ответим на вопросы</vt:lpstr>
      <vt:lpstr>РЕФЛЕКСИЯ</vt:lpstr>
      <vt:lpstr>Слайд 34</vt:lpstr>
      <vt:lpstr>Слайд 35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t.vinnikova</cp:lastModifiedBy>
  <cp:revision>94</cp:revision>
  <dcterms:created xsi:type="dcterms:W3CDTF">2016-11-18T14:12:19Z</dcterms:created>
  <dcterms:modified xsi:type="dcterms:W3CDTF">2025-03-26T04:29:22Z</dcterms:modified>
</cp:coreProperties>
</file>