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73" r:id="rId4"/>
    <p:sldId id="272" r:id="rId5"/>
    <p:sldId id="263" r:id="rId6"/>
    <p:sldId id="269" r:id="rId7"/>
    <p:sldId id="264" r:id="rId8"/>
    <p:sldId id="270" r:id="rId9"/>
    <p:sldId id="265" r:id="rId10"/>
    <p:sldId id="271" r:id="rId11"/>
    <p:sldId id="268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634" autoAdjust="0"/>
  </p:normalViewPr>
  <p:slideViewPr>
    <p:cSldViewPr snapToGrid="0">
      <p:cViewPr varScale="1">
        <p:scale>
          <a:sx n="80" d="100"/>
          <a:sy n="80" d="100"/>
        </p:scale>
        <p:origin x="7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6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13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7429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329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9459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485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40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01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5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25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200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766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98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8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01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30BA9-2F7C-40FC-BBA8-9B41D3B4CD92}" type="datetimeFigureOut">
              <a:rPr lang="ru-RU" smtClean="0"/>
              <a:t>30.03.2025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44CBE9B-48DF-447E-8522-E7E86851E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91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110E5-BF98-4A24-94ED-FE16372D8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850" y="2878138"/>
            <a:ext cx="9144000" cy="135096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Презентация к коррекционному дефектологическому занятию</a:t>
            </a:r>
            <a:br>
              <a:rPr lang="ru-RU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b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«День защитника Отечества. Мужественность» </a:t>
            </a:r>
            <a:b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для обучающихся 3 класса </a:t>
            </a:r>
            <a:br>
              <a:rPr lang="ru-RU" sz="3600" dirty="0"/>
            </a:br>
            <a:br>
              <a:rPr lang="ru-RU" sz="36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endParaRPr lang="ru-RU" sz="36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89F2FC-F29B-4813-90F0-FD904073F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250" y="4533900"/>
            <a:ext cx="6800850" cy="779462"/>
          </a:xfrm>
        </p:spPr>
        <p:txBody>
          <a:bodyPr>
            <a:normAutofit fontScale="55000" lnSpcReduction="20000"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Учитель-дефектолог</a:t>
            </a:r>
          </a:p>
          <a:p>
            <a:r>
              <a:rPr lang="ru-RU" sz="4000" b="1" dirty="0">
                <a:solidFill>
                  <a:schemeClr val="tx1"/>
                </a:solidFill>
              </a:rPr>
              <a:t>Парфентьева Татьяна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3172352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D63542-32FB-4918-AA54-EEC8FE001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8052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Раскраска по номерам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3E3D83-BBCA-45FD-A9AE-E6F044D9B3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829" y="1222455"/>
            <a:ext cx="4459315" cy="5355897"/>
          </a:xfrm>
        </p:spPr>
      </p:pic>
    </p:spTree>
    <p:extLst>
      <p:ext uri="{BB962C8B-B14F-4D97-AF65-F5344CB8AC3E}">
        <p14:creationId xmlns:p14="http://schemas.microsoft.com/office/powerpoint/2010/main" val="3112595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021EF1-20B9-AD2C-926A-F045C91BB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E224925-9077-6BC7-4D8E-1BCFC10889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439" y="485346"/>
            <a:ext cx="8814563" cy="588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93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6CCA8-4753-478D-87BA-192CBE884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70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+mn-lt"/>
              </a:rPr>
              <a:t>Эмоциональный термометр</a:t>
            </a:r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B130EB6B-427A-486E-BC66-3B13FD6682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3805" y="3202496"/>
            <a:ext cx="1176630" cy="54869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73A0C6C-58F3-4FA4-98E1-FAF8A49F6F83}"/>
              </a:ext>
            </a:extLst>
          </p:cNvPr>
          <p:cNvCxnSpPr>
            <a:cxnSpLocks/>
          </p:cNvCxnSpPr>
          <p:nvPr/>
        </p:nvCxnSpPr>
        <p:spPr>
          <a:xfrm>
            <a:off x="5942120" y="816746"/>
            <a:ext cx="0" cy="5832629"/>
          </a:xfrm>
          <a:prstGeom prst="line">
            <a:avLst/>
          </a:prstGeom>
          <a:ln w="76200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448C865-595A-47CB-835E-1568F53676DF}"/>
              </a:ext>
            </a:extLst>
          </p:cNvPr>
          <p:cNvCxnSpPr>
            <a:cxnSpLocks/>
          </p:cNvCxnSpPr>
          <p:nvPr/>
        </p:nvCxnSpPr>
        <p:spPr>
          <a:xfrm>
            <a:off x="5338100" y="6063449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D7343932-DA27-4F88-862E-9C870D039ED5}"/>
              </a:ext>
            </a:extLst>
          </p:cNvPr>
          <p:cNvCxnSpPr>
            <a:cxnSpLocks/>
          </p:cNvCxnSpPr>
          <p:nvPr/>
        </p:nvCxnSpPr>
        <p:spPr>
          <a:xfrm>
            <a:off x="5353805" y="5487880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3D89AFB-AF6D-4059-A689-088898083A2F}"/>
              </a:ext>
            </a:extLst>
          </p:cNvPr>
          <p:cNvCxnSpPr>
            <a:cxnSpLocks/>
          </p:cNvCxnSpPr>
          <p:nvPr/>
        </p:nvCxnSpPr>
        <p:spPr>
          <a:xfrm>
            <a:off x="5369510" y="4884198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1A70870-7013-4559-B77C-9DB9D6DC77C1}"/>
              </a:ext>
            </a:extLst>
          </p:cNvPr>
          <p:cNvCxnSpPr>
            <a:cxnSpLocks/>
          </p:cNvCxnSpPr>
          <p:nvPr/>
        </p:nvCxnSpPr>
        <p:spPr>
          <a:xfrm>
            <a:off x="5326263" y="4360416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DEC7807-B1DC-4B65-8AEB-5C949D613217}"/>
              </a:ext>
            </a:extLst>
          </p:cNvPr>
          <p:cNvCxnSpPr>
            <a:cxnSpLocks/>
          </p:cNvCxnSpPr>
          <p:nvPr/>
        </p:nvCxnSpPr>
        <p:spPr>
          <a:xfrm>
            <a:off x="5338100" y="3821097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254F01D0-1D03-4E3F-8AFB-519DE008A19E}"/>
              </a:ext>
            </a:extLst>
          </p:cNvPr>
          <p:cNvCxnSpPr>
            <a:cxnSpLocks/>
          </p:cNvCxnSpPr>
          <p:nvPr/>
        </p:nvCxnSpPr>
        <p:spPr>
          <a:xfrm>
            <a:off x="5338100" y="2700291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D9159A9F-8D15-4D87-B1C4-CFA6EB3B6234}"/>
              </a:ext>
            </a:extLst>
          </p:cNvPr>
          <p:cNvCxnSpPr>
            <a:cxnSpLocks/>
          </p:cNvCxnSpPr>
          <p:nvPr/>
        </p:nvCxnSpPr>
        <p:spPr>
          <a:xfrm>
            <a:off x="5326263" y="2229775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1670310-747F-423F-AB82-F13B99B480E3}"/>
              </a:ext>
            </a:extLst>
          </p:cNvPr>
          <p:cNvCxnSpPr>
            <a:cxnSpLocks/>
          </p:cNvCxnSpPr>
          <p:nvPr/>
        </p:nvCxnSpPr>
        <p:spPr>
          <a:xfrm>
            <a:off x="5326263" y="1759259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42840BC4-C844-4C71-AD12-2BA86CE4A85B}"/>
              </a:ext>
            </a:extLst>
          </p:cNvPr>
          <p:cNvCxnSpPr>
            <a:cxnSpLocks/>
          </p:cNvCxnSpPr>
          <p:nvPr/>
        </p:nvCxnSpPr>
        <p:spPr>
          <a:xfrm>
            <a:off x="5326263" y="1278384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89299E2-CB9C-4226-BE49-B31807B77CBD}"/>
              </a:ext>
            </a:extLst>
          </p:cNvPr>
          <p:cNvSpPr txBox="1"/>
          <p:nvPr/>
        </p:nvSpPr>
        <p:spPr>
          <a:xfrm>
            <a:off x="5019676" y="6024969"/>
            <a:ext cx="6038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0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B687B8-757A-4A5E-8C1F-2035848A8103}"/>
              </a:ext>
            </a:extLst>
          </p:cNvPr>
          <p:cNvSpPr txBox="1"/>
          <p:nvPr/>
        </p:nvSpPr>
        <p:spPr>
          <a:xfrm>
            <a:off x="4651792" y="5678975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10</a:t>
            </a:r>
            <a:endParaRPr lang="ru-RU" sz="3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D9F3EE-07EC-4CF2-A0F3-9C080FEC2853}"/>
              </a:ext>
            </a:extLst>
          </p:cNvPr>
          <p:cNvSpPr txBox="1"/>
          <p:nvPr/>
        </p:nvSpPr>
        <p:spPr>
          <a:xfrm>
            <a:off x="4679334" y="5094200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20</a:t>
            </a:r>
            <a:endParaRPr lang="ru-RU" sz="3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24BFB3-7DCD-4558-A291-6DAE821B457B}"/>
              </a:ext>
            </a:extLst>
          </p:cNvPr>
          <p:cNvSpPr txBox="1"/>
          <p:nvPr/>
        </p:nvSpPr>
        <p:spPr>
          <a:xfrm>
            <a:off x="4667497" y="4523815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30</a:t>
            </a:r>
            <a:endParaRPr lang="ru-RU" sz="3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84F04B-D65F-4D17-A79C-8EF4EFDB23A5}"/>
              </a:ext>
            </a:extLst>
          </p:cNvPr>
          <p:cNvSpPr txBox="1"/>
          <p:nvPr/>
        </p:nvSpPr>
        <p:spPr>
          <a:xfrm>
            <a:off x="4667497" y="3939040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40</a:t>
            </a:r>
            <a:endParaRPr lang="ru-RU" sz="3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474451-7E38-4006-8C74-0B49BA02963B}"/>
              </a:ext>
            </a:extLst>
          </p:cNvPr>
          <p:cNvSpPr txBox="1"/>
          <p:nvPr/>
        </p:nvSpPr>
        <p:spPr>
          <a:xfrm>
            <a:off x="4255701" y="3415258"/>
            <a:ext cx="11452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50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0C10EA-E581-45C8-8127-FDA9242A6F4A}"/>
              </a:ext>
            </a:extLst>
          </p:cNvPr>
          <p:cNvSpPr txBox="1"/>
          <p:nvPr/>
        </p:nvSpPr>
        <p:spPr>
          <a:xfrm>
            <a:off x="4679334" y="2807182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60</a:t>
            </a:r>
            <a:endParaRPr lang="ru-RU" sz="3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F9C686-E838-4DC6-87EC-1E1A39459192}"/>
              </a:ext>
            </a:extLst>
          </p:cNvPr>
          <p:cNvSpPr txBox="1"/>
          <p:nvPr/>
        </p:nvSpPr>
        <p:spPr>
          <a:xfrm>
            <a:off x="4679334" y="2280102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70</a:t>
            </a:r>
            <a:endParaRPr lang="ru-RU" sz="3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2B6C43-0768-4652-B139-CA56703AA9FD}"/>
              </a:ext>
            </a:extLst>
          </p:cNvPr>
          <p:cNvSpPr txBox="1"/>
          <p:nvPr/>
        </p:nvSpPr>
        <p:spPr>
          <a:xfrm>
            <a:off x="4667497" y="1814718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80</a:t>
            </a:r>
            <a:endParaRPr lang="ru-RU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2FA950-CE7A-4A6F-A076-965B91205130}"/>
              </a:ext>
            </a:extLst>
          </p:cNvPr>
          <p:cNvSpPr txBox="1"/>
          <p:nvPr/>
        </p:nvSpPr>
        <p:spPr>
          <a:xfrm>
            <a:off x="4667497" y="1291579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90</a:t>
            </a:r>
            <a:endParaRPr lang="ru-RU" sz="3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0EFF3E-3F8E-4C25-97D1-BFE082B5636C}"/>
              </a:ext>
            </a:extLst>
          </p:cNvPr>
          <p:cNvSpPr txBox="1"/>
          <p:nvPr/>
        </p:nvSpPr>
        <p:spPr>
          <a:xfrm>
            <a:off x="4219578" y="796617"/>
            <a:ext cx="12817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100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7A0C8C89-5E28-4DA0-B389-CAD653513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419" y="2946392"/>
            <a:ext cx="1749409" cy="174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7019DF1D-676C-43CC-A999-D748A8098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4041" y="5339909"/>
            <a:ext cx="1370120" cy="1370120"/>
          </a:xfrm>
          <a:prstGeom prst="rect">
            <a:avLst/>
          </a:prstGeom>
        </p:spPr>
      </p:pic>
      <p:pic>
        <p:nvPicPr>
          <p:cNvPr id="2058" name="Picture 10" descr="Picture background">
            <a:extLst>
              <a:ext uri="{FF2B5EF4-FFF2-40B4-BE49-F238E27FC236}">
                <a16:creationId xmlns:a16="http://schemas.microsoft.com/office/drawing/2014/main" id="{883C4ECD-0DEB-4C7D-8372-40A8ED7E2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16" y="816517"/>
            <a:ext cx="1749410" cy="17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82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F260F-A789-4503-A3A7-8A893EC40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165"/>
            <a:ext cx="10515600" cy="90552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</a:rPr>
              <a:t>План занятия</a:t>
            </a:r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ru-RU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64E4F8-FC7E-4B0D-85D1-D52AB6054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8788"/>
            <a:ext cx="10515600" cy="5218175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«Моё настроение»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Упражнение «Отгадай звук»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Пословицы и поговорки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Синквейн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«Мужество»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Упражнение «Восьмёрка и стрелка»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Раскраска по номерам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Завершение «Моё настроение»</a:t>
            </a:r>
          </a:p>
        </p:txBody>
      </p:sp>
    </p:spTree>
    <p:extLst>
      <p:ext uri="{BB962C8B-B14F-4D97-AF65-F5344CB8AC3E}">
        <p14:creationId xmlns:p14="http://schemas.microsoft.com/office/powerpoint/2010/main" val="78549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6CCA8-4753-478D-87BA-192CBE884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70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+mn-lt"/>
              </a:rPr>
              <a:t>Эмоциональный термометр</a:t>
            </a:r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B130EB6B-427A-486E-BC66-3B13FD6682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3805" y="3202496"/>
            <a:ext cx="1176630" cy="54869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73A0C6C-58F3-4FA4-98E1-FAF8A49F6F83}"/>
              </a:ext>
            </a:extLst>
          </p:cNvPr>
          <p:cNvCxnSpPr>
            <a:cxnSpLocks/>
          </p:cNvCxnSpPr>
          <p:nvPr/>
        </p:nvCxnSpPr>
        <p:spPr>
          <a:xfrm>
            <a:off x="5942120" y="816746"/>
            <a:ext cx="0" cy="5832629"/>
          </a:xfrm>
          <a:prstGeom prst="line">
            <a:avLst/>
          </a:prstGeom>
          <a:ln w="76200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448C865-595A-47CB-835E-1568F53676DF}"/>
              </a:ext>
            </a:extLst>
          </p:cNvPr>
          <p:cNvCxnSpPr>
            <a:cxnSpLocks/>
          </p:cNvCxnSpPr>
          <p:nvPr/>
        </p:nvCxnSpPr>
        <p:spPr>
          <a:xfrm>
            <a:off x="5338100" y="6063449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D7343932-DA27-4F88-862E-9C870D039ED5}"/>
              </a:ext>
            </a:extLst>
          </p:cNvPr>
          <p:cNvCxnSpPr>
            <a:cxnSpLocks/>
          </p:cNvCxnSpPr>
          <p:nvPr/>
        </p:nvCxnSpPr>
        <p:spPr>
          <a:xfrm>
            <a:off x="5353805" y="5487880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3D89AFB-AF6D-4059-A689-088898083A2F}"/>
              </a:ext>
            </a:extLst>
          </p:cNvPr>
          <p:cNvCxnSpPr>
            <a:cxnSpLocks/>
          </p:cNvCxnSpPr>
          <p:nvPr/>
        </p:nvCxnSpPr>
        <p:spPr>
          <a:xfrm>
            <a:off x="5369510" y="4884198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1A70870-7013-4559-B77C-9DB9D6DC77C1}"/>
              </a:ext>
            </a:extLst>
          </p:cNvPr>
          <p:cNvCxnSpPr>
            <a:cxnSpLocks/>
          </p:cNvCxnSpPr>
          <p:nvPr/>
        </p:nvCxnSpPr>
        <p:spPr>
          <a:xfrm>
            <a:off x="5326263" y="4360416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DEC7807-B1DC-4B65-8AEB-5C949D613217}"/>
              </a:ext>
            </a:extLst>
          </p:cNvPr>
          <p:cNvCxnSpPr>
            <a:cxnSpLocks/>
          </p:cNvCxnSpPr>
          <p:nvPr/>
        </p:nvCxnSpPr>
        <p:spPr>
          <a:xfrm>
            <a:off x="5338100" y="3821097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254F01D0-1D03-4E3F-8AFB-519DE008A19E}"/>
              </a:ext>
            </a:extLst>
          </p:cNvPr>
          <p:cNvCxnSpPr>
            <a:cxnSpLocks/>
          </p:cNvCxnSpPr>
          <p:nvPr/>
        </p:nvCxnSpPr>
        <p:spPr>
          <a:xfrm>
            <a:off x="5338100" y="2700291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D9159A9F-8D15-4D87-B1C4-CFA6EB3B6234}"/>
              </a:ext>
            </a:extLst>
          </p:cNvPr>
          <p:cNvCxnSpPr>
            <a:cxnSpLocks/>
          </p:cNvCxnSpPr>
          <p:nvPr/>
        </p:nvCxnSpPr>
        <p:spPr>
          <a:xfrm>
            <a:off x="5326263" y="2229775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1670310-747F-423F-AB82-F13B99B480E3}"/>
              </a:ext>
            </a:extLst>
          </p:cNvPr>
          <p:cNvCxnSpPr>
            <a:cxnSpLocks/>
          </p:cNvCxnSpPr>
          <p:nvPr/>
        </p:nvCxnSpPr>
        <p:spPr>
          <a:xfrm>
            <a:off x="5326263" y="1759259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42840BC4-C844-4C71-AD12-2BA86CE4A85B}"/>
              </a:ext>
            </a:extLst>
          </p:cNvPr>
          <p:cNvCxnSpPr>
            <a:cxnSpLocks/>
          </p:cNvCxnSpPr>
          <p:nvPr/>
        </p:nvCxnSpPr>
        <p:spPr>
          <a:xfrm>
            <a:off x="5326263" y="1278384"/>
            <a:ext cx="114522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89299E2-CB9C-4226-BE49-B31807B77CBD}"/>
              </a:ext>
            </a:extLst>
          </p:cNvPr>
          <p:cNvSpPr txBox="1"/>
          <p:nvPr/>
        </p:nvSpPr>
        <p:spPr>
          <a:xfrm>
            <a:off x="5019676" y="6024969"/>
            <a:ext cx="6038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0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B687B8-757A-4A5E-8C1F-2035848A8103}"/>
              </a:ext>
            </a:extLst>
          </p:cNvPr>
          <p:cNvSpPr txBox="1"/>
          <p:nvPr/>
        </p:nvSpPr>
        <p:spPr>
          <a:xfrm>
            <a:off x="4651792" y="5678975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10</a:t>
            </a:r>
            <a:endParaRPr lang="ru-RU" sz="3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D9F3EE-07EC-4CF2-A0F3-9C080FEC2853}"/>
              </a:ext>
            </a:extLst>
          </p:cNvPr>
          <p:cNvSpPr txBox="1"/>
          <p:nvPr/>
        </p:nvSpPr>
        <p:spPr>
          <a:xfrm>
            <a:off x="4679334" y="5094200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20</a:t>
            </a:r>
            <a:endParaRPr lang="ru-RU" sz="3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24BFB3-7DCD-4558-A291-6DAE821B457B}"/>
              </a:ext>
            </a:extLst>
          </p:cNvPr>
          <p:cNvSpPr txBox="1"/>
          <p:nvPr/>
        </p:nvSpPr>
        <p:spPr>
          <a:xfrm>
            <a:off x="4667497" y="4523815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30</a:t>
            </a:r>
            <a:endParaRPr lang="ru-RU" sz="3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84F04B-D65F-4D17-A79C-8EF4EFDB23A5}"/>
              </a:ext>
            </a:extLst>
          </p:cNvPr>
          <p:cNvSpPr txBox="1"/>
          <p:nvPr/>
        </p:nvSpPr>
        <p:spPr>
          <a:xfrm>
            <a:off x="4667497" y="3939040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40</a:t>
            </a:r>
            <a:endParaRPr lang="ru-RU" sz="3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474451-7E38-4006-8C74-0B49BA02963B}"/>
              </a:ext>
            </a:extLst>
          </p:cNvPr>
          <p:cNvSpPr txBox="1"/>
          <p:nvPr/>
        </p:nvSpPr>
        <p:spPr>
          <a:xfrm>
            <a:off x="4255701" y="3415258"/>
            <a:ext cx="11452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50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0C10EA-E581-45C8-8127-FDA9242A6F4A}"/>
              </a:ext>
            </a:extLst>
          </p:cNvPr>
          <p:cNvSpPr txBox="1"/>
          <p:nvPr/>
        </p:nvSpPr>
        <p:spPr>
          <a:xfrm>
            <a:off x="4679334" y="2807182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60</a:t>
            </a:r>
            <a:endParaRPr lang="ru-RU" sz="3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F9C686-E838-4DC6-87EC-1E1A39459192}"/>
              </a:ext>
            </a:extLst>
          </p:cNvPr>
          <p:cNvSpPr txBox="1"/>
          <p:nvPr/>
        </p:nvSpPr>
        <p:spPr>
          <a:xfrm>
            <a:off x="4679334" y="2280102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70</a:t>
            </a:r>
            <a:endParaRPr lang="ru-RU" sz="3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2B6C43-0768-4652-B139-CA56703AA9FD}"/>
              </a:ext>
            </a:extLst>
          </p:cNvPr>
          <p:cNvSpPr txBox="1"/>
          <p:nvPr/>
        </p:nvSpPr>
        <p:spPr>
          <a:xfrm>
            <a:off x="4667497" y="1814718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80</a:t>
            </a:r>
            <a:endParaRPr lang="ru-RU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2FA950-CE7A-4A6F-A076-965B91205130}"/>
              </a:ext>
            </a:extLst>
          </p:cNvPr>
          <p:cNvSpPr txBox="1"/>
          <p:nvPr/>
        </p:nvSpPr>
        <p:spPr>
          <a:xfrm>
            <a:off x="4667497" y="1291579"/>
            <a:ext cx="733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90</a:t>
            </a:r>
            <a:endParaRPr lang="ru-RU" sz="3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0EFF3E-3F8E-4C25-97D1-BFE082B5636C}"/>
              </a:ext>
            </a:extLst>
          </p:cNvPr>
          <p:cNvSpPr txBox="1"/>
          <p:nvPr/>
        </p:nvSpPr>
        <p:spPr>
          <a:xfrm>
            <a:off x="4219578" y="796617"/>
            <a:ext cx="12817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100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7A0C8C89-5E28-4DA0-B389-CAD653513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419" y="2946392"/>
            <a:ext cx="1749409" cy="174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7019DF1D-676C-43CC-A999-D748A8098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4041" y="5339909"/>
            <a:ext cx="1370120" cy="1370120"/>
          </a:xfrm>
          <a:prstGeom prst="rect">
            <a:avLst/>
          </a:prstGeom>
        </p:spPr>
      </p:pic>
      <p:pic>
        <p:nvPicPr>
          <p:cNvPr id="2058" name="Picture 10" descr="Picture background">
            <a:extLst>
              <a:ext uri="{FF2B5EF4-FFF2-40B4-BE49-F238E27FC236}">
                <a16:creationId xmlns:a16="http://schemas.microsoft.com/office/drawing/2014/main" id="{883C4ECD-0DEB-4C7D-8372-40A8ED7E2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16" y="816517"/>
            <a:ext cx="1749410" cy="17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04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D4382-8C00-4FD7-9CE6-1C2811010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580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+mn-lt"/>
              </a:rPr>
              <a:t>Упражнение «Отгадай звук»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D340010-E4FE-4A2A-992A-6919BB9009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0" y="2005081"/>
            <a:ext cx="3904279" cy="390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C4E78E-E756-4274-A312-E5D4F393D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789" y="2183906"/>
            <a:ext cx="3805394" cy="3546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16CC08-4778-4248-8F4B-C797873AC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913" y="1537918"/>
            <a:ext cx="2395473" cy="46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75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FF1B7D-1EC4-4EF1-B827-44B9ACC70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1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</a:rPr>
              <a:t>Пословицы и поговорки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DA5321-2212-0270-E326-E97573E60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1016950"/>
            <a:ext cx="10848975" cy="516001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70C0"/>
                </a:solidFill>
              </a:rPr>
              <a:t>Мал телом, но велик духом.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70C0"/>
                </a:solidFill>
              </a:rPr>
              <a:t>Мужественному человеку никакое дело не трудно.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65D6F9-B3AE-48DC-96F3-3E2D82E21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385" y="2548948"/>
            <a:ext cx="2962688" cy="41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2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840AA-D902-485E-AEAB-C23DCA2C6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662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Разбор слова по составу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C1F101-23C4-471B-91C7-23888B4C3116}"/>
              </a:ext>
            </a:extLst>
          </p:cNvPr>
          <p:cNvSpPr/>
          <p:nvPr/>
        </p:nvSpPr>
        <p:spPr>
          <a:xfrm>
            <a:off x="7065615" y="2457143"/>
            <a:ext cx="1056443" cy="98733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F6CA03-1B2D-4F01-910B-2A661F699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/>
              <a:t>Мужество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0070C0"/>
                </a:solidFill>
              </a:rPr>
              <a:t>Однокоренные слова:</a:t>
            </a:r>
          </a:p>
          <a:p>
            <a:pPr marL="0" indent="0" algn="ctr">
              <a:buNone/>
            </a:pPr>
            <a:r>
              <a:rPr lang="ru-RU" sz="4000" dirty="0"/>
              <a:t>возмужалый</a:t>
            </a:r>
          </a:p>
          <a:p>
            <a:pPr marL="0" indent="0" algn="ctr">
              <a:buNone/>
            </a:pPr>
            <a:r>
              <a:rPr lang="ru-RU" sz="4000" dirty="0"/>
              <a:t>возмужать</a:t>
            </a:r>
          </a:p>
        </p:txBody>
      </p:sp>
      <p:sp>
        <p:nvSpPr>
          <p:cNvPr id="4" name="Дуга 3">
            <a:extLst>
              <a:ext uri="{FF2B5EF4-FFF2-40B4-BE49-F238E27FC236}">
                <a16:creationId xmlns:a16="http://schemas.microsoft.com/office/drawing/2014/main" id="{9218694F-E0BB-49A5-8EE1-A0304C122A02}"/>
              </a:ext>
            </a:extLst>
          </p:cNvPr>
          <p:cNvSpPr/>
          <p:nvPr/>
        </p:nvSpPr>
        <p:spPr>
          <a:xfrm rot="12130472" flipV="1">
            <a:off x="2324033" y="1436129"/>
            <a:ext cx="2191852" cy="2413634"/>
          </a:xfrm>
          <a:prstGeom prst="arc">
            <a:avLst>
              <a:gd name="adj1" fmla="val 12501865"/>
              <a:gd name="adj2" fmla="val 347466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9C56DB5C-768B-4963-9A4E-0D81D4A779DD}"/>
              </a:ext>
            </a:extLst>
          </p:cNvPr>
          <p:cNvCxnSpPr>
            <a:cxnSpLocks/>
          </p:cNvCxnSpPr>
          <p:nvPr/>
        </p:nvCxnSpPr>
        <p:spPr>
          <a:xfrm>
            <a:off x="5880816" y="1526952"/>
            <a:ext cx="1056443" cy="107355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B8F77D5-04B0-4109-BD5F-09DDA998FF61}"/>
              </a:ext>
            </a:extLst>
          </p:cNvPr>
          <p:cNvCxnSpPr>
            <a:cxnSpLocks/>
          </p:cNvCxnSpPr>
          <p:nvPr/>
        </p:nvCxnSpPr>
        <p:spPr>
          <a:xfrm flipV="1">
            <a:off x="4818509" y="1497151"/>
            <a:ext cx="1014907" cy="110335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Дуга 19">
            <a:extLst>
              <a:ext uri="{FF2B5EF4-FFF2-40B4-BE49-F238E27FC236}">
                <a16:creationId xmlns:a16="http://schemas.microsoft.com/office/drawing/2014/main" id="{0FA798A6-CDDB-492C-9352-B67C334FC8E9}"/>
              </a:ext>
            </a:extLst>
          </p:cNvPr>
          <p:cNvSpPr/>
          <p:nvPr/>
        </p:nvSpPr>
        <p:spPr>
          <a:xfrm rot="11490228" flipV="1">
            <a:off x="4538168" y="4305274"/>
            <a:ext cx="560681" cy="809119"/>
          </a:xfrm>
          <a:prstGeom prst="arc">
            <a:avLst>
              <a:gd name="adj1" fmla="val 12501865"/>
              <a:gd name="adj2" fmla="val 20804161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>
            <a:extLst>
              <a:ext uri="{FF2B5EF4-FFF2-40B4-BE49-F238E27FC236}">
                <a16:creationId xmlns:a16="http://schemas.microsoft.com/office/drawing/2014/main" id="{6AC51D0D-ED83-4D96-97A2-4BF5207CAA26}"/>
              </a:ext>
            </a:extLst>
          </p:cNvPr>
          <p:cNvSpPr/>
          <p:nvPr/>
        </p:nvSpPr>
        <p:spPr>
          <a:xfrm rot="11490228" flipV="1">
            <a:off x="4703745" y="5194597"/>
            <a:ext cx="560681" cy="769105"/>
          </a:xfrm>
          <a:prstGeom prst="arc">
            <a:avLst>
              <a:gd name="adj1" fmla="val 12501865"/>
              <a:gd name="adj2" fmla="val 20804161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150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31834C-C2C1-6C3C-8939-8CFC1A620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284" y="323850"/>
            <a:ext cx="8596668" cy="1320800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00B050"/>
                </a:solidFill>
              </a:rPr>
              <a:t>Синквейн</a:t>
            </a:r>
            <a:r>
              <a:rPr lang="ru-RU" b="1" dirty="0">
                <a:solidFill>
                  <a:srgbClr val="00B050"/>
                </a:solidFill>
              </a:rPr>
              <a:t> «Мужественный человек»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6F6C55-F4E8-07C4-F051-72642EEF6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831" y="1444963"/>
            <a:ext cx="11707739" cy="49236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Правила написания </a:t>
            </a:r>
            <a:r>
              <a:rPr lang="ru-RU" sz="3200" b="1" dirty="0" err="1">
                <a:solidFill>
                  <a:srgbClr val="0070C0"/>
                </a:solidFill>
              </a:rPr>
              <a:t>синквейна</a:t>
            </a:r>
            <a:r>
              <a:rPr lang="ru-RU" sz="3200" b="1" dirty="0">
                <a:solidFill>
                  <a:srgbClr val="0070C0"/>
                </a:solidFill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</a:rPr>
              <a:t>Первая строка — одно существительное, отражающее тему.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</a:rPr>
              <a:t>Вторая строка — два прилагательных, описывающих основную мысль.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</a:rPr>
              <a:t>Третья строка — три глагола, говорящие о действиях в рамках темы.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</a:rPr>
              <a:t>Четвёртая строка — фраза из четырёх слов, показывающая отношение к теме. Это….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7648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8CE4C-963D-4AB1-9774-AA6193993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019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+mn-lt"/>
              </a:rPr>
              <a:t>Упражнение «восьмёрка и стрелка»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7515BC-CB3B-4AE1-B589-D0F1B3C3D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7363"/>
            <a:ext cx="10515600" cy="496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828948-4726-40A8-8A58-E4F1B42BDE5C}"/>
              </a:ext>
            </a:extLst>
          </p:cNvPr>
          <p:cNvSpPr/>
          <p:nvPr/>
        </p:nvSpPr>
        <p:spPr>
          <a:xfrm>
            <a:off x="1127465" y="1571348"/>
            <a:ext cx="3409025" cy="4421079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0" dirty="0"/>
              <a:t>8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C6F88EC-C515-4840-9C80-4FE17EBB51E0}"/>
              </a:ext>
            </a:extLst>
          </p:cNvPr>
          <p:cNvSpPr/>
          <p:nvPr/>
        </p:nvSpPr>
        <p:spPr>
          <a:xfrm>
            <a:off x="5950999" y="1481623"/>
            <a:ext cx="3409025" cy="4421079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-вниз 5">
            <a:extLst>
              <a:ext uri="{FF2B5EF4-FFF2-40B4-BE49-F238E27FC236}">
                <a16:creationId xmlns:a16="http://schemas.microsoft.com/office/drawing/2014/main" id="{A03829A8-CDDE-4C61-A1E7-0595E8E90FBC}"/>
              </a:ext>
            </a:extLst>
          </p:cNvPr>
          <p:cNvSpPr/>
          <p:nvPr/>
        </p:nvSpPr>
        <p:spPr>
          <a:xfrm>
            <a:off x="7392324" y="1655688"/>
            <a:ext cx="674703" cy="3906173"/>
          </a:xfrm>
          <a:prstGeom prst="up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2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824B5-6AD7-1594-AB67-4633A194C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327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</a:rPr>
              <a:t>Раскраска по номерам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8AC7893-FFEB-4C5D-9A0B-B49E0C81A7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682" y="1008404"/>
            <a:ext cx="4678635" cy="5619313"/>
          </a:xfrm>
        </p:spPr>
      </p:pic>
    </p:spTree>
    <p:extLst>
      <p:ext uri="{BB962C8B-B14F-4D97-AF65-F5344CB8AC3E}">
        <p14:creationId xmlns:p14="http://schemas.microsoft.com/office/powerpoint/2010/main" val="61520292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1289</TotalTime>
  <Words>189</Words>
  <Application>Microsoft Office PowerPoint</Application>
  <PresentationFormat>Широкоэкранный</PresentationFormat>
  <Paragraphs>54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Comic Sans MS</vt:lpstr>
      <vt:lpstr>Trebuchet MS</vt:lpstr>
      <vt:lpstr>Wingdings</vt:lpstr>
      <vt:lpstr>Wingdings 3</vt:lpstr>
      <vt:lpstr>Аспект</vt:lpstr>
      <vt:lpstr>Презентация к коррекционному дефектологическому занятию   «День защитника Отечества. Мужественность»  для обучающихся 3 класса   </vt:lpstr>
      <vt:lpstr>План занятия</vt:lpstr>
      <vt:lpstr>Эмоциональный термометр</vt:lpstr>
      <vt:lpstr>Упражнение «Отгадай звук»</vt:lpstr>
      <vt:lpstr>Пословицы и поговорки</vt:lpstr>
      <vt:lpstr>Разбор слова по составу</vt:lpstr>
      <vt:lpstr>Синквейн «Мужественный человек»</vt:lpstr>
      <vt:lpstr>Упражнение «восьмёрка и стрелка»</vt:lpstr>
      <vt:lpstr>Раскраска по номерам</vt:lpstr>
      <vt:lpstr>Раскраска по номерам</vt:lpstr>
      <vt:lpstr>Презентация PowerPoint</vt:lpstr>
      <vt:lpstr>Эмоциональный термометр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Развиваем память 1-4 класс</dc:title>
  <dc:creator>User</dc:creator>
  <cp:lastModifiedBy>User</cp:lastModifiedBy>
  <cp:revision>27</cp:revision>
  <dcterms:created xsi:type="dcterms:W3CDTF">2024-11-04T13:02:43Z</dcterms:created>
  <dcterms:modified xsi:type="dcterms:W3CDTF">2025-03-30T12:30:15Z</dcterms:modified>
</cp:coreProperties>
</file>