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5" r:id="rId10"/>
    <p:sldId id="267" r:id="rId11"/>
    <p:sldId id="268" r:id="rId12"/>
    <p:sldId id="269" r:id="rId13"/>
    <p:sldId id="270" r:id="rId14"/>
    <p:sldId id="271" r:id="rId15"/>
    <p:sldId id="276" r:id="rId16"/>
    <p:sldId id="273" r:id="rId17"/>
    <p:sldId id="272" r:id="rId18"/>
    <p:sldId id="274" r:id="rId19"/>
    <p:sldId id="277" r:id="rId20"/>
    <p:sldId id="275" r:id="rId21"/>
    <p:sldId id="279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FFFC"/>
    <a:srgbClr val="C5FFFF"/>
    <a:srgbClr val="D8BDED"/>
    <a:srgbClr val="E4D2F2"/>
    <a:srgbClr val="CAA4E6"/>
    <a:srgbClr val="D3B4EA"/>
    <a:srgbClr val="FFE285"/>
    <a:srgbClr val="FF964F"/>
    <a:srgbClr val="FFC39B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3A515-7B63-40FB-BAFD-86B9C779E025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4E709-CDEB-4550-BA3B-7A66A1C94D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943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4E709-CDEB-4550-BA3B-7A66A1C94D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1139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4E709-CDEB-4550-BA3B-7A66A1C94D0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319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4E709-CDEB-4550-BA3B-7A66A1C94D0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260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4E709-CDEB-4550-BA3B-7A66A1C94D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941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4E709-CDEB-4550-BA3B-7A66A1C94D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34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4E709-CDEB-4550-BA3B-7A66A1C94D0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584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4E709-CDEB-4550-BA3B-7A66A1C94D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084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4E709-CDEB-4550-BA3B-7A66A1C94D0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478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4E709-CDEB-4550-BA3B-7A66A1C94D0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62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54E709-CDEB-4550-BA3B-7A66A1C94D0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9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B75F90-1F4E-4E7C-8E56-F55A6822D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D9ABA-C34A-4886-BD0E-EBCB0E4400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E4A6FA-EAE9-4947-88E9-E5531B338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8605-860E-4956-854C-116F71AA159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F9AFCF-AFEA-41CC-9B2A-1E6C0B8AE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91B14D-E996-4016-8CC3-C6898216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CA6A-F819-4659-964C-1746BD2B4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5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2BF8AD-5656-478E-B16E-8BC7A6B6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6AB001-D870-445B-B7EA-D30932722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7BD85C-D627-41C9-A7D2-AE1D9A6EB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8605-860E-4956-854C-116F71AA159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A00556-609D-4B11-802C-75B8B5AFE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120EA8-3A36-4C5F-83D8-CF24D2811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CA6A-F819-4659-964C-1746BD2B4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5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DD791C-4F6C-442F-8880-11FB5E2F0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CEDF8D2-F89E-47AF-9A76-E8A9563030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EF7560-8DC1-4ABB-BCDF-3E85BA1B4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8605-860E-4956-854C-116F71AA159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2A0048-8EE3-454F-B438-B5E687B92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671E4B-9BF4-4C01-B9ED-80ECBD439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CA6A-F819-4659-964C-1746BD2B4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359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337121-CE14-4595-97FB-0B5A6545F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DDFC4F8-5206-414F-BD4A-A792D8B9F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DEB1C5-580B-4613-9F04-2184C513D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8605-860E-4956-854C-116F71AA159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B7D416-A89D-49AE-8896-DDE4080AE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5C2DCB-17B3-48D3-81B5-5CA97249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CA6A-F819-4659-964C-1746BD2B4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0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4A5DC-970A-4FE6-AF2F-57FDAC38B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84FA5DA-DAF8-4CCC-86AB-517E0C949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B549B2-86C7-418B-BE31-239F2BBD1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8605-860E-4956-854C-116F71AA159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F87207-7B0D-4C6B-ADB3-8580C7A67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CECA2E-FCC8-4828-9D9A-5920961D2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CA6A-F819-4659-964C-1746BD2B4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60706D-E1D6-4A81-A590-46BC956E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21B0B-6E86-40C6-8CA6-344DE3247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AC6E36-14E5-4F55-81EF-D167D0F06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D50549-6495-4C86-9B06-975A6A56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8605-860E-4956-854C-116F71AA159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7775BB-9E9D-49FE-9579-99E30E71A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9D6D5E-1513-45FC-A574-BA2193E79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CA6A-F819-4659-964C-1746BD2B4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7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67F60E-E382-428B-8C52-39DC40A7D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6F1A4E-E1B1-41BB-989D-97BF5E9F2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64555A7-69D1-4B90-8360-837D43D940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D04D75-A53F-4B71-90CD-CD21E4245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40F312E-78A3-49A9-AFD1-F741F9FA2F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FB3E9DA-851D-434A-92AA-15EAAD0A5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8605-860E-4956-854C-116F71AA159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82ADB7-5DBA-423E-BA78-A932694DC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D49B66E-CC44-4832-AD9B-D72F138E0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CA6A-F819-4659-964C-1746BD2B4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10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09958B-31ED-4AC1-BD24-7B0B426C3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87542EF-2804-4E34-85C7-BEC10475C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8605-860E-4956-854C-116F71AA159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99E5EF-B726-4A66-B551-5878D8CD8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78C50A-0B29-4409-BA29-9A874770F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CA6A-F819-4659-964C-1746BD2B4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6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C88ACE-B72B-4B82-B373-A7DACF70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8605-860E-4956-854C-116F71AA159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54EA2B-C071-4A94-87BB-7F6B63AA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E5A8EDB-2D59-464B-B524-93C0C3463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CA6A-F819-4659-964C-1746BD2B4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57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0692D-246F-4EC0-9F01-19C71872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F6BE98-CAD0-41BF-91AB-F88DD38C9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B8F490-B917-466E-A9AD-757704A624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F53CA0-EF92-4685-8FB2-1E635E132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8605-860E-4956-854C-116F71AA159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188E48-F80C-48DC-894D-36BC15807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F51BDF7-FFBE-456E-BB5D-D8D446AB9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CA6A-F819-4659-964C-1746BD2B4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244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FD6DBB-8460-4741-86DC-F5B2BFEDE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B348B8-EC09-4209-93E7-DB0BB2C43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DAF860-46EB-45E1-9003-232C904E78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69F2DB-9C17-4B8F-95D8-5F39A054D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F8605-860E-4956-854C-116F71AA159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FFB1F2-91F5-4B51-A141-64DDD1F53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C1E2FE-FF39-44EA-8893-C1EC1941A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CA6A-F819-4659-964C-1746BD2B4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13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3FFE2-AD6D-43EB-9998-5649C1704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06CEAD-65F7-4815-B475-2DF5B6CDD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6C3B86-864B-4D8F-B015-97824ACB9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F8605-860E-4956-854C-116F71AA1592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D7B933-4F41-45F6-A01A-86E05DC32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F51301-3A7B-456C-BF3E-D6F4B7DFF8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9CA6A-F819-4659-964C-1746BD2B40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03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916" y="228600"/>
            <a:ext cx="11478126" cy="6268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114D19-94EE-4455-8C66-7A3C0E79B4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6080" y="340043"/>
            <a:ext cx="11450320" cy="2387600"/>
          </a:xfrm>
        </p:spPr>
        <p:txBody>
          <a:bodyPr>
            <a:normAutofit/>
          </a:bodyPr>
          <a:lstStyle/>
          <a:p>
            <a:r>
              <a:rPr lang="ru-RU" sz="4400" b="1" dirty="0">
                <a:latin typeface="Arial Black" panose="020B0A04020102020204" pitchFamily="34" charset="0"/>
              </a:rPr>
              <a:t>Соответствие вида глагола временам глаголов в английском языке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FC31FC9-FCEC-4335-952D-AFA05B967F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720" y="2835117"/>
            <a:ext cx="9144000" cy="3337400"/>
          </a:xfrm>
        </p:spPr>
        <p:txBody>
          <a:bodyPr>
            <a:no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Интегрированный урок-презентация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Подготовили: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Елена Андреевна Пегушина,</a:t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учитель английского языка</a:t>
            </a:r>
          </a:p>
          <a:p>
            <a:pPr algn="r"/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Диана Леонидовна Сычёва,</a:t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учитель русского языка и литературы</a:t>
            </a:r>
          </a:p>
          <a:p>
            <a:pPr algn="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МАОУ «СОШ №9» (г. Соликамск)</a:t>
            </a:r>
          </a:p>
        </p:txBody>
      </p:sp>
    </p:spTree>
    <p:extLst>
      <p:ext uri="{BB962C8B-B14F-4D97-AF65-F5344CB8AC3E}">
        <p14:creationId xmlns:p14="http://schemas.microsoft.com/office/powerpoint/2010/main" val="17262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8916" y="0"/>
            <a:ext cx="1147812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77169-06C5-4DBA-92FC-A3EDA0BA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72"/>
            <a:ext cx="10515600" cy="96583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Present Continuous </a:t>
            </a:r>
            <a:r>
              <a:rPr lang="en-US" sz="4000" b="1" dirty="0">
                <a:latin typeface="Arial Black" panose="020B0A04020102020204" pitchFamily="34" charset="0"/>
              </a:rPr>
              <a:t>or </a:t>
            </a:r>
            <a:r>
              <a:rPr lang="en-US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Present Perfect</a:t>
            </a:r>
            <a:r>
              <a:rPr lang="en-US" sz="4000" b="1" dirty="0">
                <a:latin typeface="Arial Black" panose="020B0A04020102020204" pitchFamily="34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5B14EF-E87D-4CDC-B355-C508EAD0A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4779"/>
            <a:ext cx="5035050" cy="46367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3C168F-2510-4F76-84FC-82BE400D8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621" y="1414779"/>
            <a:ext cx="5035050" cy="46367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2871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8916" y="0"/>
            <a:ext cx="1147812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77169-06C5-4DBA-92FC-A3EDA0BA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72"/>
            <a:ext cx="10515600" cy="96583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Present Continuous </a:t>
            </a:r>
            <a:r>
              <a:rPr lang="en-US" sz="3600" dirty="0">
                <a:latin typeface="Arial Black" panose="020B0A04020102020204" pitchFamily="34" charset="0"/>
              </a:rPr>
              <a:t>or </a:t>
            </a: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Present Perfect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endParaRPr 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5B14EF-E87D-4CDC-B355-C508EAD0A2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1414779"/>
            <a:ext cx="5024394" cy="463677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3C168F-2510-4F76-84FC-82BE400D8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750" y="1414779"/>
            <a:ext cx="5035050" cy="462201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4108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8916" y="0"/>
            <a:ext cx="1147812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77169-06C5-4DBA-92FC-A3EDA0BA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72"/>
            <a:ext cx="10515600" cy="96583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Present Continuous </a:t>
            </a:r>
            <a:r>
              <a:rPr lang="en-US" sz="3600" dirty="0">
                <a:latin typeface="Arial Black" panose="020B0A04020102020204" pitchFamily="34" charset="0"/>
              </a:rPr>
              <a:t>or </a:t>
            </a: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Present Perfect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endParaRPr 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448A31-3EB6-42E1-A054-57C30102A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65" y="1414779"/>
            <a:ext cx="5089050" cy="463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1" y="1641096"/>
            <a:ext cx="4224339" cy="41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EEF8E4B-CFAA-41E1-A7CF-EBC7E4CB4CF7}"/>
              </a:ext>
            </a:extLst>
          </p:cNvPr>
          <p:cNvSpPr txBox="1"/>
          <p:nvPr/>
        </p:nvSpPr>
        <p:spPr>
          <a:xfrm>
            <a:off x="8386267" y="3194568"/>
            <a:ext cx="17107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letter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7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8916" y="0"/>
            <a:ext cx="1147812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77169-06C5-4DBA-92FC-A3EDA0BA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72"/>
            <a:ext cx="10515600" cy="96583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Present Continuous </a:t>
            </a:r>
            <a:r>
              <a:rPr lang="en-US" sz="3600" dirty="0">
                <a:latin typeface="Arial Black" panose="020B0A04020102020204" pitchFamily="34" charset="0"/>
              </a:rPr>
              <a:t>or </a:t>
            </a: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Present Perfect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endParaRPr 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448A31-3EB6-42E1-A054-57C30102A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9942" y="1414778"/>
            <a:ext cx="5078163" cy="463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1" y="1641097"/>
            <a:ext cx="4224339" cy="41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43928E-47E6-4E5A-992A-E6D7EEBAC436}"/>
              </a:ext>
            </a:extLst>
          </p:cNvPr>
          <p:cNvSpPr txBox="1"/>
          <p:nvPr/>
        </p:nvSpPr>
        <p:spPr>
          <a:xfrm>
            <a:off x="8420732" y="3194569"/>
            <a:ext cx="16417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get 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medal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9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8916" y="0"/>
            <a:ext cx="1147812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77169-06C5-4DBA-92FC-A3EDA0BA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72"/>
            <a:ext cx="10515600" cy="96583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Present Continuous </a:t>
            </a:r>
            <a:r>
              <a:rPr lang="en-US" sz="3600" dirty="0">
                <a:latin typeface="Arial Black" panose="020B0A04020102020204" pitchFamily="34" charset="0"/>
              </a:rPr>
              <a:t>or </a:t>
            </a: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Present Perfect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endParaRPr 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448A31-3EB6-42E1-A054-57C30102A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4716" y="1414778"/>
            <a:ext cx="5056531" cy="463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1" y="1641097"/>
            <a:ext cx="4224339" cy="41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25359B-15BF-4920-9E44-8CDA95004305}"/>
              </a:ext>
            </a:extLst>
          </p:cNvPr>
          <p:cNvSpPr txBox="1"/>
          <p:nvPr/>
        </p:nvSpPr>
        <p:spPr>
          <a:xfrm>
            <a:off x="8455197" y="3194569"/>
            <a:ext cx="15728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play 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tennis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62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8916" y="0"/>
            <a:ext cx="1147812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77169-06C5-4DBA-92FC-A3EDA0BA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72"/>
            <a:ext cx="10515600" cy="96583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Present Continuous </a:t>
            </a:r>
            <a:r>
              <a:rPr lang="en-US" sz="3600" b="1" dirty="0">
                <a:latin typeface="Arial Black" panose="020B0A04020102020204" pitchFamily="34" charset="0"/>
              </a:rPr>
              <a:t>or </a:t>
            </a:r>
            <a:r>
              <a:rPr lang="en-US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Present Perfect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448A31-3EB6-42E1-A054-57C30102A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6976" y="1414779"/>
            <a:ext cx="5024426" cy="463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1" y="1641097"/>
            <a:ext cx="4224339" cy="41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4BA430-AA45-406D-A603-D09B389B91E7}"/>
              </a:ext>
            </a:extLst>
          </p:cNvPr>
          <p:cNvSpPr txBox="1"/>
          <p:nvPr/>
        </p:nvSpPr>
        <p:spPr>
          <a:xfrm>
            <a:off x="8637137" y="3446492"/>
            <a:ext cx="1208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ski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7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8916" y="0"/>
            <a:ext cx="1147812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77169-06C5-4DBA-92FC-A3EDA0BA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72"/>
            <a:ext cx="10515600" cy="96583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Present Continuous </a:t>
            </a:r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or </a:t>
            </a:r>
            <a:r>
              <a:rPr lang="en-US" sz="4000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Present Perfect</a:t>
            </a:r>
            <a:r>
              <a:rPr lang="en-US" sz="40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n-US" sz="4000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448A31-3EB6-42E1-A054-57C30102A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3455" y="1414778"/>
            <a:ext cx="5029749" cy="463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1" y="1641097"/>
            <a:ext cx="4224339" cy="41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1C8470-81C2-4701-B1B9-8205009D258F}"/>
              </a:ext>
            </a:extLst>
          </p:cNvPr>
          <p:cNvSpPr txBox="1"/>
          <p:nvPr/>
        </p:nvSpPr>
        <p:spPr>
          <a:xfrm>
            <a:off x="8351804" y="3471568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swim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29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8916" y="0"/>
            <a:ext cx="1147812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77169-06C5-4DBA-92FC-A3EDA0BA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72"/>
            <a:ext cx="10515600" cy="96583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Present Continuous </a:t>
            </a:r>
            <a:r>
              <a:rPr lang="en-US" sz="4000" b="1" dirty="0">
                <a:latin typeface="Arial Black" panose="020B0A04020102020204" pitchFamily="34" charset="0"/>
              </a:rPr>
              <a:t>or </a:t>
            </a:r>
            <a:r>
              <a:rPr lang="en-US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Present Perfect</a:t>
            </a:r>
            <a:r>
              <a:rPr lang="en-US" sz="4000" b="1" dirty="0">
                <a:latin typeface="Arial Black" panose="020B0A04020102020204" pitchFamily="34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448A31-3EB6-42E1-A054-57C30102A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02822" y="1414778"/>
            <a:ext cx="5061922" cy="463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1" y="1641097"/>
            <a:ext cx="4224339" cy="41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70FC20-C5E3-4BC5-8B0E-274353953289}"/>
              </a:ext>
            </a:extLst>
          </p:cNvPr>
          <p:cNvSpPr txBox="1"/>
          <p:nvPr/>
        </p:nvSpPr>
        <p:spPr>
          <a:xfrm>
            <a:off x="8477638" y="3194569"/>
            <a:ext cx="15279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origami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742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8916" y="0"/>
            <a:ext cx="1147812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77169-06C5-4DBA-92FC-A3EDA0BA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72"/>
            <a:ext cx="10515600" cy="96583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Present Continuous </a:t>
            </a:r>
            <a:r>
              <a:rPr lang="en-US" sz="4000" b="1" dirty="0">
                <a:latin typeface="Arial Black" panose="020B0A04020102020204" pitchFamily="34" charset="0"/>
              </a:rPr>
              <a:t>or </a:t>
            </a:r>
            <a:r>
              <a:rPr lang="en-US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Present Perfect</a:t>
            </a:r>
            <a:r>
              <a:rPr lang="en-US" sz="4000" b="1" dirty="0">
                <a:latin typeface="Arial Black" panose="020B0A04020102020204" pitchFamily="34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448A31-3EB6-42E1-A054-57C30102A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0665" y="1414779"/>
            <a:ext cx="5051152" cy="463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1" y="1641097"/>
            <a:ext cx="4224339" cy="41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5E32B5-CD32-4B41-9FF2-F8BDB987ED61}"/>
              </a:ext>
            </a:extLst>
          </p:cNvPr>
          <p:cNvSpPr txBox="1"/>
          <p:nvPr/>
        </p:nvSpPr>
        <p:spPr>
          <a:xfrm>
            <a:off x="8306918" y="3194569"/>
            <a:ext cx="18694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paint 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08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8916" y="0"/>
            <a:ext cx="1147812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77169-06C5-4DBA-92FC-A3EDA0BA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72"/>
            <a:ext cx="10515600" cy="96583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Present Continuous </a:t>
            </a:r>
            <a:r>
              <a:rPr lang="en-US" sz="4000" b="1" dirty="0">
                <a:latin typeface="Arial Black" panose="020B0A04020102020204" pitchFamily="34" charset="0"/>
              </a:rPr>
              <a:t>or </a:t>
            </a:r>
            <a:r>
              <a:rPr lang="en-US" sz="4000" b="1" dirty="0">
                <a:solidFill>
                  <a:schemeClr val="tx1"/>
                </a:solidFill>
                <a:latin typeface="Arial Black" panose="020B0A04020102020204" pitchFamily="34" charset="0"/>
              </a:rPr>
              <a:t>Present Perfect</a:t>
            </a:r>
            <a:r>
              <a:rPr lang="en-US" sz="4000" b="1" dirty="0">
                <a:latin typeface="Arial Black" panose="020B0A04020102020204" pitchFamily="34" charset="0"/>
              </a:rPr>
              <a:t> </a:t>
            </a:r>
            <a:endParaRPr lang="en-US" sz="40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448A31-3EB6-42E1-A054-57C30102A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5057" y="1414778"/>
            <a:ext cx="5013815" cy="463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1" y="1641097"/>
            <a:ext cx="4224339" cy="41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93641F-5D9F-4165-AFB3-CB4D8610EE5E}"/>
              </a:ext>
            </a:extLst>
          </p:cNvPr>
          <p:cNvSpPr txBox="1"/>
          <p:nvPr/>
        </p:nvSpPr>
        <p:spPr>
          <a:xfrm>
            <a:off x="8455197" y="3210431"/>
            <a:ext cx="15728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play 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chess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79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8916" y="228600"/>
            <a:ext cx="11478126" cy="62684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76393-CC87-4159-A9BB-6036833A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13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 Black" panose="020B0A04020102020204" pitchFamily="34" charset="0"/>
              </a:rPr>
              <a:t>Вид глагола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4CDFDA-C653-47A7-946D-549D73885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6928"/>
            <a:ext cx="10515600" cy="95091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По каким морфологическим признакам отличаются выделенные глаголы-сказуемые?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7E2536EF-785C-4E91-B60D-35F330B42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785661"/>
              </p:ext>
            </p:extLst>
          </p:nvPr>
        </p:nvGraphicFramePr>
        <p:xfrm>
          <a:off x="838200" y="3216116"/>
          <a:ext cx="10515600" cy="2173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6288972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05980669"/>
                    </a:ext>
                  </a:extLst>
                </a:gridCol>
              </a:tblGrid>
              <a:tr h="6751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Он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u="dbl" dirty="0">
                          <a:solidFill>
                            <a:srgbClr val="0080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выполняет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домашнее задание.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Он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u="dbl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выполнил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домашнее задание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66282"/>
                  </a:ext>
                </a:extLst>
              </a:tr>
              <a:tr h="6751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Я </a:t>
                      </a:r>
                      <a:r>
                        <a:rPr lang="ru-RU" sz="2400" b="1" u="dbl" baseline="0" dirty="0">
                          <a:solidFill>
                            <a:srgbClr val="0080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читаю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книгу.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Я </a:t>
                      </a:r>
                      <a:r>
                        <a:rPr lang="ru-RU" sz="2400" b="1" u="dbl" baseline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прочитал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книгу.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958201"/>
                  </a:ext>
                </a:extLst>
              </a:tr>
              <a:tr h="6751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Мы </a:t>
                      </a:r>
                      <a:r>
                        <a:rPr lang="ru-RU" sz="2400" b="1" u="dbl" baseline="0" dirty="0">
                          <a:solidFill>
                            <a:srgbClr val="00808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прыгаем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скакалке.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Мы </a:t>
                      </a:r>
                      <a:r>
                        <a:rPr lang="ru-RU" sz="2400" b="1" u="dbl" baseline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прыгнули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скакалке.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93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47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8916" y="0"/>
            <a:ext cx="1147812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77169-06C5-4DBA-92FC-A3EDA0BA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72"/>
            <a:ext cx="10515600" cy="96583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Present Continuous </a:t>
            </a:r>
            <a:r>
              <a:rPr lang="en-US" sz="3600" dirty="0">
                <a:latin typeface="Arial Black" panose="020B0A04020102020204" pitchFamily="34" charset="0"/>
              </a:rPr>
              <a:t>or </a:t>
            </a:r>
            <a:r>
              <a:rPr lang="en-US" sz="3600" dirty="0">
                <a:solidFill>
                  <a:schemeClr val="tx1"/>
                </a:solidFill>
                <a:latin typeface="Arial Black" panose="020B0A04020102020204" pitchFamily="34" charset="0"/>
              </a:rPr>
              <a:t>Present Perfect</a:t>
            </a:r>
            <a:r>
              <a:rPr lang="en-US" sz="3600" dirty="0">
                <a:latin typeface="Arial Black" panose="020B0A04020102020204" pitchFamily="34" charset="0"/>
              </a:rPr>
              <a:t> </a:t>
            </a:r>
            <a:endParaRPr lang="en-US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448A31-3EB6-42E1-A054-57C30102A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2170" y="1414778"/>
            <a:ext cx="5029749" cy="463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1" y="1641097"/>
            <a:ext cx="4224339" cy="41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BE224A-DF27-456C-997E-25FEE2A2ABE6}"/>
              </a:ext>
            </a:extLst>
          </p:cNvPr>
          <p:cNvSpPr txBox="1"/>
          <p:nvPr/>
        </p:nvSpPr>
        <p:spPr>
          <a:xfrm>
            <a:off x="8332310" y="3194569"/>
            <a:ext cx="1818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eat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soup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58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8916" y="0"/>
            <a:ext cx="1147812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77169-06C5-4DBA-92FC-A3EDA0BA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72"/>
            <a:ext cx="10515600" cy="96583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Present Continuous </a:t>
            </a:r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or </a:t>
            </a:r>
            <a:r>
              <a:rPr lang="en-US" sz="3600" b="1" dirty="0">
                <a:solidFill>
                  <a:schemeClr val="tx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Present Perfect</a:t>
            </a:r>
            <a:r>
              <a:rPr lang="en-US" sz="3600" b="1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448A31-3EB6-42E1-A054-57C30102A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40585" y="1414778"/>
            <a:ext cx="5035082" cy="463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1" y="1641097"/>
            <a:ext cx="4224339" cy="41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3E48D1-D2CF-4C5F-AD70-A0A2D61746FA}"/>
              </a:ext>
            </a:extLst>
          </p:cNvPr>
          <p:cNvSpPr txBox="1"/>
          <p:nvPr/>
        </p:nvSpPr>
        <p:spPr>
          <a:xfrm>
            <a:off x="8387069" y="3502345"/>
            <a:ext cx="1709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cook 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1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8916" y="0"/>
            <a:ext cx="1147812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77169-06C5-4DBA-92FC-A3EDA0BA7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4472"/>
            <a:ext cx="10515600" cy="96583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US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Present Continuous </a:t>
            </a:r>
            <a:r>
              <a:rPr lang="en-US" sz="3600" b="1" dirty="0">
                <a:latin typeface="Arial Black" panose="020B0A04020102020204" pitchFamily="34" charset="0"/>
              </a:rPr>
              <a:t>or </a:t>
            </a:r>
            <a:r>
              <a:rPr lang="en-US" sz="3600" b="1" dirty="0">
                <a:solidFill>
                  <a:schemeClr val="tx1"/>
                </a:solidFill>
                <a:latin typeface="Arial Black" panose="020B0A04020102020204" pitchFamily="34" charset="0"/>
              </a:rPr>
              <a:t>Present Perfect</a:t>
            </a:r>
            <a:r>
              <a:rPr lang="en-US" sz="3600" b="1" dirty="0">
                <a:latin typeface="Arial Black" panose="020B0A04020102020204" pitchFamily="34" charset="0"/>
              </a:rPr>
              <a:t> </a:t>
            </a:r>
            <a:endParaRPr lang="en-US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0448A31-3EB6-42E1-A054-57C30102A0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63147" y="1414779"/>
            <a:ext cx="5024426" cy="4636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461" y="1641097"/>
            <a:ext cx="4224339" cy="418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C1EC6B-E5DC-4761-B347-21182E92B43D}"/>
              </a:ext>
            </a:extLst>
          </p:cNvPr>
          <p:cNvSpPr txBox="1"/>
          <p:nvPr/>
        </p:nvSpPr>
        <p:spPr>
          <a:xfrm>
            <a:off x="8375046" y="3194569"/>
            <a:ext cx="17331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drive </a:t>
            </a:r>
            <a:endParaRPr lang="ru-RU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car 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798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8916" y="228600"/>
            <a:ext cx="11478126" cy="6521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76393-CC87-4159-A9BB-6036833A6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>
                <a:latin typeface="Arial Black" panose="020B0A04020102020204" pitchFamily="34" charset="0"/>
              </a:rPr>
              <a:t>Вид и время глагола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4CDFDA-C653-47A7-946D-549D73885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9248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Отличительные морфологические признаки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7E2536EF-785C-4E91-B60D-35F330B42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636780"/>
              </p:ext>
            </p:extLst>
          </p:nvPr>
        </p:nvGraphicFramePr>
        <p:xfrm>
          <a:off x="838200" y="2218377"/>
          <a:ext cx="10515600" cy="4198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6288972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05980669"/>
                    </a:ext>
                  </a:extLst>
                </a:gridCol>
              </a:tblGrid>
              <a:tr h="67516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Выполняю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(наст. вр.; несов. в.)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выполнил 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(прош. вр.; сов. в.)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807056"/>
                  </a:ext>
                </a:extLst>
              </a:tr>
              <a:tr h="6751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Я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u="dbl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выполняю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домашнее задание.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14000">
                          <a:schemeClr val="accent1">
                            <a:lumMod val="5000"/>
                            <a:lumOff val="95000"/>
                          </a:schemeClr>
                        </a:gs>
                        <a:gs pos="60000">
                          <a:srgbClr val="C5FFFF"/>
                        </a:gs>
                        <a:gs pos="100000">
                          <a:srgbClr val="81FFFC"/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Я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u="dbl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выполнил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домашнее задание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61000">
                          <a:srgbClr val="E4D2F2"/>
                        </a:gs>
                        <a:gs pos="100000">
                          <a:srgbClr val="D8BDED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64266282"/>
                  </a:ext>
                </a:extLst>
              </a:tr>
              <a:tr h="67516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приставка (кроме не-) = сов. в.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4718114"/>
                  </a:ext>
                </a:extLst>
              </a:tr>
              <a:tr h="6751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Я </a:t>
                      </a:r>
                      <a:r>
                        <a:rPr lang="ru-RU" sz="2400" b="1" u="dbl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читаю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книгу.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9000">
                          <a:schemeClr val="accent1">
                            <a:lumMod val="5000"/>
                            <a:lumOff val="95000"/>
                          </a:schemeClr>
                        </a:gs>
                        <a:gs pos="61000">
                          <a:srgbClr val="C5FFFF"/>
                        </a:gs>
                        <a:gs pos="100000">
                          <a:srgbClr val="81FFF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Я </a:t>
                      </a:r>
                      <a:r>
                        <a:rPr lang="ru-RU" sz="2400" b="1" u="dbl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прочитал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книгу.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58000">
                          <a:srgbClr val="E4D2F2"/>
                        </a:gs>
                        <a:gs pos="100000">
                          <a:srgbClr val="D8BDED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02958201"/>
                  </a:ext>
                </a:extLst>
              </a:tr>
              <a:tr h="675163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 суффикс -ну- = сов. в.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904410"/>
                  </a:ext>
                </a:extLst>
              </a:tr>
              <a:tr h="67516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Мы </a:t>
                      </a:r>
                      <a:r>
                        <a:rPr lang="ru-RU" sz="2400" b="1" u="dbl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прыгаем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скакалке.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9000">
                          <a:schemeClr val="accent1">
                            <a:lumMod val="5000"/>
                            <a:lumOff val="95000"/>
                          </a:schemeClr>
                        </a:gs>
                        <a:gs pos="63000">
                          <a:srgbClr val="C5FFFF"/>
                        </a:gs>
                        <a:gs pos="100000">
                          <a:srgbClr val="81FFF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Мы </a:t>
                      </a:r>
                      <a:r>
                        <a:rPr lang="ru-RU" sz="2400" b="1" u="dbl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прыгнули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скакалке.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58000">
                          <a:srgbClr val="E4D2F2"/>
                        </a:gs>
                        <a:gs pos="100000">
                          <a:srgbClr val="D8BDED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38929369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67314" y="2360884"/>
            <a:ext cx="9259826" cy="423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467314" y="3894505"/>
            <a:ext cx="9259826" cy="423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458066" y="5216496"/>
            <a:ext cx="9259826" cy="4232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134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8916" y="392375"/>
            <a:ext cx="11478126" cy="59401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E89646-9215-4FD4-8FF4-149A2A23D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468" y="528899"/>
            <a:ext cx="10077063" cy="941161"/>
          </a:xfrm>
        </p:spPr>
        <p:txBody>
          <a:bodyPr>
            <a:normAutofit/>
          </a:bodyPr>
          <a:lstStyle/>
          <a:p>
            <a:pPr algn="ctr"/>
            <a:r>
              <a:rPr lang="ru-RU" sz="4000" b="1" spc="200" dirty="0">
                <a:ln w="28575">
                  <a:noFill/>
                </a:ln>
                <a:latin typeface="Arial Black" panose="020B0A04020102020204" pitchFamily="34" charset="0"/>
              </a:rPr>
              <a:t>Вид глагола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72AE75-ED02-4EA9-B734-B3CD4E179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469" y="1470060"/>
            <a:ext cx="10077062" cy="5001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Выберите необходимое (по смыслу):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8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Глаголы совершенного вида обозначают законченное (результат) / незаконченное (процесс) действие.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</a:t>
            </a:r>
            <a:r>
              <a:rPr lang="ru-RU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Глаголы несовершенного вида обозначают законченное (результат) / незаконченное (процесс) действие.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8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</a:t>
            </a:r>
            <a:r>
              <a:rPr lang="ru-RU" dirty="0">
                <a:solidFill>
                  <a:srgbClr val="008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Глаголы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совершенного вида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обозначают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законченное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действие, т. е. </a:t>
            </a:r>
            <a:r>
              <a:rPr lang="ru-RU" b="1" u="sng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r>
              <a:rPr lang="ru-RU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Глаголы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несовершенного вида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обозначают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незаконченное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действие, т. е. </a:t>
            </a:r>
            <a:r>
              <a:rPr lang="ru-RU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2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48916" y="228600"/>
            <a:ext cx="11478126" cy="6436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31E558-F976-4A10-85CE-4719EACCA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81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atin typeface="Arial Black" panose="020B0A04020102020204" pitchFamily="34" charset="0"/>
              </a:rPr>
              <a:t>Соответствие вида глагола временам глаголов в английском языке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AAEE13-CF40-4F96-8524-18B61135C9BB}"/>
              </a:ext>
            </a:extLst>
          </p:cNvPr>
          <p:cNvSpPr/>
          <p:nvPr/>
        </p:nvSpPr>
        <p:spPr>
          <a:xfrm>
            <a:off x="1645920" y="2103437"/>
            <a:ext cx="4023360" cy="13255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незаконченное действие)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0CB1DBD-1A92-4F22-9943-3E81189267E2}"/>
              </a:ext>
            </a:extLst>
          </p:cNvPr>
          <p:cNvSpPr/>
          <p:nvPr/>
        </p:nvSpPr>
        <p:spPr>
          <a:xfrm>
            <a:off x="6685280" y="2103437"/>
            <a:ext cx="4023360" cy="13255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(законченное действие)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01998DC-0242-4E7F-AE3B-D64F5F2DC575}"/>
              </a:ext>
            </a:extLst>
          </p:cNvPr>
          <p:cNvSpPr/>
          <p:nvPr/>
        </p:nvSpPr>
        <p:spPr>
          <a:xfrm>
            <a:off x="1645920" y="4125277"/>
            <a:ext cx="4023360" cy="1325563"/>
          </a:xfrm>
          <a:prstGeom prst="rect">
            <a:avLst/>
          </a:prstGeom>
          <a:gradFill>
            <a:gsLst>
              <a:gs pos="10000">
                <a:schemeClr val="accent1">
                  <a:lumMod val="5000"/>
                  <a:lumOff val="95000"/>
                </a:schemeClr>
              </a:gs>
              <a:gs pos="58000">
                <a:srgbClr val="E4D2F2"/>
              </a:gs>
              <a:gs pos="100000">
                <a:srgbClr val="D8BDED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Continuous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47B549-7EFA-4EB6-9AA3-506B90DD4011}"/>
              </a:ext>
            </a:extLst>
          </p:cNvPr>
          <p:cNvSpPr/>
          <p:nvPr/>
        </p:nvSpPr>
        <p:spPr>
          <a:xfrm>
            <a:off x="6685280" y="4089717"/>
            <a:ext cx="4023360" cy="1325563"/>
          </a:xfrm>
          <a:prstGeom prst="rect">
            <a:avLst/>
          </a:prstGeom>
          <a:gradFill>
            <a:gsLst>
              <a:gs pos="10000">
                <a:schemeClr val="accent1">
                  <a:lumMod val="5000"/>
                  <a:lumOff val="95000"/>
                </a:schemeClr>
              </a:gs>
              <a:gs pos="58000">
                <a:srgbClr val="C5FFFF"/>
              </a:gs>
              <a:gs pos="100000">
                <a:srgbClr val="81FFFC"/>
              </a:gs>
            </a:gsLst>
            <a:lin ang="5400000" scaled="1"/>
          </a:gra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Perfect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73E88C5A-5464-4687-B6D1-D7CD79E78B72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3657600" y="3429000"/>
            <a:ext cx="0" cy="69627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1F770C8-FDE5-4CF8-B3B0-D3128F931D06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8696960" y="3429000"/>
            <a:ext cx="0" cy="66071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090C584-B851-4747-88BD-0FA6F87BCE72}"/>
              </a:ext>
            </a:extLst>
          </p:cNvPr>
          <p:cNvSpPr txBox="1"/>
          <p:nvPr/>
        </p:nvSpPr>
        <p:spPr>
          <a:xfrm>
            <a:off x="1645920" y="5831840"/>
            <a:ext cx="9062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Сформулируйте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тему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урока.</a:t>
            </a:r>
          </a:p>
        </p:txBody>
      </p:sp>
    </p:spTree>
    <p:extLst>
      <p:ext uri="{BB962C8B-B14F-4D97-AF65-F5344CB8AC3E}">
        <p14:creationId xmlns:p14="http://schemas.microsoft.com/office/powerpoint/2010/main" val="370123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8916" y="228600"/>
            <a:ext cx="11478126" cy="64368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FDEAC-E1AD-446D-91D5-81AD740AB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872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atin typeface="Arial Black" panose="020B0A04020102020204" pitchFamily="34" charset="0"/>
              </a:rPr>
              <a:t>Временные конструкции</a:t>
            </a:r>
            <a:br>
              <a:rPr lang="ru-RU" b="1" dirty="0">
                <a:latin typeface="Arial Black" panose="020B0A04020102020204" pitchFamily="34" charset="0"/>
              </a:rPr>
            </a:br>
            <a:r>
              <a:rPr lang="ru-RU" b="1" dirty="0">
                <a:latin typeface="Arial Black" panose="020B0A04020102020204" pitchFamily="34" charset="0"/>
              </a:rPr>
              <a:t>в английском языке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1D346A3-8C64-4613-AAB9-31229881D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357873"/>
              </p:ext>
            </p:extLst>
          </p:nvPr>
        </p:nvGraphicFramePr>
        <p:xfrm>
          <a:off x="838200" y="2905760"/>
          <a:ext cx="105918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360">
                  <a:extLst>
                    <a:ext uri="{9D8B030D-6E8A-4147-A177-3AD203B41FA5}">
                      <a16:colId xmlns:a16="http://schemas.microsoft.com/office/drawing/2014/main" val="3333988257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1353771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655994425"/>
                    </a:ext>
                  </a:extLst>
                </a:gridCol>
                <a:gridCol w="2329180">
                  <a:extLst>
                    <a:ext uri="{9D8B030D-6E8A-4147-A177-3AD203B41FA5}">
                      <a16:colId xmlns:a16="http://schemas.microsoft.com/office/drawing/2014/main" val="2562680026"/>
                    </a:ext>
                  </a:extLst>
                </a:gridCol>
                <a:gridCol w="1201420">
                  <a:extLst>
                    <a:ext uri="{9D8B030D-6E8A-4147-A177-3AD203B41FA5}">
                      <a16:colId xmlns:a16="http://schemas.microsoft.com/office/drawing/2014/main" val="2994437165"/>
                    </a:ext>
                  </a:extLst>
                </a:gridCol>
                <a:gridCol w="1765300">
                  <a:extLst>
                    <a:ext uri="{9D8B030D-6E8A-4147-A177-3AD203B41FA5}">
                      <a16:colId xmlns:a16="http://schemas.microsoft.com/office/drawing/2014/main" val="4022247715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 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58000">
                          <a:srgbClr val="E4D2F2"/>
                        </a:gs>
                        <a:gs pos="100000">
                          <a:srgbClr val="D8BDED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Perfect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58000">
                          <a:srgbClr val="C5FFFF"/>
                        </a:gs>
                        <a:gs pos="100000">
                          <a:srgbClr val="81FFFC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756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4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</a:t>
                      </a:r>
                      <a:endParaRPr lang="ru-RU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I, you, we, they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sz="4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4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84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He, she, it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527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They, you, we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He, she, it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</a:t>
                      </a:r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974978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167063" y="3862137"/>
            <a:ext cx="1528011" cy="372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43154" y="4305482"/>
            <a:ext cx="1267326" cy="372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90300" y="3693264"/>
            <a:ext cx="1528011" cy="710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98131" y="3675646"/>
            <a:ext cx="2162098" cy="372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521451" y="4305482"/>
            <a:ext cx="1049269" cy="372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816909" y="3630652"/>
            <a:ext cx="1366902" cy="861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90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60947" y="625643"/>
            <a:ext cx="11478126" cy="5666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676393-CC87-4159-A9BB-6036833A6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231" y="7621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 Black" panose="020B0A04020102020204" pitchFamily="34" charset="0"/>
                <a:cs typeface="Arial" panose="020B0604020202020204" pitchFamily="34" charset="0"/>
              </a:rPr>
              <a:t>Translate the sentences</a:t>
            </a:r>
            <a:endParaRPr lang="ru-RU" sz="40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7E2536EF-785C-4E91-B60D-35F330B42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059794"/>
              </p:ext>
            </p:extLst>
          </p:nvPr>
        </p:nvGraphicFramePr>
        <p:xfrm>
          <a:off x="850231" y="2087731"/>
          <a:ext cx="10515600" cy="3762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136288972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605980669"/>
                    </a:ext>
                  </a:extLst>
                </a:gridCol>
              </a:tblGrid>
              <a:tr h="6751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58000">
                          <a:srgbClr val="E4D2F2"/>
                        </a:gs>
                        <a:gs pos="100000">
                          <a:srgbClr val="D8BDED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Perfect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58000">
                          <a:srgbClr val="C5FFFF"/>
                        </a:gs>
                        <a:gs pos="100000">
                          <a:srgbClr val="81FFF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20435969"/>
                  </a:ext>
                </a:extLst>
              </a:tr>
              <a:tr h="9232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u="dbl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выполняет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домашнее задание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Он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1" u="dbl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выполнил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домашнее задание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266282"/>
                  </a:ext>
                </a:extLst>
              </a:tr>
              <a:tr h="93320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Я </a:t>
                      </a:r>
                      <a:r>
                        <a:rPr lang="ru-RU" sz="2400" b="1" u="dbl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читаю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книгу.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Я </a:t>
                      </a:r>
                      <a:r>
                        <a:rPr lang="ru-RU" sz="2400" b="1" u="dbl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прочитал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книгу.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2958201"/>
                  </a:ext>
                </a:extLst>
              </a:tr>
              <a:tr h="96504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Мы </a:t>
                      </a:r>
                      <a:r>
                        <a:rPr lang="ru-RU" sz="2400" b="1" u="dbl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прыгаем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скакалке.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 Мы </a:t>
                      </a:r>
                      <a:r>
                        <a:rPr lang="ru-RU" sz="2400" b="1" u="dbl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прыгнули</a:t>
                      </a:r>
                      <a:r>
                        <a:rPr lang="ru-RU" sz="24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скакалке.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9369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C0F08FD-5E82-4EEB-8F9E-0120ED6DC531}"/>
              </a:ext>
            </a:extLst>
          </p:cNvPr>
          <p:cNvSpPr txBox="1"/>
          <p:nvPr/>
        </p:nvSpPr>
        <p:spPr>
          <a:xfrm>
            <a:off x="1647833" y="3449023"/>
            <a:ext cx="3575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He is doing a homework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626DFB-AA8E-4DCB-B130-F157F1878BFC}"/>
              </a:ext>
            </a:extLst>
          </p:cNvPr>
          <p:cNvSpPr txBox="1"/>
          <p:nvPr/>
        </p:nvSpPr>
        <p:spPr>
          <a:xfrm>
            <a:off x="1897100" y="4418610"/>
            <a:ext cx="3076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 am reading a book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5BFF3-D934-445F-B164-A774AF7E1CF3}"/>
              </a:ext>
            </a:extLst>
          </p:cNvPr>
          <p:cNvSpPr txBox="1"/>
          <p:nvPr/>
        </p:nvSpPr>
        <p:spPr>
          <a:xfrm>
            <a:off x="1897100" y="5388197"/>
            <a:ext cx="3123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We are jumping rope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16813C-F900-4369-8447-1B908FC0A7A0}"/>
              </a:ext>
            </a:extLst>
          </p:cNvPr>
          <p:cNvSpPr txBox="1"/>
          <p:nvPr/>
        </p:nvSpPr>
        <p:spPr>
          <a:xfrm>
            <a:off x="6870272" y="3449023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He has done a homework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1D7D33-8909-44E3-B024-D9856CD6CD23}"/>
              </a:ext>
            </a:extLst>
          </p:cNvPr>
          <p:cNvSpPr txBox="1"/>
          <p:nvPr/>
        </p:nvSpPr>
        <p:spPr>
          <a:xfrm>
            <a:off x="7372782" y="4418609"/>
            <a:ext cx="2820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 have read a book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FA1C3D-A3F7-4FA4-BB5E-FA293261D519}"/>
              </a:ext>
            </a:extLst>
          </p:cNvPr>
          <p:cNvSpPr txBox="1"/>
          <p:nvPr/>
        </p:nvSpPr>
        <p:spPr>
          <a:xfrm>
            <a:off x="7121527" y="5388195"/>
            <a:ext cx="3277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We have jumped rope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057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5268" y="1"/>
            <a:ext cx="1147812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EF7CD-AD85-4F30-BF51-8EF528EC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552" y="310534"/>
            <a:ext cx="10515600" cy="102679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 Black" panose="020B0A04020102020204" pitchFamily="34" charset="0"/>
              </a:rPr>
              <a:t>What do you do in your free time</a:t>
            </a:r>
            <a:r>
              <a:rPr lang="ru-RU" sz="4000" b="1" dirty="0">
                <a:latin typeface="Arial Black" panose="020B0A04020102020204" pitchFamily="34" charset="0"/>
              </a:rPr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088F11-3294-4303-B37B-E6777D1B4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552" y="1334153"/>
            <a:ext cx="10515600" cy="1958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Мы идём на рыбалку / Мы сходили на рыбалку.</a:t>
            </a:r>
          </a:p>
          <a:p>
            <a:pPr marL="0" indent="0">
              <a:buNone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Она рисует картину / Она нарисовала картину.</a:t>
            </a:r>
          </a:p>
          <a:p>
            <a:pPr marL="0" indent="0">
              <a:buNone/>
            </a:pP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Они встречаются с друзьями сейчас / Они встречались </a:t>
            </a:r>
            <a:b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с друзьями.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267F946-A419-42DB-9B44-DAEF9B47A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0986124"/>
              </p:ext>
            </p:extLst>
          </p:nvPr>
        </p:nvGraphicFramePr>
        <p:xfrm>
          <a:off x="824552" y="3374409"/>
          <a:ext cx="105156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1880">
                  <a:extLst>
                    <a:ext uri="{9D8B030D-6E8A-4147-A177-3AD203B41FA5}">
                      <a16:colId xmlns:a16="http://schemas.microsoft.com/office/drawing/2014/main" val="58407368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49623682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1427201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77714861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58000">
                          <a:srgbClr val="E4D2F2"/>
                        </a:gs>
                        <a:gs pos="100000">
                          <a:srgbClr val="D8BDED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951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/ he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/ they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 /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/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785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72741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0999F63-6ED8-496D-A612-30A1B26C0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352957"/>
              </p:ext>
            </p:extLst>
          </p:nvPr>
        </p:nvGraphicFramePr>
        <p:xfrm>
          <a:off x="824552" y="5031124"/>
          <a:ext cx="1051560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2040">
                  <a:extLst>
                    <a:ext uri="{9D8B030D-6E8A-4147-A177-3AD203B41FA5}">
                      <a16:colId xmlns:a16="http://schemas.microsoft.com/office/drawing/2014/main" val="584073683"/>
                    </a:ext>
                  </a:extLst>
                </a:gridCol>
                <a:gridCol w="1635760">
                  <a:extLst>
                    <a:ext uri="{9D8B030D-6E8A-4147-A177-3AD203B41FA5}">
                      <a16:colId xmlns:a16="http://schemas.microsoft.com/office/drawing/2014/main" val="349623682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1427201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77714861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Perfect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58000">
                          <a:srgbClr val="C5FFFF"/>
                        </a:gs>
                        <a:gs pos="100000">
                          <a:srgbClr val="81FFFC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951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/ he  she, 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 /</a:t>
                      </a:r>
                      <a:r>
                        <a:rPr lang="ru-RU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785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727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610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8916" y="0"/>
            <a:ext cx="1147812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EF7CD-AD85-4F30-BF51-8EF528EC0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680"/>
            <a:ext cx="10515600" cy="854075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Arial Black" panose="020B0A04020102020204" pitchFamily="34" charset="0"/>
              </a:rPr>
              <a:t>Check your answers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4267F946-A419-42DB-9B44-DAEF9B47A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6988258"/>
              </p:ext>
            </p:extLst>
          </p:nvPr>
        </p:nvGraphicFramePr>
        <p:xfrm>
          <a:off x="838200" y="1093470"/>
          <a:ext cx="10515600" cy="263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58407368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49623682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1427201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77714861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Continuous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58000">
                          <a:srgbClr val="E4D2F2"/>
                        </a:gs>
                        <a:gs pos="100000">
                          <a:srgbClr val="D8BDED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951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/ he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it /</a:t>
                      </a:r>
                    </a:p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 /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 /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78512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59191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61126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72741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0999F63-6ED8-496D-A612-30A1B26C0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5441345"/>
              </p:ext>
            </p:extLst>
          </p:nvPr>
        </p:nvGraphicFramePr>
        <p:xfrm>
          <a:off x="838200" y="3867451"/>
          <a:ext cx="10515600" cy="263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584073683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49623682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14272018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977714861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 Perfect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10000">
                          <a:schemeClr val="accent1">
                            <a:lumMod val="5000"/>
                            <a:lumOff val="95000"/>
                          </a:schemeClr>
                        </a:gs>
                        <a:gs pos="58000">
                          <a:srgbClr val="C5FFFF"/>
                        </a:gs>
                        <a:gs pos="100000">
                          <a:srgbClr val="81FFFC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9510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 / 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 she, 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 /</a:t>
                      </a: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has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778512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339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56492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727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321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582</Words>
  <Application>Microsoft Office PowerPoint</Application>
  <PresentationFormat>Широкоэкранный</PresentationFormat>
  <Paragraphs>137</Paragraphs>
  <Slides>22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Тема Office</vt:lpstr>
      <vt:lpstr>Соответствие вида глагола временам глаголов в английском языке</vt:lpstr>
      <vt:lpstr>Вид глагола</vt:lpstr>
      <vt:lpstr>Вид и время глагола</vt:lpstr>
      <vt:lpstr>Вид глагола</vt:lpstr>
      <vt:lpstr>Соответствие вида глагола временам глаголов в английском языке</vt:lpstr>
      <vt:lpstr>Временные конструкции в английском языке</vt:lpstr>
      <vt:lpstr>Translate the sentences</vt:lpstr>
      <vt:lpstr>What do you do in your free time?</vt:lpstr>
      <vt:lpstr>Check your answers</vt:lpstr>
      <vt:lpstr>Present Continuous or Present Perfect </vt:lpstr>
      <vt:lpstr>Present Continuous or Present Perfect </vt:lpstr>
      <vt:lpstr>Present Continuous or Present Perfect </vt:lpstr>
      <vt:lpstr>Present Continuous or Present Perfect </vt:lpstr>
      <vt:lpstr>Present Continuous or Present Perfect </vt:lpstr>
      <vt:lpstr>Present Continuous or Present Perfect </vt:lpstr>
      <vt:lpstr>Present Continuous or Present Perfect </vt:lpstr>
      <vt:lpstr>Present Continuous or Present Perfect </vt:lpstr>
      <vt:lpstr>Present Continuous or Present Perfect </vt:lpstr>
      <vt:lpstr>Present Continuous or Present Perfect </vt:lpstr>
      <vt:lpstr>Present Continuous or Present Perfect </vt:lpstr>
      <vt:lpstr>Present Continuous or Present Perfect </vt:lpstr>
      <vt:lpstr>Present Continuous or Present Perfect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глагола в русском  и английском языках</dc:title>
  <dc:creator>кц</dc:creator>
  <cp:lastModifiedBy>Диана Энберг</cp:lastModifiedBy>
  <cp:revision>28</cp:revision>
  <dcterms:created xsi:type="dcterms:W3CDTF">2024-11-02T15:08:44Z</dcterms:created>
  <dcterms:modified xsi:type="dcterms:W3CDTF">2024-12-20T12:03:20Z</dcterms:modified>
</cp:coreProperties>
</file>