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1"/>
  </p:notesMasterIdLst>
  <p:sldIdLst>
    <p:sldId id="256" r:id="rId2"/>
    <p:sldId id="280" r:id="rId3"/>
    <p:sldId id="281" r:id="rId4"/>
    <p:sldId id="275" r:id="rId5"/>
    <p:sldId id="286" r:id="rId6"/>
    <p:sldId id="282" r:id="rId7"/>
    <p:sldId id="283" r:id="rId8"/>
    <p:sldId id="284" r:id="rId9"/>
    <p:sldId id="285" r:id="rId10"/>
    <p:sldId id="287" r:id="rId11"/>
    <p:sldId id="288" r:id="rId12"/>
    <p:sldId id="278" r:id="rId13"/>
    <p:sldId id="266" r:id="rId14"/>
    <p:sldId id="269" r:id="rId15"/>
    <p:sldId id="270" r:id="rId16"/>
    <p:sldId id="271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934" autoAdjust="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F90A-6796-45D9-BAB9-C81C28D665D8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E902E-78F3-4F57-9BB6-A877EA99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E902E-78F3-4F57-9BB6-A877EA990B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0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Триггер – эффект исчезновение на зеленый прямоугольник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3980F-8390-4092-BFB6-402BB8E84A0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3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Триггер картинка –исчезновение появление таблицы, потом по щелчку появление уравнения для проверки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3980F-8390-4092-BFB6-402BB8E84A0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68B767-25EC-4ECA-966C-A2C738C24CF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02096D9-C55E-4566-9A7A-A9C560990D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241" y="3056467"/>
            <a:ext cx="10375900" cy="2110381"/>
          </a:xfrm>
        </p:spPr>
        <p:txBody>
          <a:bodyPr>
            <a:noAutofit/>
          </a:bodyPr>
          <a:lstStyle/>
          <a:p>
            <a:r>
              <a:rPr lang="ru-RU" sz="6000" dirty="0">
                <a:effectLst/>
              </a:rPr>
              <a:t>Задачи на движение: </a:t>
            </a:r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от </a:t>
            </a:r>
            <a:r>
              <a:rPr lang="ru-RU" sz="6000" dirty="0">
                <a:effectLst/>
              </a:rPr>
              <a:t>школьной доски — к GPS и умным </a:t>
            </a:r>
            <a:r>
              <a:rPr lang="ru-RU" sz="6000" dirty="0" smtClean="0">
                <a:effectLst/>
              </a:rPr>
              <a:t>автомобилям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7819" y="1631845"/>
            <a:ext cx="10993546" cy="590321"/>
          </a:xfrm>
        </p:spPr>
        <p:txBody>
          <a:bodyPr>
            <a:noAutofit/>
          </a:bodyPr>
          <a:lstStyle/>
          <a:p>
            <a:r>
              <a:rPr lang="ru-RU" i="1" dirty="0" smtClean="0"/>
              <a:t>Презентация </a:t>
            </a:r>
            <a:r>
              <a:rPr lang="ru-RU" i="1" dirty="0"/>
              <a:t>к уроку по учебному предмету </a:t>
            </a:r>
            <a:r>
              <a:rPr lang="ru-RU" i="1" dirty="0" smtClean="0"/>
              <a:t>«Математика» </a:t>
            </a:r>
          </a:p>
          <a:p>
            <a:r>
              <a:rPr lang="ru-RU" i="1" dirty="0" smtClean="0"/>
              <a:t>в </a:t>
            </a:r>
            <a:r>
              <a:rPr lang="ru-RU" i="1" dirty="0"/>
              <a:t>8-ом классе на </a:t>
            </a:r>
            <a:r>
              <a:rPr lang="ru-RU" i="1" dirty="0" smtClean="0"/>
              <a:t>тему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93475" y="194734"/>
            <a:ext cx="3722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Петрова Анна Александровна</a:t>
            </a:r>
            <a:br>
              <a:rPr lang="ru-RU" dirty="0"/>
            </a:br>
            <a:r>
              <a:rPr lang="ru-RU" dirty="0"/>
              <a:t>учитель математики</a:t>
            </a:r>
            <a:br>
              <a:rPr lang="ru-RU" dirty="0"/>
            </a:br>
            <a:r>
              <a:rPr lang="ru-RU" dirty="0"/>
              <a:t>МАОУ «СОШ№9»</a:t>
            </a:r>
            <a:br>
              <a:rPr lang="ru-RU" dirty="0"/>
            </a:br>
            <a:r>
              <a:rPr lang="ru-RU" dirty="0"/>
              <a:t>г. Соликамск</a:t>
            </a:r>
          </a:p>
        </p:txBody>
      </p:sp>
    </p:spTree>
    <p:extLst>
      <p:ext uri="{BB962C8B-B14F-4D97-AF65-F5344CB8AC3E}">
        <p14:creationId xmlns:p14="http://schemas.microsoft.com/office/powerpoint/2010/main" val="6712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07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4. Движение по реке (моделирование маршрутов речных такси, барж)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85266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Пример из приложения:</a:t>
            </a:r>
            <a:r>
              <a:rPr lang="ru-RU" sz="2000" dirty="0"/>
              <a:t> сервис речных перевозок (например, расписание речных такси в Санкт-Петербурге).</a:t>
            </a:r>
          </a:p>
          <a:p>
            <a:r>
              <a:rPr lang="ru-RU" sz="2000" dirty="0"/>
              <a:t>Скорость речного такси в стоячей воде: </a:t>
            </a:r>
            <a:r>
              <a:rPr lang="ru-RU" sz="2000" b="1" dirty="0"/>
              <a:t>25 км/ч</a:t>
            </a:r>
            <a:r>
              <a:rPr lang="ru-RU" sz="2000" dirty="0"/>
              <a:t>.</a:t>
            </a:r>
          </a:p>
          <a:p>
            <a:r>
              <a:rPr lang="ru-RU" sz="2000" dirty="0"/>
              <a:t>Скорость течения реки: </a:t>
            </a:r>
            <a:r>
              <a:rPr lang="ru-RU" sz="2000" b="1" dirty="0"/>
              <a:t>5 км/ч</a:t>
            </a:r>
            <a:r>
              <a:rPr lang="ru-RU" sz="2000" dirty="0"/>
              <a:t>.</a:t>
            </a:r>
          </a:p>
          <a:p>
            <a:r>
              <a:rPr lang="ru-RU" sz="2000" dirty="0"/>
              <a:t>Расстояние между пристанями </a:t>
            </a:r>
            <a:r>
              <a:rPr lang="ru-RU" sz="2000" b="1" dirty="0"/>
              <a:t>A</a:t>
            </a:r>
            <a:r>
              <a:rPr lang="ru-RU" sz="2000" dirty="0"/>
              <a:t> и </a:t>
            </a:r>
            <a:r>
              <a:rPr lang="ru-RU" sz="2000" b="1" dirty="0"/>
              <a:t>B</a:t>
            </a:r>
            <a:r>
              <a:rPr lang="ru-RU" sz="2000" dirty="0"/>
              <a:t>: </a:t>
            </a:r>
            <a:r>
              <a:rPr lang="ru-RU" sz="2000" b="1" dirty="0"/>
              <a:t>60 км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Задача </a:t>
            </a:r>
            <a:r>
              <a:rPr lang="ru-RU" sz="2000" b="1" dirty="0"/>
              <a:t>1 (по течению):</a:t>
            </a:r>
            <a:r>
              <a:rPr lang="ru-RU" sz="2000" dirty="0"/>
              <a:t> сколько времени займёт путь </a:t>
            </a:r>
            <a:r>
              <a:rPr lang="ru-RU" sz="2000" b="1" dirty="0"/>
              <a:t>A→B</a:t>
            </a:r>
            <a:r>
              <a:rPr lang="ru-RU" sz="2000" dirty="0"/>
              <a:t>?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Задача </a:t>
            </a:r>
            <a:r>
              <a:rPr lang="ru-RU" sz="2000" b="1" dirty="0"/>
              <a:t>2 (против течения):</a:t>
            </a:r>
            <a:r>
              <a:rPr lang="ru-RU" sz="2000" dirty="0"/>
              <a:t> сколько времени займёт обратный путь </a:t>
            </a:r>
            <a:r>
              <a:rPr lang="ru-RU" sz="2000" b="1" dirty="0"/>
              <a:t>B→A</a:t>
            </a:r>
            <a:r>
              <a:rPr lang="ru-RU" sz="2000" dirty="0"/>
              <a:t>?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Решение</a:t>
            </a:r>
            <a:r>
              <a:rPr lang="ru-RU" sz="2000" b="1" dirty="0"/>
              <a:t>:</a:t>
            </a:r>
            <a:endParaRPr lang="ru-RU" sz="2000" dirty="0"/>
          </a:p>
          <a:p>
            <a:pPr lvl="1"/>
            <a:r>
              <a:rPr lang="ru-RU" sz="2000" b="1" dirty="0"/>
              <a:t>По течению:</a:t>
            </a:r>
            <a:r>
              <a:rPr lang="ru-RU" sz="2000" dirty="0"/>
              <a:t> скорость такси = 25 + 5 = 30 км/ч. Время = 60 / 30 = 2 ч.</a:t>
            </a:r>
          </a:p>
          <a:p>
            <a:pPr lvl="1"/>
            <a:r>
              <a:rPr lang="ru-RU" sz="2000" b="1" dirty="0"/>
              <a:t>Против течения:</a:t>
            </a:r>
            <a:r>
              <a:rPr lang="ru-RU" sz="2000" dirty="0"/>
              <a:t> скорость такси = 25 – 5 = 20 км/ч. Время = 60 / 20 = 3 ч.</a:t>
            </a:r>
          </a:p>
          <a:p>
            <a:pPr lvl="1"/>
            <a:r>
              <a:rPr lang="ru-RU" sz="2000" b="1" dirty="0"/>
              <a:t>Ответ:</a:t>
            </a:r>
            <a:r>
              <a:rPr lang="ru-RU" sz="2000" dirty="0"/>
              <a:t> путь по течению займёт 2 часа, против течения — 3 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8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784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Как рациональные уравнения связаны с задачами на движение?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3" y="1600201"/>
            <a:ext cx="11463867" cy="4525963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sz="3600" dirty="0" smtClean="0"/>
              <a:t>Рациональные </a:t>
            </a:r>
            <a:r>
              <a:rPr lang="ru-RU" sz="3600" dirty="0"/>
              <a:t>уравнения — «язык» для общения между математической моделью и алгоритмом приложения.</a:t>
            </a:r>
          </a:p>
          <a:p>
            <a:pPr lvl="1"/>
            <a:r>
              <a:rPr lang="ru-RU" sz="3600" dirty="0"/>
              <a:t>Пример: если скорость одного объекта на 10 км/ч больше другого, это записывается как </a:t>
            </a:r>
            <a:r>
              <a:rPr lang="ru-RU" sz="3600" b="1" dirty="0"/>
              <a:t>v₁ = v₂ + 10</a:t>
            </a:r>
            <a:r>
              <a:rPr lang="ru-RU" sz="3600" dirty="0"/>
              <a:t> — так работает логика маршрутизации в </a:t>
            </a:r>
            <a:r>
              <a:rPr lang="ru-RU" sz="3600" dirty="0" err="1"/>
              <a:t>Яндекс.Такси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18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Этапы решения задачи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323256"/>
            <a:ext cx="11404600" cy="444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latin typeface="Century Schoolbook" pitchFamily="18" charset="0"/>
              </a:rPr>
              <a:t>1</a:t>
            </a:r>
            <a:r>
              <a:rPr lang="ru-RU" sz="3200" b="1" dirty="0" smtClean="0">
                <a:latin typeface="Century Schoolbook" pitchFamily="18" charset="0"/>
              </a:rPr>
              <a:t> этап. </a:t>
            </a:r>
            <a:r>
              <a:rPr lang="ru-RU" sz="3200" b="1" i="1" dirty="0" smtClean="0">
                <a:solidFill>
                  <a:srgbClr val="002060"/>
                </a:solidFill>
                <a:latin typeface="Century Schoolbook" pitchFamily="18" charset="0"/>
              </a:rPr>
              <a:t>Составление математической модели.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Вводится переменная, текст задачи переводится на математический язык, составляется уравнение.</a:t>
            </a:r>
          </a:p>
          <a:p>
            <a:pPr marL="0" indent="0">
              <a:buNone/>
            </a:pPr>
            <a:r>
              <a:rPr lang="ru-RU" sz="3200" b="1" dirty="0" smtClean="0">
                <a:latin typeface="Century Schoolbook" pitchFamily="18" charset="0"/>
              </a:rPr>
              <a:t>2 этап. </a:t>
            </a:r>
            <a:r>
              <a:rPr lang="ru-RU" sz="3200" b="1" i="1" dirty="0" smtClean="0">
                <a:solidFill>
                  <a:srgbClr val="002060"/>
                </a:solidFill>
                <a:latin typeface="Century Schoolbook" pitchFamily="18" charset="0"/>
              </a:rPr>
              <a:t>Работа с математической моделью.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Решение уравнения.</a:t>
            </a:r>
          </a:p>
          <a:p>
            <a:pPr marL="0" indent="0">
              <a:buNone/>
            </a:pPr>
            <a:r>
              <a:rPr lang="ru-RU" sz="3200" b="1" dirty="0" smtClean="0">
                <a:latin typeface="Century Schoolbook" pitchFamily="18" charset="0"/>
              </a:rPr>
              <a:t>3 этап. </a:t>
            </a:r>
            <a:r>
              <a:rPr lang="ru-RU" sz="3200" b="1" i="1" dirty="0" smtClean="0">
                <a:solidFill>
                  <a:srgbClr val="002060"/>
                </a:solidFill>
                <a:latin typeface="Century Schoolbook" pitchFamily="18" charset="0"/>
              </a:rPr>
              <a:t>Ответ на вопрос задачи.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Анализируя полученное решение, записывается ответ на вопрос задачи.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Повторение пройденного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744" y="1124744"/>
            <a:ext cx="11379200" cy="54133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002060"/>
                </a:solidFill>
              </a:rPr>
              <a:t>Алгоритм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решения дробных рациональных уравнений</a:t>
            </a:r>
          </a:p>
          <a:p>
            <a:pPr marL="582930" indent="-514350">
              <a:spcBef>
                <a:spcPts val="0"/>
              </a:spcBef>
              <a:buFont typeface="+mj-lt"/>
              <a:buAutoNum type="arabicParenR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Найти область допустимых значений ОДЗ.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  <a:p>
            <a:pPr marL="582930" indent="-514350">
              <a:spcBef>
                <a:spcPts val="0"/>
              </a:spcBef>
              <a:buFont typeface="+mj-lt"/>
              <a:buAutoNum type="arabicParenR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Перенести все члены уравнения в левую часть.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  <a:p>
            <a:pPr marL="582930" indent="-514350">
              <a:spcBef>
                <a:spcPts val="0"/>
              </a:spcBef>
              <a:buFont typeface="+mj-lt"/>
              <a:buAutoNum type="arabicParenR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Привести все члены уравнения к общему знаменателю.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  <a:p>
            <a:pPr marL="582930" indent="-514350">
              <a:spcBef>
                <a:spcPts val="0"/>
              </a:spcBef>
              <a:buFont typeface="+mj-lt"/>
              <a:buAutoNum type="arabicParenR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Решить полученное целое уравнение.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  <a:p>
            <a:pPr marL="582930" indent="-514350">
              <a:spcBef>
                <a:spcPts val="0"/>
              </a:spcBef>
              <a:buFont typeface="+mj-lt"/>
              <a:buAutoNum type="arabicParenR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Исключить те корни, которые не удовлетворяют ОДЗ.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15412"/>
              </p:ext>
            </p:extLst>
          </p:nvPr>
        </p:nvGraphicFramePr>
        <p:xfrm>
          <a:off x="495299" y="2297842"/>
          <a:ext cx="1065530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147"/>
                <a:gridCol w="2762484"/>
                <a:gridCol w="2565164"/>
                <a:gridCol w="2466507"/>
              </a:tblGrid>
              <a:tr h="479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</a:t>
                      </a:r>
                      <a:r>
                        <a:rPr lang="en-US" sz="2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u="non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159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Товарный поезд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31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Скорый поезд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9254" y="3130299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40км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3295" y="307896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км/ч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7097" y="420834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х+2)км/ч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41637"/>
              </p:ext>
            </p:extLst>
          </p:nvPr>
        </p:nvGraphicFramePr>
        <p:xfrm>
          <a:off x="6896100" y="2822575"/>
          <a:ext cx="9779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Уравнение" r:id="rId4" imgW="317160" imgH="393480" progId="Equation.3">
                  <p:embed/>
                </p:oleObj>
              </mc:Choice>
              <mc:Fallback>
                <p:oleObj name="Уравнение" r:id="rId4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2822575"/>
                        <a:ext cx="977900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0580"/>
              </p:ext>
            </p:extLst>
          </p:nvPr>
        </p:nvGraphicFramePr>
        <p:xfrm>
          <a:off x="6823075" y="3978275"/>
          <a:ext cx="14097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Уравнение" r:id="rId6" imgW="457200" imgH="393480" progId="Equation.3">
                  <p:embed/>
                </p:oleObj>
              </mc:Choice>
              <mc:Fallback>
                <p:oleObj name="Уравнение" r:id="rId6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3978275"/>
                        <a:ext cx="1409700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524496" y="5286388"/>
          <a:ext cx="857256" cy="110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Формула" r:id="rId8" imgW="304560" imgH="393480" progId="Equation.3">
                  <p:embed/>
                </p:oleObj>
              </mc:Choice>
              <mc:Fallback>
                <p:oleObj name="Формула" r:id="rId8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96" y="5286388"/>
                        <a:ext cx="857256" cy="1109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81159" y="5500702"/>
            <a:ext cx="335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Составим уравнение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6881819" y="5214951"/>
          <a:ext cx="13700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Формула" r:id="rId10" imgW="444240" imgH="393480" progId="Equation.3">
                  <p:embed/>
                </p:oleObj>
              </mc:Choice>
              <mc:Fallback>
                <p:oleObj name="Формула" r:id="rId10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9" y="5214951"/>
                        <a:ext cx="13700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453190" y="5500703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10578" y="56435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6330" y="5572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81620" y="5286388"/>
            <a:ext cx="3857652" cy="1071570"/>
          </a:xfrm>
          <a:prstGeom prst="rect">
            <a:avLst/>
          </a:prstGeom>
          <a:solidFill>
            <a:srgbClr val="B4DE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час быстрее</a:t>
            </a:r>
          </a:p>
          <a:p>
            <a:pPr algn="ctr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разность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85427" y="5286388"/>
            <a:ext cx="435771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819701" y="1632300"/>
            <a:ext cx="672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км/ч скорость товарного поезда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002" y="297046"/>
            <a:ext cx="11714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Расстояние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км скорый поезд прошел на час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быстрее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товарного. Какова скорость каждого поезда,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скорость товарного поезда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км/ч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меньше скорого?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65338" y="4357702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40км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0" grpId="0"/>
      <p:bldP spid="25" grpId="0" animBg="1"/>
      <p:bldP spid="26" grpId="0" animBg="1"/>
      <p:bldP spid="3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678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40673"/>
              </p:ext>
            </p:extLst>
          </p:nvPr>
        </p:nvGraphicFramePr>
        <p:xfrm>
          <a:off x="2832100" y="287338"/>
          <a:ext cx="6856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Уравнение" r:id="rId5" imgW="876240" imgH="393480" progId="Equation.3">
                  <p:embed/>
                </p:oleObj>
              </mc:Choice>
              <mc:Fallback>
                <p:oleObj name="Уравнение" r:id="rId5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87338"/>
                        <a:ext cx="6856413" cy="308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051550" y="3333750"/>
          <a:ext cx="889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Формула" r:id="rId7" imgW="88560" imgH="190440" progId="Equation.3">
                  <p:embed/>
                </p:oleObj>
              </mc:Choice>
              <mc:Fallback>
                <p:oleObj name="Формула" r:id="rId7" imgW="88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333750"/>
                        <a:ext cx="889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6629" y="3379088"/>
            <a:ext cx="5678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+mj-lt"/>
              </a:rPr>
              <a:t>X=-</a:t>
            </a:r>
            <a:r>
              <a:rPr lang="ru-RU" sz="7200" dirty="0">
                <a:latin typeface="+mj-lt"/>
              </a:rPr>
              <a:t>1</a:t>
            </a:r>
            <a:r>
              <a:rPr lang="en-US" sz="7200" dirty="0" smtClean="0">
                <a:latin typeface="+mj-lt"/>
              </a:rPr>
              <a:t>0      x=</a:t>
            </a:r>
            <a:r>
              <a:rPr lang="ru-RU" sz="7200" dirty="0" smtClean="0">
                <a:latin typeface="+mj-lt"/>
              </a:rPr>
              <a:t>8</a:t>
            </a:r>
            <a:endParaRPr lang="ru-RU" sz="7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764" y="4723538"/>
            <a:ext cx="1049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Значит, скорость товарного поезда 8 км/ч, </a:t>
            </a:r>
          </a:p>
          <a:p>
            <a:pPr algn="ctr"/>
            <a:r>
              <a:rPr lang="ru-RU" sz="3600" dirty="0" smtClean="0"/>
              <a:t>а </a:t>
            </a:r>
            <a:r>
              <a:rPr lang="ru-RU" sz="3600" smtClean="0"/>
              <a:t>скорого 10 </a:t>
            </a:r>
            <a:r>
              <a:rPr lang="ru-RU" sz="3600" dirty="0" smtClean="0"/>
              <a:t>км/ч.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72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412" y="1294166"/>
            <a:ext cx="11083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Мотоциклист проезжает расстояние  40 км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 20 мин быстрее велосипедиста.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мотоциклиста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если она на 40км/ч больше скорости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велосипедиста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38348" y="6357958"/>
            <a:ext cx="7929618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6023" y="129158"/>
            <a:ext cx="10835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Составить уравнение к задаче, приняв </a:t>
            </a:r>
            <a:r>
              <a:rPr lang="ru-RU" sz="3600" b="1" dirty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за х скорость </a:t>
            </a:r>
            <a:r>
              <a:rPr lang="ru-RU" sz="36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велосипедиста</a:t>
            </a:r>
            <a:endParaRPr lang="ru-RU" sz="3600" b="1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35745"/>
              </p:ext>
            </p:extLst>
          </p:nvPr>
        </p:nvGraphicFramePr>
        <p:xfrm>
          <a:off x="457200" y="2767967"/>
          <a:ext cx="11214117" cy="2975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7948"/>
                <a:gridCol w="2969513"/>
                <a:gridCol w="2757406"/>
                <a:gridCol w="2439250"/>
              </a:tblGrid>
              <a:tr h="5499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dirty="0" smtClean="0">
                          <a:effectLst/>
                        </a:rPr>
                        <a:t>Скорость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dirty="0" smtClean="0">
                          <a:effectLst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dirty="0" smtClean="0">
                          <a:effectLst/>
                        </a:rPr>
                        <a:t> Расстояние</a:t>
                      </a:r>
                      <a:r>
                        <a:rPr lang="en-US" sz="2800" u="none" dirty="0" smtClean="0">
                          <a:effectLst/>
                        </a:rPr>
                        <a:t> </a:t>
                      </a:r>
                      <a:endParaRPr lang="ru-RU" sz="2800" u="none" dirty="0" smtClean="0">
                        <a:effectLst/>
                      </a:endParaRPr>
                    </a:p>
                  </a:txBody>
                  <a:tcPr/>
                </a:tc>
              </a:tr>
              <a:tr h="105347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Велосипедист</a:t>
                      </a:r>
                      <a:endParaRPr lang="ru-RU" sz="2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x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dirty="0" smtClean="0"/>
                        <a:t>км/ч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40км</a:t>
                      </a:r>
                    </a:p>
                  </a:txBody>
                  <a:tcPr anchor="ctr"/>
                </a:tc>
              </a:tr>
              <a:tr h="47931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Мотоциклист</a:t>
                      </a:r>
                    </a:p>
                    <a:p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(х+40)км/ч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40км</a:t>
                      </a:r>
                    </a:p>
                    <a:p>
                      <a:pPr algn="ctr"/>
                      <a:endParaRPr lang="ru-RU" sz="28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01923"/>
              </p:ext>
            </p:extLst>
          </p:nvPr>
        </p:nvGraphicFramePr>
        <p:xfrm>
          <a:off x="7574735" y="3271023"/>
          <a:ext cx="883652" cy="109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Формула" r:id="rId4" imgW="317160" imgH="393480" progId="Equation.3">
                  <p:embed/>
                </p:oleObj>
              </mc:Choice>
              <mc:Fallback>
                <p:oleObj name="Формула" r:id="rId4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735" y="3271023"/>
                        <a:ext cx="883652" cy="1095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34248"/>
              </p:ext>
            </p:extLst>
          </p:nvPr>
        </p:nvGraphicFramePr>
        <p:xfrm>
          <a:off x="7346851" y="4474164"/>
          <a:ext cx="1248190" cy="92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Формула" r:id="rId6" imgW="533160" imgH="393480" progId="Equation.3">
                  <p:embed/>
                </p:oleObj>
              </mc:Choice>
              <mc:Fallback>
                <p:oleObj name="Формула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851" y="4474164"/>
                        <a:ext cx="1248190" cy="920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176322" y="5745946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1час 20мин 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=?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3740786" y="2510514"/>
            <a:ext cx="6860547" cy="2794286"/>
            <a:chOff x="1855613" y="2871143"/>
            <a:chExt cx="4643470" cy="214314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855613" y="2871143"/>
              <a:ext cx="4643470" cy="2143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5" name="Объект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8073759"/>
                </p:ext>
              </p:extLst>
            </p:nvPr>
          </p:nvGraphicFramePr>
          <p:xfrm>
            <a:off x="2235762" y="3282149"/>
            <a:ext cx="3677906" cy="1357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" name="Формула" r:id="rId8" imgW="1066680" imgH="393480" progId="Equation.3">
                    <p:embed/>
                  </p:oleObj>
                </mc:Choice>
                <mc:Fallback>
                  <p:oleObj name="Формула" r:id="rId8" imgW="1066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5762" y="3282149"/>
                          <a:ext cx="3677906" cy="13573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740786" y="3451462"/>
            <a:ext cx="7667897" cy="2187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0933"/>
            <a:ext cx="10972800" cy="787400"/>
          </a:xfrm>
        </p:spPr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50706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Задачи на движение используются в:</a:t>
            </a:r>
          </a:p>
          <a:p>
            <a:pPr lvl="1"/>
            <a:r>
              <a:rPr lang="ru-RU" sz="2400" dirty="0"/>
              <a:t>беспилотных автомобилях (</a:t>
            </a:r>
            <a:r>
              <a:rPr lang="ru-RU" sz="2400" dirty="0" err="1"/>
              <a:t>Tesla</a:t>
            </a:r>
            <a:r>
              <a:rPr lang="ru-RU" sz="2400" dirty="0"/>
              <a:t>, </a:t>
            </a:r>
            <a:r>
              <a:rPr lang="ru-RU" sz="2400" dirty="0" err="1"/>
              <a:t>Яндекс.Ровер</a:t>
            </a:r>
            <a:r>
              <a:rPr lang="ru-RU" sz="2400" dirty="0"/>
              <a:t>);</a:t>
            </a:r>
          </a:p>
          <a:p>
            <a:pPr lvl="1"/>
            <a:r>
              <a:rPr lang="ru-RU" sz="2400" dirty="0" err="1"/>
              <a:t>дронах</a:t>
            </a:r>
            <a:r>
              <a:rPr lang="ru-RU" sz="2400" dirty="0"/>
              <a:t>-доставщиках (</a:t>
            </a:r>
            <a:r>
              <a:rPr lang="ru-RU" sz="2400" dirty="0" err="1"/>
              <a:t>Яндекс.Доставка</a:t>
            </a:r>
            <a:r>
              <a:rPr lang="ru-RU" sz="2400" dirty="0"/>
              <a:t>, DJI);</a:t>
            </a:r>
          </a:p>
          <a:p>
            <a:pPr lvl="1"/>
            <a:r>
              <a:rPr lang="ru-RU" sz="2400" dirty="0"/>
              <a:t>системах умного города (расчёт потоков транспорта, светофоры);</a:t>
            </a:r>
          </a:p>
          <a:p>
            <a:pPr lvl="1"/>
            <a:r>
              <a:rPr lang="ru-RU" sz="2400" dirty="0"/>
              <a:t>мобильных приложениях (карты, такси, доставка еды).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8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/>
              <a:t>Математика — ключ к пониманию мира вокруг нас! А задачи на движение — это код, который запускает работу умных технологий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70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Придумать свою задачу на движение, связанную с современными технологиями (</a:t>
            </a:r>
            <a:r>
              <a:rPr lang="ru-RU" sz="4800" dirty="0" err="1"/>
              <a:t>дроны</a:t>
            </a:r>
            <a:r>
              <a:rPr lang="ru-RU" sz="4800" dirty="0"/>
              <a:t>, </a:t>
            </a:r>
            <a:r>
              <a:rPr lang="ru-RU" sz="4800" dirty="0" err="1"/>
              <a:t>каршеринг</a:t>
            </a:r>
            <a:r>
              <a:rPr lang="ru-RU" sz="4800" dirty="0"/>
              <a:t>, доставка еды), и решить её. </a:t>
            </a:r>
          </a:p>
        </p:txBody>
      </p:sp>
    </p:spTree>
    <p:extLst>
      <p:ext uri="{BB962C8B-B14F-4D97-AF65-F5344CB8AC3E}">
        <p14:creationId xmlns:p14="http://schemas.microsoft.com/office/powerpoint/2010/main" val="27414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86267"/>
            <a:ext cx="11853333" cy="1600200"/>
          </a:xfrm>
        </p:spPr>
        <p:txBody>
          <a:bodyPr/>
          <a:lstStyle/>
          <a:p>
            <a:r>
              <a:rPr lang="ru-RU" sz="4800" dirty="0">
                <a:effectLst/>
              </a:rPr>
              <a:t>Как математика помогает решать жизненные задачи в эпоху технологий</a:t>
            </a:r>
            <a:endParaRPr lang="ru-RU" sz="4800" dirty="0"/>
          </a:p>
        </p:txBody>
      </p:sp>
      <p:pic>
        <p:nvPicPr>
          <p:cNvPr id="15362" name="Picture 2" descr="Задачи на движение. Тренажёр №2. - Kid-m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6" y="1782948"/>
            <a:ext cx="3529878" cy="16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1" t="15370" r="26759" b="13164"/>
          <a:stretch/>
        </p:blipFill>
        <p:spPr bwMode="auto">
          <a:xfrm>
            <a:off x="8056701" y="1782948"/>
            <a:ext cx="3205986" cy="36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Мир глазами автомобиля. Каким его видят беспилотники? / Хаб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94" y="3742310"/>
            <a:ext cx="4189812" cy="26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Зачем решать задачи на движение?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6" y="1591734"/>
            <a:ext cx="11582400" cy="4525963"/>
          </a:xfrm>
        </p:spPr>
        <p:txBody>
          <a:bodyPr>
            <a:normAutofit/>
          </a:bodyPr>
          <a:lstStyle/>
          <a:p>
            <a:pPr lvl="1"/>
            <a:r>
              <a:rPr lang="ru-RU" sz="2400" dirty="0" smtClean="0"/>
              <a:t>Задачи </a:t>
            </a:r>
            <a:r>
              <a:rPr lang="ru-RU" sz="2400" dirty="0"/>
              <a:t>на движение — основа для работы навигаторов (Яндекс Карты, 2ГИС,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Maps</a:t>
            </a:r>
            <a:r>
              <a:rPr lang="ru-RU" sz="2400" dirty="0"/>
              <a:t>).</a:t>
            </a:r>
          </a:p>
          <a:p>
            <a:pPr lvl="1"/>
            <a:r>
              <a:rPr lang="ru-RU" sz="2400" dirty="0"/>
              <a:t>Используются в логистике (оптимизация маршрутов доставки — «Яндекс Доставка», СДЭК).</a:t>
            </a:r>
          </a:p>
          <a:p>
            <a:pPr lvl="1"/>
            <a:r>
              <a:rPr lang="ru-RU" sz="2400" dirty="0"/>
              <a:t>Ключевой элемент для разработки систем автопилота (</a:t>
            </a:r>
            <a:r>
              <a:rPr lang="ru-RU" sz="2400" dirty="0" err="1"/>
              <a:t>Tesla</a:t>
            </a:r>
            <a:r>
              <a:rPr lang="ru-RU" sz="2400" dirty="0"/>
              <a:t>, </a:t>
            </a:r>
            <a:r>
              <a:rPr lang="ru-RU" sz="2400" dirty="0" err="1"/>
              <a:t>Яндекс.Самокат</a:t>
            </a:r>
            <a:r>
              <a:rPr lang="ru-RU" sz="2400" dirty="0"/>
              <a:t>).</a:t>
            </a:r>
          </a:p>
          <a:p>
            <a:pPr lvl="1"/>
            <a:r>
              <a:rPr lang="ru-RU" sz="2400" dirty="0"/>
              <a:t>Помогают планировать время в </a:t>
            </a:r>
            <a:r>
              <a:rPr lang="ru-RU" sz="2400" dirty="0" smtClean="0"/>
              <a:t>поездках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6386" name="Picture 2" descr="Почему навигатор иногда ведет себя очень странно - КОЛЕСА.ру –  автомобильный журна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7375" r="13771"/>
          <a:stretch/>
        </p:blipFill>
        <p:spPr bwMode="auto">
          <a:xfrm>
            <a:off x="1744134" y="4582971"/>
            <a:ext cx="3606799" cy="18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Приложение доставки продуктов Самокат - «Любимая служба доставки продуктов  - Самокат.» | отзыв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0" b="78265"/>
          <a:stretch/>
        </p:blipFill>
        <p:spPr bwMode="auto">
          <a:xfrm>
            <a:off x="6039909" y="4953000"/>
            <a:ext cx="504533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6491" y="581005"/>
            <a:ext cx="543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движение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42526"/>
              </p:ext>
            </p:extLst>
          </p:nvPr>
        </p:nvGraphicFramePr>
        <p:xfrm>
          <a:off x="1952597" y="1857364"/>
          <a:ext cx="9096402" cy="3222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2134"/>
                <a:gridCol w="3032134"/>
                <a:gridCol w="3032134"/>
              </a:tblGrid>
              <a:tr h="805659"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Расстояние</a:t>
                      </a:r>
                      <a:r>
                        <a:rPr lang="en-US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endParaRPr lang="ru-RU" sz="3200" u="sng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Скорость </a:t>
                      </a:r>
                      <a:endParaRPr lang="ru-RU" sz="3200" u="sng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  <a:r>
                        <a:rPr lang="ru-RU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sz="3200" u="sng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6977">
                <a:tc>
                  <a:txBody>
                    <a:bodyPr/>
                    <a:lstStyle/>
                    <a:p>
                      <a:pPr algn="ctr"/>
                      <a:r>
                        <a:rPr lang="en-US" sz="13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ll MT" panose="02020503060305020303" pitchFamily="18" charset="0"/>
                          <a:cs typeface="Times New Roman" pitchFamily="18" charset="0"/>
                        </a:rPr>
                        <a:t>S</a:t>
                      </a:r>
                      <a:endParaRPr lang="ru-RU" sz="138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800" dirty="0" smtClean="0">
                          <a:latin typeface="Bell MT" panose="02020503060305020303" pitchFamily="18" charset="0"/>
                        </a:rPr>
                        <a:t>V</a:t>
                      </a:r>
                      <a:endParaRPr lang="ru-RU" sz="13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800" dirty="0" smtClean="0">
                          <a:latin typeface="Bell MT" panose="02020503060305020303" pitchFamily="18" charset="0"/>
                        </a:rPr>
                        <a:t>t</a:t>
                      </a:r>
                      <a:endParaRPr lang="ru-RU" sz="13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6491" y="581005"/>
            <a:ext cx="543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движение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02882"/>
              </p:ext>
            </p:extLst>
          </p:nvPr>
        </p:nvGraphicFramePr>
        <p:xfrm>
          <a:off x="1952597" y="1857364"/>
          <a:ext cx="9096402" cy="3222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2134"/>
                <a:gridCol w="3032134"/>
                <a:gridCol w="3032134"/>
              </a:tblGrid>
              <a:tr h="805659"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Расстояние</a:t>
                      </a:r>
                      <a:r>
                        <a:rPr lang="en-US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endParaRPr lang="ru-RU" sz="3200" u="sng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Скорость </a:t>
                      </a:r>
                      <a:endParaRPr lang="ru-RU" sz="3200" u="sng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  <a:r>
                        <a:rPr lang="ru-RU" sz="3200" u="sn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sz="3200" u="sng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6977">
                <a:tc>
                  <a:txBody>
                    <a:bodyPr/>
                    <a:lstStyle/>
                    <a:p>
                      <a:pPr algn="l"/>
                      <a:r>
                        <a:rPr lang="ru-RU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4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S=</a:t>
                      </a:r>
                      <a:r>
                        <a:rPr lang="en-US" sz="4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v·</a:t>
                      </a:r>
                      <a:r>
                        <a:rPr lang="en-US" sz="4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4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524497" y="2786058"/>
          <a:ext cx="129279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3" imgW="419040" imgH="393480" progId="Equation.3">
                  <p:embed/>
                </p:oleObj>
              </mc:Choice>
              <mc:Fallback>
                <p:oleObj name="Формула" r:id="rId3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97" y="2786058"/>
                        <a:ext cx="1292797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382017" y="2714620"/>
          <a:ext cx="113506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Формула" r:id="rId5" imgW="368280" imgH="393480" progId="Equation.3">
                  <p:embed/>
                </p:oleObj>
              </mc:Choice>
              <mc:Fallback>
                <p:oleObj name="Формула" r:id="rId5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7" y="2714620"/>
                        <a:ext cx="1135063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457808" y="2786058"/>
            <a:ext cx="2000264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05975" y="2786058"/>
            <a:ext cx="2100507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92350" y="2786058"/>
            <a:ext cx="2123249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-101600"/>
            <a:ext cx="10972800" cy="1109133"/>
          </a:xfrm>
        </p:spPr>
        <p:txBody>
          <a:bodyPr/>
          <a:lstStyle/>
          <a:p>
            <a:r>
              <a:rPr lang="ru-RU" dirty="0" smtClean="0"/>
              <a:t>Виды задач на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Задачи на движение. 4-й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01" y="2348442"/>
            <a:ext cx="10078415" cy="29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1404600" cy="1041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1. Движение в одном направлении 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(</a:t>
            </a:r>
            <a:r>
              <a:rPr lang="ru-RU" sz="2800" b="1" dirty="0">
                <a:effectLst/>
              </a:rPr>
              <a:t>алгоритм «догоняющего» курьера</a:t>
            </a:r>
            <a:r>
              <a:rPr lang="ru-RU" sz="2800" b="1" dirty="0" smtClean="0">
                <a:effectLst/>
              </a:rPr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1261534"/>
            <a:ext cx="1097280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Пример </a:t>
            </a:r>
            <a:r>
              <a:rPr lang="ru-RU" sz="2000" b="1" dirty="0"/>
              <a:t>из приложения:</a:t>
            </a:r>
            <a:r>
              <a:rPr lang="ru-RU" sz="2000" dirty="0"/>
              <a:t> сервис доставки (Яндекс Доставка, </a:t>
            </a:r>
            <a:r>
              <a:rPr lang="ru-RU" sz="2000" dirty="0" err="1"/>
              <a:t>Delivery</a:t>
            </a:r>
            <a:r>
              <a:rPr lang="ru-RU" sz="2000" dirty="0"/>
              <a:t> </a:t>
            </a:r>
            <a:r>
              <a:rPr lang="ru-RU" sz="2000" dirty="0" err="1"/>
              <a:t>Club</a:t>
            </a:r>
            <a:r>
              <a:rPr lang="ru-RU" sz="2000" dirty="0"/>
              <a:t>).</a:t>
            </a:r>
          </a:p>
          <a:p>
            <a:pPr lvl="1"/>
            <a:r>
              <a:rPr lang="ru-RU" sz="2000" dirty="0"/>
              <a:t>Курьер 1 выехал в 10:00 со скоростью </a:t>
            </a:r>
            <a:r>
              <a:rPr lang="ru-RU" sz="2000" b="1" dirty="0"/>
              <a:t>20 км/ч</a:t>
            </a:r>
            <a:r>
              <a:rPr lang="ru-RU" sz="2000" dirty="0"/>
              <a:t>.</a:t>
            </a:r>
          </a:p>
          <a:p>
            <a:pPr lvl="1"/>
            <a:r>
              <a:rPr lang="ru-RU" sz="2000" dirty="0"/>
              <a:t>Курьер 2 выехал в 10:15 (на 15 мин позже) со скоростью </a:t>
            </a:r>
            <a:r>
              <a:rPr lang="ru-RU" sz="2000" b="1" dirty="0"/>
              <a:t>30 км/ч</a:t>
            </a:r>
            <a:r>
              <a:rPr lang="ru-RU" sz="2000" dirty="0"/>
              <a:t>.</a:t>
            </a:r>
          </a:p>
          <a:p>
            <a:pPr lvl="1"/>
            <a:r>
              <a:rPr lang="ru-RU" sz="2000" dirty="0"/>
              <a:t>Расстояние до клиента: </a:t>
            </a:r>
            <a:r>
              <a:rPr lang="ru-RU" sz="2000" b="1" dirty="0"/>
              <a:t>10 км</a:t>
            </a:r>
            <a:r>
              <a:rPr lang="ru-RU" sz="2000" dirty="0"/>
              <a:t>.</a:t>
            </a:r>
          </a:p>
          <a:p>
            <a:pPr lvl="1"/>
            <a:endParaRPr lang="ru-RU" sz="2000" b="1" dirty="0" smtClean="0"/>
          </a:p>
          <a:p>
            <a:pPr marL="457200" lvl="1" indent="0">
              <a:buNone/>
            </a:pPr>
            <a:r>
              <a:rPr lang="ru-RU" sz="2000" b="1" dirty="0" smtClean="0"/>
              <a:t>Задача</a:t>
            </a:r>
            <a:r>
              <a:rPr lang="ru-RU" sz="2000" b="1" dirty="0"/>
              <a:t>:</a:t>
            </a:r>
            <a:r>
              <a:rPr lang="ru-RU" sz="2000" dirty="0"/>
              <a:t> через сколько времени курьер 2 догонит курьера 1?</a:t>
            </a:r>
          </a:p>
          <a:p>
            <a:pPr marL="457200" lvl="1" indent="0">
              <a:buNone/>
            </a:pPr>
            <a:endParaRPr lang="ru-RU" sz="2000" b="1" dirty="0" smtClean="0"/>
          </a:p>
          <a:p>
            <a:pPr marL="457200" lvl="1" indent="0">
              <a:buNone/>
            </a:pPr>
            <a:r>
              <a:rPr lang="ru-RU" sz="2000" b="1" dirty="0" smtClean="0"/>
              <a:t>Решение</a:t>
            </a:r>
            <a:r>
              <a:rPr lang="ru-RU" sz="2000" b="1" dirty="0"/>
              <a:t>:</a:t>
            </a:r>
            <a:endParaRPr lang="ru-RU" sz="2000" dirty="0"/>
          </a:p>
          <a:p>
            <a:pPr marL="914400" lvl="2" indent="0">
              <a:buNone/>
            </a:pPr>
            <a:r>
              <a:rPr lang="ru-RU" sz="2000" dirty="0"/>
              <a:t>За 15 мин (0,25 ч) курьер 1 проедет: 20 × 0,25 = 5 км.</a:t>
            </a:r>
          </a:p>
          <a:p>
            <a:pPr marL="914400" lvl="2" indent="0">
              <a:buNone/>
            </a:pPr>
            <a:r>
              <a:rPr lang="ru-RU" sz="2000" dirty="0"/>
              <a:t>Разница скоростей: 30 – 20 = 10 км/ч.</a:t>
            </a:r>
          </a:p>
          <a:p>
            <a:pPr marL="914400" lvl="2" indent="0">
              <a:buNone/>
            </a:pPr>
            <a:r>
              <a:rPr lang="ru-RU" sz="2000" dirty="0"/>
              <a:t>Время на «</a:t>
            </a:r>
            <a:r>
              <a:rPr lang="ru-RU" sz="2000" dirty="0" err="1"/>
              <a:t>догонку</a:t>
            </a:r>
            <a:r>
              <a:rPr lang="ru-RU" sz="2000" dirty="0"/>
              <a:t>»: 5 / 10 = 0,5 ч (30 мин).</a:t>
            </a:r>
          </a:p>
          <a:p>
            <a:pPr marL="914400" lvl="2" indent="0">
              <a:buNone/>
            </a:pPr>
            <a:r>
              <a:rPr lang="ru-RU" sz="2000" b="1" dirty="0"/>
              <a:t>Ответ:</a:t>
            </a:r>
            <a:r>
              <a:rPr lang="ru-RU" sz="2000" dirty="0"/>
              <a:t> курьер 2 догонит курьера 1 через 30 минут после своего старта.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21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10972800" cy="11599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2. Движение навстречу друг другу (расчёт точки встречи двух такси)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200" b="1" dirty="0"/>
              <a:t>Пример из приложения:</a:t>
            </a:r>
            <a:r>
              <a:rPr lang="ru-RU" sz="2200" dirty="0"/>
              <a:t> </a:t>
            </a:r>
            <a:r>
              <a:rPr lang="ru-RU" sz="2200" dirty="0" err="1"/>
              <a:t>агрегатор</a:t>
            </a:r>
            <a:r>
              <a:rPr lang="ru-RU" sz="2200" dirty="0"/>
              <a:t> такси (Яндекс </a:t>
            </a:r>
            <a:r>
              <a:rPr lang="ru-RU" sz="2200" dirty="0" smtClean="0"/>
              <a:t>Такси).</a:t>
            </a:r>
            <a:endParaRPr lang="ru-RU" sz="2200" dirty="0"/>
          </a:p>
          <a:p>
            <a:r>
              <a:rPr lang="ru-RU" sz="2200" dirty="0"/>
              <a:t>Такси 1 выезжает из точки </a:t>
            </a:r>
            <a:r>
              <a:rPr lang="ru-RU" sz="2200" b="1" dirty="0"/>
              <a:t>A</a:t>
            </a:r>
            <a:r>
              <a:rPr lang="ru-RU" sz="2200" dirty="0"/>
              <a:t> со скоростью </a:t>
            </a:r>
            <a:r>
              <a:rPr lang="ru-RU" sz="2200" b="1" dirty="0"/>
              <a:t>60 км/ч</a:t>
            </a:r>
            <a:r>
              <a:rPr lang="ru-RU" sz="2200" dirty="0"/>
              <a:t>.</a:t>
            </a:r>
          </a:p>
          <a:p>
            <a:r>
              <a:rPr lang="ru-RU" sz="2200" dirty="0"/>
              <a:t>Такси 2 выезжает из точки </a:t>
            </a:r>
            <a:r>
              <a:rPr lang="ru-RU" sz="2200" b="1" dirty="0"/>
              <a:t>B</a:t>
            </a:r>
            <a:r>
              <a:rPr lang="ru-RU" sz="2200" dirty="0"/>
              <a:t> со скоростью </a:t>
            </a:r>
            <a:r>
              <a:rPr lang="ru-RU" sz="2200" b="1" dirty="0"/>
              <a:t>50 км/ч</a:t>
            </a:r>
            <a:r>
              <a:rPr lang="ru-RU" sz="2200" dirty="0"/>
              <a:t>.</a:t>
            </a:r>
          </a:p>
          <a:p>
            <a:r>
              <a:rPr lang="ru-RU" sz="2200" dirty="0"/>
              <a:t>Расстояние между </a:t>
            </a:r>
            <a:r>
              <a:rPr lang="ru-RU" sz="2200" b="1" dirty="0"/>
              <a:t>A</a:t>
            </a:r>
            <a:r>
              <a:rPr lang="ru-RU" sz="2200" dirty="0"/>
              <a:t> и </a:t>
            </a:r>
            <a:r>
              <a:rPr lang="ru-RU" sz="2200" b="1" dirty="0"/>
              <a:t>B</a:t>
            </a:r>
            <a:r>
              <a:rPr lang="ru-RU" sz="2200" dirty="0"/>
              <a:t>: </a:t>
            </a:r>
            <a:r>
              <a:rPr lang="ru-RU" sz="2200" b="1" dirty="0"/>
              <a:t>110 км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Задача</a:t>
            </a:r>
            <a:r>
              <a:rPr lang="ru-RU" sz="2200" b="1" dirty="0"/>
              <a:t>:</a:t>
            </a:r>
            <a:r>
              <a:rPr lang="ru-RU" sz="2200" dirty="0"/>
              <a:t> через сколько часов такси встретятся? Где произойдёт встреча?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Решение</a:t>
            </a:r>
            <a:r>
              <a:rPr lang="ru-RU" sz="2200" b="1" dirty="0"/>
              <a:t>:</a:t>
            </a:r>
            <a:endParaRPr lang="ru-RU" sz="2200" dirty="0"/>
          </a:p>
          <a:p>
            <a:pPr lvl="1"/>
            <a:r>
              <a:rPr lang="ru-RU" sz="2200" dirty="0"/>
              <a:t>Суммарная скорость сближения: 60 + 50 = 110 км/ч.</a:t>
            </a:r>
          </a:p>
          <a:p>
            <a:pPr lvl="1"/>
            <a:r>
              <a:rPr lang="ru-RU" sz="2200" dirty="0"/>
              <a:t>Время до встречи: 110 / 110 = 1 ч.</a:t>
            </a:r>
          </a:p>
          <a:p>
            <a:pPr lvl="1"/>
            <a:r>
              <a:rPr lang="ru-RU" sz="2200" dirty="0"/>
              <a:t>Расстояние, которое проедет такси 1: 60 × 1 = 60 км.</a:t>
            </a:r>
          </a:p>
          <a:p>
            <a:pPr lvl="1"/>
            <a:r>
              <a:rPr lang="ru-RU" sz="2200" b="1" dirty="0"/>
              <a:t>Ответ:</a:t>
            </a:r>
            <a:r>
              <a:rPr lang="ru-RU" sz="2200" dirty="0"/>
              <a:t> встреча произойдёт через 1 час в точке, удалённой на 60 км от </a:t>
            </a:r>
            <a:r>
              <a:rPr lang="ru-RU" sz="2200" b="1" dirty="0"/>
              <a:t>A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8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41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3. Движение в противоположных направлениях (логистика: отправка грузов в разные стороны)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/>
              <a:t>Пример из приложения:</a:t>
            </a:r>
            <a:r>
              <a:rPr lang="ru-RU" sz="2200" dirty="0"/>
              <a:t> логистический сервис (СДЭК, Яндекс </a:t>
            </a:r>
            <a:r>
              <a:rPr lang="ru-RU" sz="2200" dirty="0" err="1"/>
              <a:t>Маркет</a:t>
            </a:r>
            <a:r>
              <a:rPr lang="ru-RU" sz="2200" dirty="0"/>
              <a:t>).</a:t>
            </a:r>
          </a:p>
          <a:p>
            <a:r>
              <a:rPr lang="ru-RU" sz="2200" dirty="0"/>
              <a:t>Грузовик 1 выезжает из склада </a:t>
            </a:r>
            <a:r>
              <a:rPr lang="ru-RU" sz="2200" b="1" dirty="0"/>
              <a:t>A</a:t>
            </a:r>
            <a:r>
              <a:rPr lang="ru-RU" sz="2200" dirty="0"/>
              <a:t> со скоростью </a:t>
            </a:r>
            <a:r>
              <a:rPr lang="ru-RU" sz="2200" b="1" dirty="0"/>
              <a:t>70 км/ч</a:t>
            </a:r>
            <a:r>
              <a:rPr lang="ru-RU" sz="2200" dirty="0"/>
              <a:t> в сторону посёлка </a:t>
            </a:r>
            <a:r>
              <a:rPr lang="ru-RU" sz="2200" b="1" dirty="0"/>
              <a:t>X</a:t>
            </a:r>
            <a:r>
              <a:rPr lang="ru-RU" sz="2200" dirty="0"/>
              <a:t>.</a:t>
            </a:r>
          </a:p>
          <a:p>
            <a:r>
              <a:rPr lang="ru-RU" sz="2200" dirty="0"/>
              <a:t>Грузовик 2 выезжает из склада </a:t>
            </a:r>
            <a:r>
              <a:rPr lang="ru-RU" sz="2200" b="1" dirty="0"/>
              <a:t>B</a:t>
            </a:r>
            <a:r>
              <a:rPr lang="ru-RU" sz="2200" dirty="0"/>
              <a:t> со скоростью </a:t>
            </a:r>
            <a:r>
              <a:rPr lang="ru-RU" sz="2200" b="1" dirty="0"/>
              <a:t>80 км/ч</a:t>
            </a:r>
            <a:r>
              <a:rPr lang="ru-RU" sz="2200" dirty="0"/>
              <a:t> в сторону города </a:t>
            </a:r>
            <a:r>
              <a:rPr lang="ru-RU" sz="2200" b="1" dirty="0"/>
              <a:t>Y</a:t>
            </a:r>
            <a:r>
              <a:rPr lang="ru-RU" sz="2200" dirty="0"/>
              <a:t>.</a:t>
            </a:r>
          </a:p>
          <a:p>
            <a:r>
              <a:rPr lang="ru-RU" sz="2200" dirty="0"/>
              <a:t>Начальное расстояние между </a:t>
            </a:r>
            <a:r>
              <a:rPr lang="ru-RU" sz="2200" b="1" dirty="0"/>
              <a:t>A</a:t>
            </a:r>
            <a:r>
              <a:rPr lang="ru-RU" sz="2200" dirty="0"/>
              <a:t> и </a:t>
            </a:r>
            <a:r>
              <a:rPr lang="ru-RU" sz="2200" b="1" dirty="0"/>
              <a:t>B</a:t>
            </a:r>
            <a:r>
              <a:rPr lang="ru-RU" sz="2200" dirty="0"/>
              <a:t>: </a:t>
            </a:r>
            <a:r>
              <a:rPr lang="ru-RU" sz="2200" b="1" dirty="0"/>
              <a:t>50 км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Задача</a:t>
            </a:r>
            <a:r>
              <a:rPr lang="ru-RU" sz="2200" b="1" dirty="0"/>
              <a:t>:</a:t>
            </a:r>
            <a:r>
              <a:rPr lang="ru-RU" sz="2200" dirty="0"/>
              <a:t> какое расстояние будет между грузовиками через 2 часа?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Решение</a:t>
            </a:r>
            <a:r>
              <a:rPr lang="ru-RU" sz="2200" b="1" dirty="0"/>
              <a:t>:</a:t>
            </a:r>
            <a:endParaRPr lang="ru-RU" sz="2200" dirty="0"/>
          </a:p>
          <a:p>
            <a:pPr lvl="1"/>
            <a:r>
              <a:rPr lang="ru-RU" sz="2200" dirty="0"/>
              <a:t>Расстояние, пройденное грузовиком 1: 70 × 2 = 140 км.</a:t>
            </a:r>
          </a:p>
          <a:p>
            <a:pPr lvl="1"/>
            <a:r>
              <a:rPr lang="ru-RU" sz="2200" dirty="0"/>
              <a:t>Расстояние, пройденное грузовиком 2: 80 × 2 = 160 км.</a:t>
            </a:r>
          </a:p>
          <a:p>
            <a:pPr lvl="1"/>
            <a:r>
              <a:rPr lang="ru-RU" sz="2200" dirty="0"/>
              <a:t>Общее расстояние между ними через 2 часа: 140 + 160 + 50 = 350 км.</a:t>
            </a:r>
          </a:p>
          <a:p>
            <a:pPr lvl="1"/>
            <a:r>
              <a:rPr lang="ru-RU" sz="2200" b="1" dirty="0"/>
              <a:t>Ответ:</a:t>
            </a:r>
            <a:r>
              <a:rPr lang="ru-RU" sz="2200" dirty="0"/>
              <a:t> через 2 часа расстояние между грузовиками составит 350 км.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266</TotalTime>
  <Words>542</Words>
  <Application>Microsoft Office PowerPoint</Application>
  <PresentationFormat>Произвольный</PresentationFormat>
  <Paragraphs>151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Исполнительная</vt:lpstr>
      <vt:lpstr>Формула</vt:lpstr>
      <vt:lpstr>Уравнение</vt:lpstr>
      <vt:lpstr>Задачи на движение:  от школьной доски — к GPS и умным автомобилям</vt:lpstr>
      <vt:lpstr>Как математика помогает решать жизненные задачи в эпоху технологий</vt:lpstr>
      <vt:lpstr>Зачем решать задачи на движение?</vt:lpstr>
      <vt:lpstr>Презентация PowerPoint</vt:lpstr>
      <vt:lpstr>Презентация PowerPoint</vt:lpstr>
      <vt:lpstr>Виды задач на движение</vt:lpstr>
      <vt:lpstr>1. Движение в одном направлении  (алгоритм «догоняющего» курьера)</vt:lpstr>
      <vt:lpstr>2. Движение навстречу друг другу (расчёт точки встречи двух такси)</vt:lpstr>
      <vt:lpstr>3. Движение в противоположных направлениях (логистика: отправка грузов в разные стороны)</vt:lpstr>
      <vt:lpstr>4. Движение по реке (моделирование маршрутов речных такси, барж)</vt:lpstr>
      <vt:lpstr>Как рациональные уравнения связаны с задачами на движение?</vt:lpstr>
      <vt:lpstr>Этапы решения задачи</vt:lpstr>
      <vt:lpstr>Повторение пройденного материала</vt:lpstr>
      <vt:lpstr>Презентация PowerPoint</vt:lpstr>
      <vt:lpstr>Презентация PowerPoint</vt:lpstr>
      <vt:lpstr>Презентация PowerPoint</vt:lpstr>
      <vt:lpstr>Подведем итоги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движения</dc:title>
  <dc:creator>NOTEBOOK</dc:creator>
  <cp:lastModifiedBy>Анна</cp:lastModifiedBy>
  <cp:revision>17</cp:revision>
  <dcterms:created xsi:type="dcterms:W3CDTF">2021-03-01T16:37:06Z</dcterms:created>
  <dcterms:modified xsi:type="dcterms:W3CDTF">2025-11-21T18:20:55Z</dcterms:modified>
</cp:coreProperties>
</file>