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13" r:id="rId9"/>
    <p:sldId id="314" r:id="rId10"/>
    <p:sldId id="263" r:id="rId11"/>
    <p:sldId id="315" r:id="rId12"/>
    <p:sldId id="265" r:id="rId13"/>
    <p:sldId id="266" r:id="rId14"/>
    <p:sldId id="267" r:id="rId15"/>
    <p:sldId id="268" r:id="rId16"/>
    <p:sldId id="270" r:id="rId17"/>
    <p:sldId id="317" r:id="rId18"/>
    <p:sldId id="277" r:id="rId19"/>
    <p:sldId id="285" r:id="rId20"/>
    <p:sldId id="287" r:id="rId21"/>
    <p:sldId id="288" r:id="rId22"/>
    <p:sldId id="318" r:id="rId23"/>
    <p:sldId id="319" r:id="rId24"/>
    <p:sldId id="289" r:id="rId25"/>
    <p:sldId id="321" r:id="rId26"/>
    <p:sldId id="320" r:id="rId27"/>
    <p:sldId id="294" r:id="rId28"/>
    <p:sldId id="295" r:id="rId29"/>
    <p:sldId id="296" r:id="rId30"/>
    <p:sldId id="297" r:id="rId31"/>
    <p:sldId id="322" r:id="rId32"/>
    <p:sldId id="323" r:id="rId33"/>
    <p:sldId id="324" r:id="rId34"/>
    <p:sldId id="325" r:id="rId35"/>
    <p:sldId id="298" r:id="rId36"/>
    <p:sldId id="299" r:id="rId37"/>
    <p:sldId id="316" r:id="rId38"/>
    <p:sldId id="300" r:id="rId39"/>
    <p:sldId id="301" r:id="rId40"/>
    <p:sldId id="302" r:id="rId41"/>
    <p:sldId id="303" r:id="rId42"/>
    <p:sldId id="304" r:id="rId43"/>
    <p:sldId id="306" r:id="rId44"/>
    <p:sldId id="326" r:id="rId45"/>
    <p:sldId id="308" r:id="rId46"/>
    <p:sldId id="310" r:id="rId47"/>
    <p:sldId id="332" r:id="rId48"/>
    <p:sldId id="327" r:id="rId49"/>
    <p:sldId id="328" r:id="rId50"/>
    <p:sldId id="329" r:id="rId51"/>
    <p:sldId id="330" r:id="rId52"/>
    <p:sldId id="331" r:id="rId53"/>
    <p:sldId id="312" r:id="rId54"/>
  </p:sldIdLst>
  <p:sldSz cx="12192000" cy="6858000"/>
  <p:notesSz cx="6858000" cy="9144000"/>
  <p:embeddedFontLst>
    <p:embeddedFont>
      <p:font typeface="Arial Narrow" panose="020B0606020202030204" pitchFamily="34" charset="0"/>
      <p:regular r:id="rId55"/>
      <p:bold r:id="rId56"/>
      <p:italic r:id="rId57"/>
      <p:boldItalic r:id="rId58"/>
    </p:embeddedFont>
    <p:embeddedFont>
      <p:font typeface="Bebas Neue Bold" panose="020B0606020202050201" charset="-52"/>
      <p:bold r:id="rId59"/>
    </p:embeddedFont>
    <p:embeddedFont>
      <p:font typeface="Bebas Neue Regular" panose="00000500000000000000" charset="-52"/>
      <p:regular r:id="rId60"/>
    </p:embeddedFont>
    <p:embeddedFont>
      <p:font typeface="Bookman Old Style" panose="02050604050505020204" pitchFamily="18" charset="0"/>
      <p:regular r:id="rId61"/>
      <p:bold r:id="rId62"/>
      <p:italic r:id="rId63"/>
      <p:boldItalic r:id="rId64"/>
    </p:embeddedFont>
    <p:embeddedFont>
      <p:font typeface="PT Sans Narrow" panose="020B0604020202020204" charset="0"/>
      <p:regular r:id="rId6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780"/>
    <a:srgbClr val="00579C"/>
    <a:srgbClr val="0084E3"/>
    <a:srgbClr val="68257D"/>
    <a:srgbClr val="E453EF"/>
    <a:srgbClr val="F68F1E"/>
    <a:srgbClr val="BAF381"/>
    <a:srgbClr val="C57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70" autoAdjust="0"/>
  </p:normalViewPr>
  <p:slideViewPr>
    <p:cSldViewPr snapToGrid="0">
      <p:cViewPr varScale="1">
        <p:scale>
          <a:sx n="112" d="100"/>
          <a:sy n="112" d="100"/>
        </p:scale>
        <p:origin x="582" y="96"/>
      </p:cViewPr>
      <p:guideLst/>
    </p:cSldViewPr>
  </p:slideViewPr>
  <p:outlineViewPr>
    <p:cViewPr>
      <p:scale>
        <a:sx n="33" d="100"/>
        <a:sy n="33" d="100"/>
      </p:scale>
      <p:origin x="0" y="-2538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8C0-4D78-AEAF-A583A15DE955}"/>
              </c:ext>
            </c:extLst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C0-4D78-AEAF-A583A15DE9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C0-4D78-AEAF-A583A15DE95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C0-4D78-AEAF-A583A15DE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0506208"/>
        <c:axId val="580501616"/>
      </c:barChart>
      <c:catAx>
        <c:axId val="58050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0501616"/>
        <c:crosses val="autoZero"/>
        <c:auto val="1"/>
        <c:lblAlgn val="ctr"/>
        <c:lblOffset val="100"/>
        <c:noMultiLvlLbl val="0"/>
      </c:catAx>
      <c:valAx>
        <c:axId val="58050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050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508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28B-461F-9D2B-F4218454BD21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28B-461F-9D2B-F4218454BD21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8B-461F-9D2B-F4218454BD21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8B-461F-9D2B-F4218454BD21}"/>
              </c:ext>
            </c:extLst>
          </c:dPt>
          <c:dLbls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8B-461F-9D2B-F4218454B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Верхняя группа">
            <a:extLst>
              <a:ext uri="{FF2B5EF4-FFF2-40B4-BE49-F238E27FC236}">
                <a16:creationId xmlns:a16="http://schemas.microsoft.com/office/drawing/2014/main" id="{5F47CEAD-5E44-4F68-98F0-697C43602E36}"/>
              </a:ext>
            </a:extLst>
          </p:cNvPr>
          <p:cNvGrpSpPr/>
          <p:nvPr userDrawn="1"/>
        </p:nvGrpSpPr>
        <p:grpSpPr>
          <a:xfrm>
            <a:off x="8286750" y="0"/>
            <a:ext cx="3905250" cy="6858000"/>
            <a:chOff x="8286750" y="0"/>
            <a:chExt cx="3905250" cy="685800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974E710-FB8C-41AD-8DD5-89272F6C6E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6B14121-4F38-425A-A9D5-6C489BDA8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B2FDC5A0-E864-457F-A391-E397E83214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707323-CBB0-41E6-AA6A-AF78CFEC88E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06785" y="5476568"/>
            <a:ext cx="8343476" cy="115621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62D020-7D87-4ED6-9F0D-E331CF0CD51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" y="654756"/>
            <a:ext cx="1900539" cy="558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E1C06A-DC31-40BF-8B03-938BD32FA41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72266" y="0"/>
            <a:ext cx="1354667" cy="15550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066378-F4E4-4128-B244-A2ABBC8F7E4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21344" y="3804356"/>
            <a:ext cx="2611218" cy="3053643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C0BF3C94-DFB8-4347-BE21-FF9F80436C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560" y="-16624"/>
            <a:ext cx="4773031" cy="6882935"/>
          </a:xfrm>
          <a:custGeom>
            <a:avLst/>
            <a:gdLst>
              <a:gd name="connsiteX0" fmla="*/ 0 w 2617788"/>
              <a:gd name="connsiteY0" fmla="*/ 3429000 h 6858000"/>
              <a:gd name="connsiteX1" fmla="*/ 754211 w 2617788"/>
              <a:gd name="connsiteY1" fmla="*/ 2 h 6858000"/>
              <a:gd name="connsiteX2" fmla="*/ 1863577 w 2617788"/>
              <a:gd name="connsiteY2" fmla="*/ 2 h 6858000"/>
              <a:gd name="connsiteX3" fmla="*/ 2617788 w 2617788"/>
              <a:gd name="connsiteY3" fmla="*/ 3429000 h 6858000"/>
              <a:gd name="connsiteX4" fmla="*/ 1863577 w 2617788"/>
              <a:gd name="connsiteY4" fmla="*/ 6857998 h 6858000"/>
              <a:gd name="connsiteX5" fmla="*/ 754211 w 2617788"/>
              <a:gd name="connsiteY5" fmla="*/ 6857998 h 6858000"/>
              <a:gd name="connsiteX6" fmla="*/ 0 w 2617788"/>
              <a:gd name="connsiteY6" fmla="*/ 3429000 h 6858000"/>
              <a:gd name="connsiteX0" fmla="*/ 0 w 2617788"/>
              <a:gd name="connsiteY0" fmla="*/ 3428998 h 6857996"/>
              <a:gd name="connsiteX1" fmla="*/ 6065 w 2617788"/>
              <a:gd name="connsiteY1" fmla="*/ 0 h 6857996"/>
              <a:gd name="connsiteX2" fmla="*/ 1863577 w 2617788"/>
              <a:gd name="connsiteY2" fmla="*/ 0 h 6857996"/>
              <a:gd name="connsiteX3" fmla="*/ 2617788 w 2617788"/>
              <a:gd name="connsiteY3" fmla="*/ 3428998 h 6857996"/>
              <a:gd name="connsiteX4" fmla="*/ 1863577 w 2617788"/>
              <a:gd name="connsiteY4" fmla="*/ 6857996 h 6857996"/>
              <a:gd name="connsiteX5" fmla="*/ 754211 w 2617788"/>
              <a:gd name="connsiteY5" fmla="*/ 6857996 h 6857996"/>
              <a:gd name="connsiteX6" fmla="*/ 0 w 2617788"/>
              <a:gd name="connsiteY6" fmla="*/ 3428998 h 6857996"/>
              <a:gd name="connsiteX0" fmla="*/ 10560 w 2628348"/>
              <a:gd name="connsiteY0" fmla="*/ 3428998 h 6857996"/>
              <a:gd name="connsiteX1" fmla="*/ 16625 w 2628348"/>
              <a:gd name="connsiteY1" fmla="*/ 0 h 6857996"/>
              <a:gd name="connsiteX2" fmla="*/ 1874137 w 2628348"/>
              <a:gd name="connsiteY2" fmla="*/ 0 h 6857996"/>
              <a:gd name="connsiteX3" fmla="*/ 2628348 w 2628348"/>
              <a:gd name="connsiteY3" fmla="*/ 3428998 h 6857996"/>
              <a:gd name="connsiteX4" fmla="*/ 1874137 w 2628348"/>
              <a:gd name="connsiteY4" fmla="*/ 6857996 h 6857996"/>
              <a:gd name="connsiteX5" fmla="*/ 0 w 2628348"/>
              <a:gd name="connsiteY5" fmla="*/ 6857996 h 6857996"/>
              <a:gd name="connsiteX6" fmla="*/ 10560 w 2628348"/>
              <a:gd name="connsiteY6" fmla="*/ 3428998 h 6857996"/>
              <a:gd name="connsiteX0" fmla="*/ 1897549 w 2628348"/>
              <a:gd name="connsiteY0" fmla="*/ 3437311 h 6857996"/>
              <a:gd name="connsiteX1" fmla="*/ 16625 w 2628348"/>
              <a:gd name="connsiteY1" fmla="*/ 0 h 6857996"/>
              <a:gd name="connsiteX2" fmla="*/ 1874137 w 2628348"/>
              <a:gd name="connsiteY2" fmla="*/ 0 h 6857996"/>
              <a:gd name="connsiteX3" fmla="*/ 2628348 w 2628348"/>
              <a:gd name="connsiteY3" fmla="*/ 3428998 h 6857996"/>
              <a:gd name="connsiteX4" fmla="*/ 1874137 w 2628348"/>
              <a:gd name="connsiteY4" fmla="*/ 6857996 h 6857996"/>
              <a:gd name="connsiteX5" fmla="*/ 0 w 2628348"/>
              <a:gd name="connsiteY5" fmla="*/ 6857996 h 6857996"/>
              <a:gd name="connsiteX6" fmla="*/ 1897549 w 2628348"/>
              <a:gd name="connsiteY6" fmla="*/ 3437311 h 6857996"/>
              <a:gd name="connsiteX0" fmla="*/ 1897549 w 2628348"/>
              <a:gd name="connsiteY0" fmla="*/ 3437311 h 6857996"/>
              <a:gd name="connsiteX1" fmla="*/ 16625 w 2628348"/>
              <a:gd name="connsiteY1" fmla="*/ 0 h 6857996"/>
              <a:gd name="connsiteX2" fmla="*/ 1874137 w 2628348"/>
              <a:gd name="connsiteY2" fmla="*/ 0 h 6857996"/>
              <a:gd name="connsiteX3" fmla="*/ 2628348 w 2628348"/>
              <a:gd name="connsiteY3" fmla="*/ 3428998 h 6857996"/>
              <a:gd name="connsiteX4" fmla="*/ 1874137 w 2628348"/>
              <a:gd name="connsiteY4" fmla="*/ 6857996 h 6857996"/>
              <a:gd name="connsiteX5" fmla="*/ 0 w 2628348"/>
              <a:gd name="connsiteY5" fmla="*/ 6857996 h 6857996"/>
              <a:gd name="connsiteX6" fmla="*/ 1897549 w 2628348"/>
              <a:gd name="connsiteY6" fmla="*/ 3437311 h 6857996"/>
              <a:gd name="connsiteX0" fmla="*/ 2066183 w 2796982"/>
              <a:gd name="connsiteY0" fmla="*/ 3437311 h 6857996"/>
              <a:gd name="connsiteX1" fmla="*/ 278947 w 2796982"/>
              <a:gd name="connsiteY1" fmla="*/ 598514 h 6857996"/>
              <a:gd name="connsiteX2" fmla="*/ 185259 w 2796982"/>
              <a:gd name="connsiteY2" fmla="*/ 0 h 6857996"/>
              <a:gd name="connsiteX3" fmla="*/ 2042771 w 2796982"/>
              <a:gd name="connsiteY3" fmla="*/ 0 h 6857996"/>
              <a:gd name="connsiteX4" fmla="*/ 2796982 w 2796982"/>
              <a:gd name="connsiteY4" fmla="*/ 3428998 h 6857996"/>
              <a:gd name="connsiteX5" fmla="*/ 2042771 w 2796982"/>
              <a:gd name="connsiteY5" fmla="*/ 6857996 h 6857996"/>
              <a:gd name="connsiteX6" fmla="*/ 168634 w 2796982"/>
              <a:gd name="connsiteY6" fmla="*/ 6857996 h 6857996"/>
              <a:gd name="connsiteX7" fmla="*/ 2066183 w 2796982"/>
              <a:gd name="connsiteY7" fmla="*/ 3437311 h 6857996"/>
              <a:gd name="connsiteX0" fmla="*/ 2066183 w 2796982"/>
              <a:gd name="connsiteY0" fmla="*/ 3437311 h 6857996"/>
              <a:gd name="connsiteX1" fmla="*/ 278947 w 2796982"/>
              <a:gd name="connsiteY1" fmla="*/ 598514 h 6857996"/>
              <a:gd name="connsiteX2" fmla="*/ 185259 w 2796982"/>
              <a:gd name="connsiteY2" fmla="*/ 0 h 6857996"/>
              <a:gd name="connsiteX3" fmla="*/ 2042771 w 2796982"/>
              <a:gd name="connsiteY3" fmla="*/ 0 h 6857996"/>
              <a:gd name="connsiteX4" fmla="*/ 2796982 w 2796982"/>
              <a:gd name="connsiteY4" fmla="*/ 3428998 h 6857996"/>
              <a:gd name="connsiteX5" fmla="*/ 2042771 w 2796982"/>
              <a:gd name="connsiteY5" fmla="*/ 6857996 h 6857996"/>
              <a:gd name="connsiteX6" fmla="*/ 168634 w 2796982"/>
              <a:gd name="connsiteY6" fmla="*/ 6857996 h 6857996"/>
              <a:gd name="connsiteX7" fmla="*/ 2066183 w 2796982"/>
              <a:gd name="connsiteY7" fmla="*/ 3437311 h 6857996"/>
              <a:gd name="connsiteX0" fmla="*/ 1997803 w 2728602"/>
              <a:gd name="connsiteY0" fmla="*/ 3437311 h 6857996"/>
              <a:gd name="connsiteX1" fmla="*/ 210567 w 2728602"/>
              <a:gd name="connsiteY1" fmla="*/ 598514 h 6857996"/>
              <a:gd name="connsiteX2" fmla="*/ 116879 w 2728602"/>
              <a:gd name="connsiteY2" fmla="*/ 0 h 6857996"/>
              <a:gd name="connsiteX3" fmla="*/ 1974391 w 2728602"/>
              <a:gd name="connsiteY3" fmla="*/ 0 h 6857996"/>
              <a:gd name="connsiteX4" fmla="*/ 2728602 w 2728602"/>
              <a:gd name="connsiteY4" fmla="*/ 3428998 h 6857996"/>
              <a:gd name="connsiteX5" fmla="*/ 1974391 w 2728602"/>
              <a:gd name="connsiteY5" fmla="*/ 6857996 h 6857996"/>
              <a:gd name="connsiteX6" fmla="*/ 100254 w 2728602"/>
              <a:gd name="connsiteY6" fmla="*/ 6857996 h 6857996"/>
              <a:gd name="connsiteX7" fmla="*/ 1997803 w 2728602"/>
              <a:gd name="connsiteY7" fmla="*/ 3437311 h 6857996"/>
              <a:gd name="connsiteX0" fmla="*/ 1997803 w 2728602"/>
              <a:gd name="connsiteY0" fmla="*/ 3437311 h 6857996"/>
              <a:gd name="connsiteX1" fmla="*/ 210567 w 2728602"/>
              <a:gd name="connsiteY1" fmla="*/ 598514 h 6857996"/>
              <a:gd name="connsiteX2" fmla="*/ 116879 w 2728602"/>
              <a:gd name="connsiteY2" fmla="*/ 0 h 6857996"/>
              <a:gd name="connsiteX3" fmla="*/ 1974391 w 2728602"/>
              <a:gd name="connsiteY3" fmla="*/ 0 h 6857996"/>
              <a:gd name="connsiteX4" fmla="*/ 2728602 w 2728602"/>
              <a:gd name="connsiteY4" fmla="*/ 3428998 h 6857996"/>
              <a:gd name="connsiteX5" fmla="*/ 1974391 w 2728602"/>
              <a:gd name="connsiteY5" fmla="*/ 6857996 h 6857996"/>
              <a:gd name="connsiteX6" fmla="*/ 100254 w 2728602"/>
              <a:gd name="connsiteY6" fmla="*/ 6857996 h 6857996"/>
              <a:gd name="connsiteX7" fmla="*/ 1997803 w 2728602"/>
              <a:gd name="connsiteY7" fmla="*/ 3437311 h 6857996"/>
              <a:gd name="connsiteX0" fmla="*/ 1997803 w 2728602"/>
              <a:gd name="connsiteY0" fmla="*/ 3437311 h 6857996"/>
              <a:gd name="connsiteX1" fmla="*/ 210567 w 2728602"/>
              <a:gd name="connsiteY1" fmla="*/ 598514 h 6857996"/>
              <a:gd name="connsiteX2" fmla="*/ 116879 w 2728602"/>
              <a:gd name="connsiteY2" fmla="*/ 0 h 6857996"/>
              <a:gd name="connsiteX3" fmla="*/ 1974391 w 2728602"/>
              <a:gd name="connsiteY3" fmla="*/ 0 h 6857996"/>
              <a:gd name="connsiteX4" fmla="*/ 2728602 w 2728602"/>
              <a:gd name="connsiteY4" fmla="*/ 3428998 h 6857996"/>
              <a:gd name="connsiteX5" fmla="*/ 1974391 w 2728602"/>
              <a:gd name="connsiteY5" fmla="*/ 6857996 h 6857996"/>
              <a:gd name="connsiteX6" fmla="*/ 100254 w 2728602"/>
              <a:gd name="connsiteY6" fmla="*/ 6857996 h 6857996"/>
              <a:gd name="connsiteX7" fmla="*/ 1997803 w 2728602"/>
              <a:gd name="connsiteY7" fmla="*/ 3437311 h 6857996"/>
              <a:gd name="connsiteX0" fmla="*/ 1897549 w 2628348"/>
              <a:gd name="connsiteY0" fmla="*/ 3437311 h 6857996"/>
              <a:gd name="connsiteX1" fmla="*/ 110313 w 2628348"/>
              <a:gd name="connsiteY1" fmla="*/ 598514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97549 w 2628348"/>
              <a:gd name="connsiteY7" fmla="*/ 3437311 h 6857996"/>
              <a:gd name="connsiteX0" fmla="*/ 1899652 w 2630451"/>
              <a:gd name="connsiteY0" fmla="*/ 3437311 h 6857996"/>
              <a:gd name="connsiteX1" fmla="*/ 20976 w 2630451"/>
              <a:gd name="connsiteY1" fmla="*/ 656703 h 6857996"/>
              <a:gd name="connsiteX2" fmla="*/ 18728 w 2630451"/>
              <a:gd name="connsiteY2" fmla="*/ 0 h 6857996"/>
              <a:gd name="connsiteX3" fmla="*/ 1876240 w 2630451"/>
              <a:gd name="connsiteY3" fmla="*/ 0 h 6857996"/>
              <a:gd name="connsiteX4" fmla="*/ 2630451 w 2630451"/>
              <a:gd name="connsiteY4" fmla="*/ 3428998 h 6857996"/>
              <a:gd name="connsiteX5" fmla="*/ 1876240 w 2630451"/>
              <a:gd name="connsiteY5" fmla="*/ 6857996 h 6857996"/>
              <a:gd name="connsiteX6" fmla="*/ 2103 w 2630451"/>
              <a:gd name="connsiteY6" fmla="*/ 6857996 h 6857996"/>
              <a:gd name="connsiteX7" fmla="*/ 1899652 w 2630451"/>
              <a:gd name="connsiteY7" fmla="*/ 3437311 h 6857996"/>
              <a:gd name="connsiteX0" fmla="*/ 1897549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97549 w 2628348"/>
              <a:gd name="connsiteY7" fmla="*/ 3437311 h 6857996"/>
              <a:gd name="connsiteX0" fmla="*/ 1897549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97549 w 2628348"/>
              <a:gd name="connsiteY7" fmla="*/ 3437311 h 6857996"/>
              <a:gd name="connsiteX0" fmla="*/ 1839360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39360 w 2628348"/>
              <a:gd name="connsiteY7" fmla="*/ 3437311 h 6857996"/>
              <a:gd name="connsiteX0" fmla="*/ 1839360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251629 w 2628348"/>
              <a:gd name="connsiteY7" fmla="*/ 6375860 h 6857996"/>
              <a:gd name="connsiteX8" fmla="*/ 1839360 w 2628348"/>
              <a:gd name="connsiteY8" fmla="*/ 3437311 h 6857996"/>
              <a:gd name="connsiteX0" fmla="*/ 1839360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0560 w 2628348"/>
              <a:gd name="connsiteY7" fmla="*/ 6159729 h 6857996"/>
              <a:gd name="connsiteX8" fmla="*/ 1839360 w 2628348"/>
              <a:gd name="connsiteY8" fmla="*/ 3437311 h 6857996"/>
              <a:gd name="connsiteX0" fmla="*/ 1839360 w 4265955"/>
              <a:gd name="connsiteY0" fmla="*/ 3437311 h 6857996"/>
              <a:gd name="connsiteX1" fmla="*/ 18873 w 4265955"/>
              <a:gd name="connsiteY1" fmla="*/ 656703 h 6857996"/>
              <a:gd name="connsiteX2" fmla="*/ 16625 w 4265955"/>
              <a:gd name="connsiteY2" fmla="*/ 0 h 6857996"/>
              <a:gd name="connsiteX3" fmla="*/ 1874137 w 4265955"/>
              <a:gd name="connsiteY3" fmla="*/ 0 h 6857996"/>
              <a:gd name="connsiteX4" fmla="*/ 4265955 w 4265955"/>
              <a:gd name="connsiteY4" fmla="*/ 3404060 h 6857996"/>
              <a:gd name="connsiteX5" fmla="*/ 1874137 w 4265955"/>
              <a:gd name="connsiteY5" fmla="*/ 6857996 h 6857996"/>
              <a:gd name="connsiteX6" fmla="*/ 0 w 4265955"/>
              <a:gd name="connsiteY6" fmla="*/ 6857996 h 6857996"/>
              <a:gd name="connsiteX7" fmla="*/ 10560 w 4265955"/>
              <a:gd name="connsiteY7" fmla="*/ 6159729 h 6857996"/>
              <a:gd name="connsiteX8" fmla="*/ 1839360 w 4265955"/>
              <a:gd name="connsiteY8" fmla="*/ 3437311 h 6857996"/>
              <a:gd name="connsiteX0" fmla="*/ 1839360 w 4265955"/>
              <a:gd name="connsiteY0" fmla="*/ 3437311 h 6857996"/>
              <a:gd name="connsiteX1" fmla="*/ 18873 w 4265955"/>
              <a:gd name="connsiteY1" fmla="*/ 656703 h 6857996"/>
              <a:gd name="connsiteX2" fmla="*/ 16625 w 4265955"/>
              <a:gd name="connsiteY2" fmla="*/ 0 h 6857996"/>
              <a:gd name="connsiteX3" fmla="*/ 1874137 w 4265955"/>
              <a:gd name="connsiteY3" fmla="*/ 0 h 6857996"/>
              <a:gd name="connsiteX4" fmla="*/ 4265955 w 4265955"/>
              <a:gd name="connsiteY4" fmla="*/ 3404060 h 6857996"/>
              <a:gd name="connsiteX5" fmla="*/ 2580718 w 4265955"/>
              <a:gd name="connsiteY5" fmla="*/ 6857996 h 6857996"/>
              <a:gd name="connsiteX6" fmla="*/ 0 w 4265955"/>
              <a:gd name="connsiteY6" fmla="*/ 6857996 h 6857996"/>
              <a:gd name="connsiteX7" fmla="*/ 10560 w 4265955"/>
              <a:gd name="connsiteY7" fmla="*/ 6159729 h 6857996"/>
              <a:gd name="connsiteX8" fmla="*/ 1839360 w 4265955"/>
              <a:gd name="connsiteY8" fmla="*/ 3437311 h 6857996"/>
              <a:gd name="connsiteX0" fmla="*/ 1839360 w 4806282"/>
              <a:gd name="connsiteY0" fmla="*/ 3437311 h 6857996"/>
              <a:gd name="connsiteX1" fmla="*/ 18873 w 4806282"/>
              <a:gd name="connsiteY1" fmla="*/ 656703 h 6857996"/>
              <a:gd name="connsiteX2" fmla="*/ 16625 w 4806282"/>
              <a:gd name="connsiteY2" fmla="*/ 0 h 6857996"/>
              <a:gd name="connsiteX3" fmla="*/ 1874137 w 4806282"/>
              <a:gd name="connsiteY3" fmla="*/ 0 h 6857996"/>
              <a:gd name="connsiteX4" fmla="*/ 4806282 w 4806282"/>
              <a:gd name="connsiteY4" fmla="*/ 3404060 h 6857996"/>
              <a:gd name="connsiteX5" fmla="*/ 2580718 w 4806282"/>
              <a:gd name="connsiteY5" fmla="*/ 6857996 h 6857996"/>
              <a:gd name="connsiteX6" fmla="*/ 0 w 4806282"/>
              <a:gd name="connsiteY6" fmla="*/ 6857996 h 6857996"/>
              <a:gd name="connsiteX7" fmla="*/ 10560 w 4806282"/>
              <a:gd name="connsiteY7" fmla="*/ 6159729 h 6857996"/>
              <a:gd name="connsiteX8" fmla="*/ 1839360 w 4806282"/>
              <a:gd name="connsiteY8" fmla="*/ 3437311 h 6857996"/>
              <a:gd name="connsiteX0" fmla="*/ 1839360 w 4806282"/>
              <a:gd name="connsiteY0" fmla="*/ 3453937 h 6874622"/>
              <a:gd name="connsiteX1" fmla="*/ 18873 w 4806282"/>
              <a:gd name="connsiteY1" fmla="*/ 673329 h 6874622"/>
              <a:gd name="connsiteX2" fmla="*/ 16625 w 4806282"/>
              <a:gd name="connsiteY2" fmla="*/ 16626 h 6874622"/>
              <a:gd name="connsiteX3" fmla="*/ 2480967 w 4806282"/>
              <a:gd name="connsiteY3" fmla="*/ 0 h 6874622"/>
              <a:gd name="connsiteX4" fmla="*/ 4806282 w 4806282"/>
              <a:gd name="connsiteY4" fmla="*/ 3420686 h 6874622"/>
              <a:gd name="connsiteX5" fmla="*/ 2580718 w 4806282"/>
              <a:gd name="connsiteY5" fmla="*/ 6874622 h 6874622"/>
              <a:gd name="connsiteX6" fmla="*/ 0 w 4806282"/>
              <a:gd name="connsiteY6" fmla="*/ 6874622 h 6874622"/>
              <a:gd name="connsiteX7" fmla="*/ 10560 w 4806282"/>
              <a:gd name="connsiteY7" fmla="*/ 6176355 h 6874622"/>
              <a:gd name="connsiteX8" fmla="*/ 1839360 w 4806282"/>
              <a:gd name="connsiteY8" fmla="*/ 3453937 h 6874622"/>
              <a:gd name="connsiteX0" fmla="*/ 1839360 w 4773031"/>
              <a:gd name="connsiteY0" fmla="*/ 3453937 h 6874622"/>
              <a:gd name="connsiteX1" fmla="*/ 18873 w 4773031"/>
              <a:gd name="connsiteY1" fmla="*/ 673329 h 6874622"/>
              <a:gd name="connsiteX2" fmla="*/ 16625 w 4773031"/>
              <a:gd name="connsiteY2" fmla="*/ 16626 h 6874622"/>
              <a:gd name="connsiteX3" fmla="*/ 2480967 w 4773031"/>
              <a:gd name="connsiteY3" fmla="*/ 0 h 6874622"/>
              <a:gd name="connsiteX4" fmla="*/ 4773031 w 4773031"/>
              <a:gd name="connsiteY4" fmla="*/ 3428999 h 6874622"/>
              <a:gd name="connsiteX5" fmla="*/ 2580718 w 4773031"/>
              <a:gd name="connsiteY5" fmla="*/ 6874622 h 6874622"/>
              <a:gd name="connsiteX6" fmla="*/ 0 w 4773031"/>
              <a:gd name="connsiteY6" fmla="*/ 6874622 h 6874622"/>
              <a:gd name="connsiteX7" fmla="*/ 10560 w 4773031"/>
              <a:gd name="connsiteY7" fmla="*/ 6176355 h 6874622"/>
              <a:gd name="connsiteX8" fmla="*/ 1839360 w 4773031"/>
              <a:gd name="connsiteY8" fmla="*/ 3453937 h 6874622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2497591 w 4773031"/>
              <a:gd name="connsiteY5" fmla="*/ 6882935 h 6882935"/>
              <a:gd name="connsiteX6" fmla="*/ 0 w 4773031"/>
              <a:gd name="connsiteY6" fmla="*/ 6874622 h 6882935"/>
              <a:gd name="connsiteX7" fmla="*/ 10560 w 4773031"/>
              <a:gd name="connsiteY7" fmla="*/ 6176355 h 6882935"/>
              <a:gd name="connsiteX8" fmla="*/ 1839360 w 4773031"/>
              <a:gd name="connsiteY8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2547468 w 4773031"/>
              <a:gd name="connsiteY5" fmla="*/ 6882935 h 6882935"/>
              <a:gd name="connsiteX6" fmla="*/ 0 w 4773031"/>
              <a:gd name="connsiteY6" fmla="*/ 6874622 h 6882935"/>
              <a:gd name="connsiteX7" fmla="*/ 10560 w 4773031"/>
              <a:gd name="connsiteY7" fmla="*/ 6176355 h 6882935"/>
              <a:gd name="connsiteX8" fmla="*/ 1839360 w 4773031"/>
              <a:gd name="connsiteY8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2547468 w 4773031"/>
              <a:gd name="connsiteY6" fmla="*/ 6882935 h 6882935"/>
              <a:gd name="connsiteX7" fmla="*/ 0 w 4773031"/>
              <a:gd name="connsiteY7" fmla="*/ 6874622 h 6882935"/>
              <a:gd name="connsiteX8" fmla="*/ 10560 w 4773031"/>
              <a:gd name="connsiteY8" fmla="*/ 6176355 h 6882935"/>
              <a:gd name="connsiteX9" fmla="*/ 1839360 w 4773031"/>
              <a:gd name="connsiteY9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307257 w 4773031"/>
              <a:gd name="connsiteY6" fmla="*/ 4126508 h 6882935"/>
              <a:gd name="connsiteX7" fmla="*/ 25474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5474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252500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223003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166994 w 4773031"/>
              <a:gd name="connsiteY6" fmla="*/ 3826471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2 w 4773031"/>
              <a:gd name="connsiteY6" fmla="*/ 3826471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31847 h 6882935"/>
              <a:gd name="connsiteX6" fmla="*/ 4238432 w 4773031"/>
              <a:gd name="connsiteY6" fmla="*/ 3826471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3031" h="6882935">
                <a:moveTo>
                  <a:pt x="1839360" y="3453937"/>
                </a:moveTo>
                <a:cubicBezTo>
                  <a:pt x="1059725" y="2360814"/>
                  <a:pt x="912491" y="2092727"/>
                  <a:pt x="18873" y="673329"/>
                </a:cubicBezTo>
                <a:cubicBezTo>
                  <a:pt x="12957" y="341513"/>
                  <a:pt x="5287" y="706582"/>
                  <a:pt x="16625" y="16626"/>
                </a:cubicBezTo>
                <a:lnTo>
                  <a:pt x="2480967" y="0"/>
                </a:lnTo>
                <a:lnTo>
                  <a:pt x="4773031" y="3428999"/>
                </a:lnTo>
                <a:lnTo>
                  <a:pt x="4503902" y="3831847"/>
                </a:lnTo>
                <a:lnTo>
                  <a:pt x="4238432" y="3826471"/>
                </a:lnTo>
                <a:lnTo>
                  <a:pt x="2242668" y="6882935"/>
                </a:lnTo>
                <a:lnTo>
                  <a:pt x="0" y="6874622"/>
                </a:lnTo>
                <a:lnTo>
                  <a:pt x="10560" y="6176355"/>
                </a:lnTo>
                <a:lnTo>
                  <a:pt x="1839360" y="34539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E1D1347F-5C40-48A0-96D8-B299D9B01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277" y="1956619"/>
            <a:ext cx="5938684" cy="224175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8" name="Объект 17">
            <a:extLst>
              <a:ext uri="{FF2B5EF4-FFF2-40B4-BE49-F238E27FC236}">
                <a16:creationId xmlns:a16="http://schemas.microsoft.com/office/drawing/2014/main" id="{5E3F55C5-CEEE-498F-BE2F-EEEB70DBD7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83277" y="4321319"/>
            <a:ext cx="5938684" cy="1052513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981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_пол_экрана_и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8E2ED76-3CDB-4F51-9624-DD239B5B4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776747" y="5905500"/>
            <a:ext cx="10953136" cy="952500"/>
          </a:xfrm>
          <a:prstGeom prst="parallelogram">
            <a:avLst>
              <a:gd name="adj" fmla="val 64155"/>
            </a:avLst>
          </a:prstGeo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7C987F-C70F-4E15-A2FC-E53766B12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55520" y="3163221"/>
            <a:ext cx="12928250" cy="265779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id="{6DCD54E4-7AC0-46E5-8446-DD47A54F95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152775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22B4B70-A33D-4229-B2A3-A0C9341770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175" y="3590925"/>
            <a:ext cx="11610975" cy="2038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1206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_столбчат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3B3668-5D82-40F5-86F0-46E7CFFE472D}"/>
              </a:ext>
            </a:extLst>
          </p:cNvPr>
          <p:cNvSpPr/>
          <p:nvPr userDrawn="1"/>
        </p:nvSpPr>
        <p:spPr>
          <a:xfrm>
            <a:off x="-91440" y="0"/>
            <a:ext cx="332509" cy="6858000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9">
            <a:extLst>
              <a:ext uri="{FF2B5EF4-FFF2-40B4-BE49-F238E27FC236}">
                <a16:creationId xmlns:a16="http://schemas.microsoft.com/office/drawing/2014/main" id="{DF5CF898-301A-4811-BB24-5BFDB9F9AF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247775"/>
            <a:ext cx="5854700" cy="5394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7E82501-A67D-44EF-8E79-A868020C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5900"/>
            <a:ext cx="6096000" cy="811096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9AA470B4-3507-4A40-967C-B83C8C5217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68661332"/>
              </p:ext>
            </p:extLst>
          </p:nvPr>
        </p:nvGraphicFramePr>
        <p:xfrm>
          <a:off x="552333" y="215900"/>
          <a:ext cx="5291513" cy="642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1743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иаграмма_кругов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3B3668-5D82-40F5-86F0-46E7CFFE472D}"/>
              </a:ext>
            </a:extLst>
          </p:cNvPr>
          <p:cNvSpPr/>
          <p:nvPr userDrawn="1"/>
        </p:nvSpPr>
        <p:spPr>
          <a:xfrm>
            <a:off x="-91440" y="0"/>
            <a:ext cx="332509" cy="6858000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9">
            <a:extLst>
              <a:ext uri="{FF2B5EF4-FFF2-40B4-BE49-F238E27FC236}">
                <a16:creationId xmlns:a16="http://schemas.microsoft.com/office/drawing/2014/main" id="{DF5CF898-301A-4811-BB24-5BFDB9F9AF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247775"/>
            <a:ext cx="5854700" cy="5394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7E82501-A67D-44EF-8E79-A868020C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5900"/>
            <a:ext cx="6096000" cy="811096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ECF0ECD-66CF-4DCD-84CC-C1794EBD74F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877172242"/>
              </p:ext>
            </p:extLst>
          </p:nvPr>
        </p:nvGraphicFramePr>
        <p:xfrm>
          <a:off x="495300" y="215900"/>
          <a:ext cx="5324475" cy="642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4653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внизу_и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B4EDE83-AE2B-4FFE-8174-DDD8CFB52479}"/>
              </a:ext>
            </a:extLst>
          </p:cNvPr>
          <p:cNvGrpSpPr/>
          <p:nvPr userDrawn="1"/>
        </p:nvGrpSpPr>
        <p:grpSpPr>
          <a:xfrm>
            <a:off x="1444978" y="0"/>
            <a:ext cx="10747022" cy="6858000"/>
            <a:chOff x="1444978" y="0"/>
            <a:chExt cx="10747022" cy="68580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424B348-EBB4-4ABD-B2DA-B53997223C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22E9C6D-6D89-421C-8A3D-DD917DAF42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44978" y="0"/>
              <a:ext cx="10747022" cy="447371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80F77A0-8E7F-4F6C-878B-B6BAAB9FAE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E14E2A2-97B4-4683-BBA8-70F97A422B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9CFF6F1-3993-48EF-A148-98518C554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776747" y="5709257"/>
            <a:ext cx="10953136" cy="1148743"/>
          </a:xfrm>
          <a:prstGeom prst="parallelogram">
            <a:avLst>
              <a:gd name="adj" fmla="val 64155"/>
            </a:avLst>
          </a:prstGeo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82BAA77D-3036-4C0A-B2D5-FFE9C11D4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58" y="698090"/>
            <a:ext cx="10007924" cy="4741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1pPr>
            <a:lvl2pPr marL="9144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2pPr>
            <a:lvl3pPr marL="13716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3pPr>
            <a:lvl4pPr marL="18288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4pPr>
            <a:lvl5pPr marL="22860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9035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вверху_и_текст_минима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D08C6A-B5FE-4333-A1C7-AFF3F97766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021"/>
          <a:stretch/>
        </p:blipFill>
        <p:spPr>
          <a:xfrm rot="10800000">
            <a:off x="-3" y="149469"/>
            <a:ext cx="2186113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79BF07-DFE4-4606-9C50-064BBC8B1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-11649"/>
          <a:stretch/>
        </p:blipFill>
        <p:spPr>
          <a:xfrm rot="10800000">
            <a:off x="-1121264" y="6560098"/>
            <a:ext cx="10747022" cy="4473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30025B-A59E-4214-BCFD-38FF2E4DF1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6415"/>
          <a:stretch/>
        </p:blipFill>
        <p:spPr>
          <a:xfrm rot="10800000">
            <a:off x="-5" y="5291557"/>
            <a:ext cx="1662158" cy="17159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2CBF31-DAC6-4D61-BD06-E2426915A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49908"/>
          <a:stretch/>
        </p:blipFill>
        <p:spPr>
          <a:xfrm rot="10800000">
            <a:off x="-1" y="3101512"/>
            <a:ext cx="1116546" cy="3905956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BCC202C9-D7E6-43E8-A3F1-F8F94C5FEC7A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073032" y="1435510"/>
            <a:ext cx="10280768" cy="4741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62EDB28-32B5-496E-8382-65D7688A524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700981" y="-1"/>
            <a:ext cx="10953136" cy="534839"/>
          </a:xfrm>
          <a:prstGeom prst="parallelogram">
            <a:avLst>
              <a:gd name="adj" fmla="val 35910"/>
            </a:avLst>
          </a:prstGeom>
          <a:solidFill>
            <a:srgbClr val="00579C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 dirty="0"/>
              <a:t>ТЕМА</a:t>
            </a:r>
          </a:p>
        </p:txBody>
      </p:sp>
    </p:spTree>
    <p:extLst>
      <p:ext uri="{BB962C8B-B14F-4D97-AF65-F5344CB8AC3E}">
        <p14:creationId xmlns:p14="http://schemas.microsoft.com/office/powerpoint/2010/main" val="93308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Нижняя группа">
            <a:extLst>
              <a:ext uri="{FF2B5EF4-FFF2-40B4-BE49-F238E27FC236}">
                <a16:creationId xmlns:a16="http://schemas.microsoft.com/office/drawing/2014/main" id="{F416A7E8-68E5-4555-B5D5-40884F06A2AB}"/>
              </a:ext>
            </a:extLst>
          </p:cNvPr>
          <p:cNvGrpSpPr/>
          <p:nvPr userDrawn="1"/>
        </p:nvGrpSpPr>
        <p:grpSpPr>
          <a:xfrm rot="10800000">
            <a:off x="0" y="11288"/>
            <a:ext cx="10747022" cy="6858000"/>
            <a:chOff x="1597378" y="152400"/>
            <a:chExt cx="10747022" cy="685800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81B88D0-0DE7-4C22-8335-5DE63CB0F8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39150" y="152400"/>
              <a:ext cx="3905250" cy="68580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F24883C-143C-4F90-A2DA-CC380DC8A2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7378" y="152400"/>
              <a:ext cx="10747022" cy="44737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143D9D6-72D4-484B-BC9F-098A00C91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60982" y="152400"/>
              <a:ext cx="2614083" cy="171591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8BEAD9A-0EB9-4A53-A3CE-02CD5E31A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15382" y="152401"/>
              <a:ext cx="2229017" cy="3905956"/>
            </a:xfrm>
            <a:prstGeom prst="rect">
              <a:avLst/>
            </a:prstGeom>
          </p:spPr>
        </p:pic>
      </p:grpSp>
      <p:grpSp>
        <p:nvGrpSpPr>
          <p:cNvPr id="20" name="Верхняя группа">
            <a:extLst>
              <a:ext uri="{FF2B5EF4-FFF2-40B4-BE49-F238E27FC236}">
                <a16:creationId xmlns:a16="http://schemas.microsoft.com/office/drawing/2014/main" id="{6ECD0C3C-A260-4B6A-97A2-60D62BE83EC6}"/>
              </a:ext>
            </a:extLst>
          </p:cNvPr>
          <p:cNvGrpSpPr/>
          <p:nvPr userDrawn="1"/>
        </p:nvGrpSpPr>
        <p:grpSpPr>
          <a:xfrm>
            <a:off x="1444978" y="0"/>
            <a:ext cx="10747022" cy="6858000"/>
            <a:chOff x="1444978" y="0"/>
            <a:chExt cx="10747022" cy="68580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0983A63-29F6-479A-836C-432AFEB63C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DA23C8A-ABCF-4543-BDBE-65953DB8B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44978" y="0"/>
              <a:ext cx="10747022" cy="447371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6D9812-3151-443D-8083-402BAD2E4E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A21DC9-35BE-4D34-B870-BDD78CA2E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03B08-1676-46FD-BC4D-84800A07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426" y="1130531"/>
            <a:ext cx="7315200" cy="811096"/>
          </a:xfrm>
          <a:solidFill>
            <a:srgbClr val="00579C"/>
          </a:solidFill>
        </p:spPr>
        <p:txBody>
          <a:bodyPr anchor="ctr" anchorCtr="1">
            <a:normAutofit/>
          </a:bodyPr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66B752-E4BB-45B9-8142-1CC8C4CD6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782" y="2399071"/>
            <a:ext cx="10190018" cy="3618271"/>
          </a:xfrm>
        </p:spPr>
        <p:txBody>
          <a:bodyPr/>
          <a:lstStyle>
            <a:lvl1pPr>
              <a:defRPr>
                <a:latin typeface="PT Sans Narrow" panose="020B0506020203020204" pitchFamily="34" charset="0"/>
              </a:defRPr>
            </a:lvl1pPr>
            <a:lvl2pPr>
              <a:defRPr>
                <a:latin typeface="PT Sans Narrow" panose="020B0506020203020204" pitchFamily="34" charset="0"/>
              </a:defRPr>
            </a:lvl2pPr>
            <a:lvl3pPr>
              <a:defRPr>
                <a:latin typeface="PT Sans Narrow" panose="020B0506020203020204" pitchFamily="34" charset="0"/>
              </a:defRPr>
            </a:lvl3pPr>
            <a:lvl4pPr>
              <a:defRPr>
                <a:latin typeface="PT Sans Narrow" panose="020B0506020203020204" pitchFamily="34" charset="0"/>
              </a:defRPr>
            </a:lvl4pPr>
            <a:lvl5pPr>
              <a:defRPr>
                <a:latin typeface="PT Sans Narrow" panose="020B05060202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885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_рисунок_на_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Нижняя группа">
            <a:extLst>
              <a:ext uri="{FF2B5EF4-FFF2-40B4-BE49-F238E27FC236}">
                <a16:creationId xmlns:a16="http://schemas.microsoft.com/office/drawing/2014/main" id="{607CCDA4-DC42-4D74-A8F8-9E25A29B8E29}"/>
              </a:ext>
            </a:extLst>
          </p:cNvPr>
          <p:cNvGrpSpPr/>
          <p:nvPr userDrawn="1"/>
        </p:nvGrpSpPr>
        <p:grpSpPr>
          <a:xfrm rot="10800000">
            <a:off x="0" y="11288"/>
            <a:ext cx="10747022" cy="6858000"/>
            <a:chOff x="1597378" y="152400"/>
            <a:chExt cx="10747022" cy="68580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26A402B-C5DC-4BF6-BC42-B575B8836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39150" y="152400"/>
              <a:ext cx="3905250" cy="68580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BC800F4-9E6F-4539-87EC-62A134256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7378" y="152400"/>
              <a:ext cx="10747022" cy="447371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2E7150B-7367-4E08-A7E7-AF462B4635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60982" y="152400"/>
              <a:ext cx="2614083" cy="1715911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A63DAEE-7CB0-4CBB-B150-81C842EE1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15382" y="152401"/>
              <a:ext cx="2229017" cy="3905956"/>
            </a:xfrm>
            <a:prstGeom prst="rect">
              <a:avLst/>
            </a:prstGeom>
          </p:spPr>
        </p:pic>
      </p:grpSp>
      <p:grpSp>
        <p:nvGrpSpPr>
          <p:cNvPr id="13" name="Верхняя группа">
            <a:extLst>
              <a:ext uri="{FF2B5EF4-FFF2-40B4-BE49-F238E27FC236}">
                <a16:creationId xmlns:a16="http://schemas.microsoft.com/office/drawing/2014/main" id="{75E702AB-6DBD-4D2F-A87E-DAA7BDB29138}"/>
              </a:ext>
            </a:extLst>
          </p:cNvPr>
          <p:cNvGrpSpPr/>
          <p:nvPr userDrawn="1"/>
        </p:nvGrpSpPr>
        <p:grpSpPr>
          <a:xfrm>
            <a:off x="1444978" y="0"/>
            <a:ext cx="10747022" cy="6858000"/>
            <a:chOff x="1444978" y="0"/>
            <a:chExt cx="10747022" cy="6858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143D734-243F-49A7-BE77-5EB500700E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2AA2E30-1CEF-40C9-B1F2-EC1A8904B2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44978" y="0"/>
              <a:ext cx="10747022" cy="447371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95485D0-A068-41AC-9815-AA11103598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D2E3BB7-BA3A-422E-8B3F-FD2BAB61D5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4C8552CB-2B48-4DBA-A2F7-8C96B3537B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7343" y="-2106"/>
            <a:ext cx="12238391" cy="6862210"/>
          </a:xfrm>
          <a:custGeom>
            <a:avLst/>
            <a:gdLst>
              <a:gd name="connsiteX0" fmla="*/ 0 w 7867650"/>
              <a:gd name="connsiteY0" fmla="*/ 1321318 h 3609975"/>
              <a:gd name="connsiteX1" fmla="*/ 1054119 w 7867650"/>
              <a:gd name="connsiteY1" fmla="*/ 483670 h 3609975"/>
              <a:gd name="connsiteX2" fmla="*/ 2879706 w 7867650"/>
              <a:gd name="connsiteY2" fmla="*/ 0 h 3609975"/>
              <a:gd name="connsiteX3" fmla="*/ 4987944 w 7867650"/>
              <a:gd name="connsiteY3" fmla="*/ 0 h 3609975"/>
              <a:gd name="connsiteX4" fmla="*/ 6813531 w 7867650"/>
              <a:gd name="connsiteY4" fmla="*/ 483670 h 3609975"/>
              <a:gd name="connsiteX5" fmla="*/ 7867650 w 7867650"/>
              <a:gd name="connsiteY5" fmla="*/ 1321318 h 3609975"/>
              <a:gd name="connsiteX6" fmla="*/ 7867650 w 7867650"/>
              <a:gd name="connsiteY6" fmla="*/ 2288657 h 3609975"/>
              <a:gd name="connsiteX7" fmla="*/ 6813531 w 7867650"/>
              <a:gd name="connsiteY7" fmla="*/ 3126305 h 3609975"/>
              <a:gd name="connsiteX8" fmla="*/ 4987944 w 7867650"/>
              <a:gd name="connsiteY8" fmla="*/ 3609975 h 3609975"/>
              <a:gd name="connsiteX9" fmla="*/ 2879706 w 7867650"/>
              <a:gd name="connsiteY9" fmla="*/ 3609975 h 3609975"/>
              <a:gd name="connsiteX10" fmla="*/ 1054119 w 7867650"/>
              <a:gd name="connsiteY10" fmla="*/ 3126305 h 3609975"/>
              <a:gd name="connsiteX11" fmla="*/ 0 w 7867650"/>
              <a:gd name="connsiteY11" fmla="*/ 2288657 h 3609975"/>
              <a:gd name="connsiteX12" fmla="*/ 0 w 7867650"/>
              <a:gd name="connsiteY12" fmla="*/ 1321318 h 3609975"/>
              <a:gd name="connsiteX0" fmla="*/ 1355706 w 9223356"/>
              <a:gd name="connsiteY0" fmla="*/ 2371173 h 4659830"/>
              <a:gd name="connsiteX1" fmla="*/ 0 w 9223356"/>
              <a:gd name="connsiteY1" fmla="*/ 0 h 4659830"/>
              <a:gd name="connsiteX2" fmla="*/ 4235412 w 9223356"/>
              <a:gd name="connsiteY2" fmla="*/ 1049855 h 4659830"/>
              <a:gd name="connsiteX3" fmla="*/ 6343650 w 9223356"/>
              <a:gd name="connsiteY3" fmla="*/ 1049855 h 4659830"/>
              <a:gd name="connsiteX4" fmla="*/ 8169237 w 9223356"/>
              <a:gd name="connsiteY4" fmla="*/ 1533525 h 4659830"/>
              <a:gd name="connsiteX5" fmla="*/ 9223356 w 9223356"/>
              <a:gd name="connsiteY5" fmla="*/ 2371173 h 4659830"/>
              <a:gd name="connsiteX6" fmla="*/ 9223356 w 9223356"/>
              <a:gd name="connsiteY6" fmla="*/ 3338512 h 4659830"/>
              <a:gd name="connsiteX7" fmla="*/ 8169237 w 9223356"/>
              <a:gd name="connsiteY7" fmla="*/ 4176160 h 4659830"/>
              <a:gd name="connsiteX8" fmla="*/ 6343650 w 9223356"/>
              <a:gd name="connsiteY8" fmla="*/ 4659830 h 4659830"/>
              <a:gd name="connsiteX9" fmla="*/ 4235412 w 9223356"/>
              <a:gd name="connsiteY9" fmla="*/ 4659830 h 4659830"/>
              <a:gd name="connsiteX10" fmla="*/ 2409825 w 9223356"/>
              <a:gd name="connsiteY10" fmla="*/ 4176160 h 4659830"/>
              <a:gd name="connsiteX11" fmla="*/ 1355706 w 9223356"/>
              <a:gd name="connsiteY11" fmla="*/ 3338512 h 4659830"/>
              <a:gd name="connsiteX12" fmla="*/ 1355706 w 9223356"/>
              <a:gd name="connsiteY12" fmla="*/ 2371173 h 4659830"/>
              <a:gd name="connsiteX0" fmla="*/ 0 w 9229725"/>
              <a:gd name="connsiteY0" fmla="*/ 3285573 h 4659830"/>
              <a:gd name="connsiteX1" fmla="*/ 6369 w 9229725"/>
              <a:gd name="connsiteY1" fmla="*/ 0 h 4659830"/>
              <a:gd name="connsiteX2" fmla="*/ 4241781 w 9229725"/>
              <a:gd name="connsiteY2" fmla="*/ 1049855 h 4659830"/>
              <a:gd name="connsiteX3" fmla="*/ 6350019 w 9229725"/>
              <a:gd name="connsiteY3" fmla="*/ 1049855 h 4659830"/>
              <a:gd name="connsiteX4" fmla="*/ 8175606 w 9229725"/>
              <a:gd name="connsiteY4" fmla="*/ 1533525 h 4659830"/>
              <a:gd name="connsiteX5" fmla="*/ 9229725 w 9229725"/>
              <a:gd name="connsiteY5" fmla="*/ 2371173 h 4659830"/>
              <a:gd name="connsiteX6" fmla="*/ 9229725 w 9229725"/>
              <a:gd name="connsiteY6" fmla="*/ 3338512 h 4659830"/>
              <a:gd name="connsiteX7" fmla="*/ 8175606 w 9229725"/>
              <a:gd name="connsiteY7" fmla="*/ 4176160 h 4659830"/>
              <a:gd name="connsiteX8" fmla="*/ 6350019 w 9229725"/>
              <a:gd name="connsiteY8" fmla="*/ 4659830 h 4659830"/>
              <a:gd name="connsiteX9" fmla="*/ 4241781 w 9229725"/>
              <a:gd name="connsiteY9" fmla="*/ 4659830 h 4659830"/>
              <a:gd name="connsiteX10" fmla="*/ 2416194 w 9229725"/>
              <a:gd name="connsiteY10" fmla="*/ 4176160 h 4659830"/>
              <a:gd name="connsiteX11" fmla="*/ 1362075 w 9229725"/>
              <a:gd name="connsiteY11" fmla="*/ 3338512 h 4659830"/>
              <a:gd name="connsiteX12" fmla="*/ 0 w 9229725"/>
              <a:gd name="connsiteY12" fmla="*/ 3285573 h 4659830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2416194 w 9229725"/>
              <a:gd name="connsiteY10" fmla="*/ 417616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2416194 w 9229725"/>
              <a:gd name="connsiteY10" fmla="*/ 417616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6457689"/>
              <a:gd name="connsiteX1" fmla="*/ 6369 w 9229725"/>
              <a:gd name="connsiteY1" fmla="*/ 0 h 6457689"/>
              <a:gd name="connsiteX2" fmla="*/ 4241781 w 9229725"/>
              <a:gd name="connsiteY2" fmla="*/ 1049855 h 6457689"/>
              <a:gd name="connsiteX3" fmla="*/ 6350019 w 9229725"/>
              <a:gd name="connsiteY3" fmla="*/ 1049855 h 6457689"/>
              <a:gd name="connsiteX4" fmla="*/ 8175606 w 9229725"/>
              <a:gd name="connsiteY4" fmla="*/ 1533525 h 6457689"/>
              <a:gd name="connsiteX5" fmla="*/ 9229725 w 9229725"/>
              <a:gd name="connsiteY5" fmla="*/ 2371173 h 6457689"/>
              <a:gd name="connsiteX6" fmla="*/ 9229725 w 9229725"/>
              <a:gd name="connsiteY6" fmla="*/ 3338512 h 6457689"/>
              <a:gd name="connsiteX7" fmla="*/ 8175606 w 9229725"/>
              <a:gd name="connsiteY7" fmla="*/ 4176160 h 6457689"/>
              <a:gd name="connsiteX8" fmla="*/ 6350019 w 9229725"/>
              <a:gd name="connsiteY8" fmla="*/ 4659830 h 6457689"/>
              <a:gd name="connsiteX9" fmla="*/ 4241781 w 9229725"/>
              <a:gd name="connsiteY9" fmla="*/ 4659830 h 6457689"/>
              <a:gd name="connsiteX10" fmla="*/ 2435244 w 9229725"/>
              <a:gd name="connsiteY10" fmla="*/ 6405010 h 6457689"/>
              <a:gd name="connsiteX11" fmla="*/ 1133475 w 9229725"/>
              <a:gd name="connsiteY11" fmla="*/ 5233987 h 6457689"/>
              <a:gd name="connsiteX12" fmla="*/ 0 w 9229725"/>
              <a:gd name="connsiteY12" fmla="*/ 3285573 h 6457689"/>
              <a:gd name="connsiteX0" fmla="*/ 0 w 9229725"/>
              <a:gd name="connsiteY0" fmla="*/ 3285573 h 6405010"/>
              <a:gd name="connsiteX1" fmla="*/ 6369 w 9229725"/>
              <a:gd name="connsiteY1" fmla="*/ 0 h 6405010"/>
              <a:gd name="connsiteX2" fmla="*/ 4241781 w 9229725"/>
              <a:gd name="connsiteY2" fmla="*/ 1049855 h 6405010"/>
              <a:gd name="connsiteX3" fmla="*/ 6350019 w 9229725"/>
              <a:gd name="connsiteY3" fmla="*/ 1049855 h 6405010"/>
              <a:gd name="connsiteX4" fmla="*/ 8175606 w 9229725"/>
              <a:gd name="connsiteY4" fmla="*/ 1533525 h 6405010"/>
              <a:gd name="connsiteX5" fmla="*/ 9229725 w 9229725"/>
              <a:gd name="connsiteY5" fmla="*/ 2371173 h 6405010"/>
              <a:gd name="connsiteX6" fmla="*/ 9229725 w 9229725"/>
              <a:gd name="connsiteY6" fmla="*/ 3338512 h 6405010"/>
              <a:gd name="connsiteX7" fmla="*/ 8175606 w 9229725"/>
              <a:gd name="connsiteY7" fmla="*/ 4176160 h 6405010"/>
              <a:gd name="connsiteX8" fmla="*/ 6350019 w 9229725"/>
              <a:gd name="connsiteY8" fmla="*/ 4659830 h 6405010"/>
              <a:gd name="connsiteX9" fmla="*/ 4241781 w 9229725"/>
              <a:gd name="connsiteY9" fmla="*/ 4659830 h 6405010"/>
              <a:gd name="connsiteX10" fmla="*/ 2435244 w 9229725"/>
              <a:gd name="connsiteY10" fmla="*/ 6405010 h 6405010"/>
              <a:gd name="connsiteX11" fmla="*/ 1133475 w 9229725"/>
              <a:gd name="connsiteY11" fmla="*/ 5233987 h 6405010"/>
              <a:gd name="connsiteX12" fmla="*/ 0 w 9229725"/>
              <a:gd name="connsiteY12" fmla="*/ 3285573 h 6405010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1730394 w 9229725"/>
              <a:gd name="connsiteY10" fmla="*/ 522391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1730394 w 9229725"/>
              <a:gd name="connsiteY10" fmla="*/ 522391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5671891"/>
              <a:gd name="connsiteX1" fmla="*/ 6369 w 9229725"/>
              <a:gd name="connsiteY1" fmla="*/ 0 h 5671891"/>
              <a:gd name="connsiteX2" fmla="*/ 4241781 w 9229725"/>
              <a:gd name="connsiteY2" fmla="*/ 1049855 h 5671891"/>
              <a:gd name="connsiteX3" fmla="*/ 6350019 w 9229725"/>
              <a:gd name="connsiteY3" fmla="*/ 1049855 h 5671891"/>
              <a:gd name="connsiteX4" fmla="*/ 8175606 w 9229725"/>
              <a:gd name="connsiteY4" fmla="*/ 1533525 h 5671891"/>
              <a:gd name="connsiteX5" fmla="*/ 9229725 w 9229725"/>
              <a:gd name="connsiteY5" fmla="*/ 2371173 h 5671891"/>
              <a:gd name="connsiteX6" fmla="*/ 9229725 w 9229725"/>
              <a:gd name="connsiteY6" fmla="*/ 3338512 h 5671891"/>
              <a:gd name="connsiteX7" fmla="*/ 8175606 w 9229725"/>
              <a:gd name="connsiteY7" fmla="*/ 4176160 h 5671891"/>
              <a:gd name="connsiteX8" fmla="*/ 6350019 w 9229725"/>
              <a:gd name="connsiteY8" fmla="*/ 4659830 h 5671891"/>
              <a:gd name="connsiteX9" fmla="*/ 4241781 w 9229725"/>
              <a:gd name="connsiteY9" fmla="*/ 4659830 h 5671891"/>
              <a:gd name="connsiteX10" fmla="*/ 1730394 w 9229725"/>
              <a:gd name="connsiteY10" fmla="*/ 5223910 h 5671891"/>
              <a:gd name="connsiteX11" fmla="*/ 1133475 w 9229725"/>
              <a:gd name="connsiteY11" fmla="*/ 5233987 h 5671891"/>
              <a:gd name="connsiteX12" fmla="*/ 0 w 9229725"/>
              <a:gd name="connsiteY12" fmla="*/ 3285573 h 5671891"/>
              <a:gd name="connsiteX0" fmla="*/ 0 w 9229725"/>
              <a:gd name="connsiteY0" fmla="*/ 3285573 h 6476891"/>
              <a:gd name="connsiteX1" fmla="*/ 6369 w 9229725"/>
              <a:gd name="connsiteY1" fmla="*/ 0 h 6476891"/>
              <a:gd name="connsiteX2" fmla="*/ 4241781 w 9229725"/>
              <a:gd name="connsiteY2" fmla="*/ 1049855 h 6476891"/>
              <a:gd name="connsiteX3" fmla="*/ 6350019 w 9229725"/>
              <a:gd name="connsiteY3" fmla="*/ 1049855 h 6476891"/>
              <a:gd name="connsiteX4" fmla="*/ 8175606 w 9229725"/>
              <a:gd name="connsiteY4" fmla="*/ 1533525 h 6476891"/>
              <a:gd name="connsiteX5" fmla="*/ 9229725 w 9229725"/>
              <a:gd name="connsiteY5" fmla="*/ 2371173 h 6476891"/>
              <a:gd name="connsiteX6" fmla="*/ 9229725 w 9229725"/>
              <a:gd name="connsiteY6" fmla="*/ 3338512 h 6476891"/>
              <a:gd name="connsiteX7" fmla="*/ 8175606 w 9229725"/>
              <a:gd name="connsiteY7" fmla="*/ 4176160 h 6476891"/>
              <a:gd name="connsiteX8" fmla="*/ 6350019 w 9229725"/>
              <a:gd name="connsiteY8" fmla="*/ 4659830 h 6476891"/>
              <a:gd name="connsiteX9" fmla="*/ 2412981 w 9229725"/>
              <a:gd name="connsiteY9" fmla="*/ 6412430 h 6476891"/>
              <a:gd name="connsiteX10" fmla="*/ 1730394 w 9229725"/>
              <a:gd name="connsiteY10" fmla="*/ 5223910 h 6476891"/>
              <a:gd name="connsiteX11" fmla="*/ 1133475 w 9229725"/>
              <a:gd name="connsiteY11" fmla="*/ 5233987 h 6476891"/>
              <a:gd name="connsiteX12" fmla="*/ 0 w 9229725"/>
              <a:gd name="connsiteY12" fmla="*/ 3285573 h 6476891"/>
              <a:gd name="connsiteX0" fmla="*/ 0 w 9229725"/>
              <a:gd name="connsiteY0" fmla="*/ 3285573 h 6412430"/>
              <a:gd name="connsiteX1" fmla="*/ 6369 w 9229725"/>
              <a:gd name="connsiteY1" fmla="*/ 0 h 6412430"/>
              <a:gd name="connsiteX2" fmla="*/ 4241781 w 9229725"/>
              <a:gd name="connsiteY2" fmla="*/ 1049855 h 6412430"/>
              <a:gd name="connsiteX3" fmla="*/ 6350019 w 9229725"/>
              <a:gd name="connsiteY3" fmla="*/ 1049855 h 6412430"/>
              <a:gd name="connsiteX4" fmla="*/ 8175606 w 9229725"/>
              <a:gd name="connsiteY4" fmla="*/ 1533525 h 6412430"/>
              <a:gd name="connsiteX5" fmla="*/ 9229725 w 9229725"/>
              <a:gd name="connsiteY5" fmla="*/ 2371173 h 6412430"/>
              <a:gd name="connsiteX6" fmla="*/ 9229725 w 9229725"/>
              <a:gd name="connsiteY6" fmla="*/ 3338512 h 6412430"/>
              <a:gd name="connsiteX7" fmla="*/ 8175606 w 9229725"/>
              <a:gd name="connsiteY7" fmla="*/ 4176160 h 6412430"/>
              <a:gd name="connsiteX8" fmla="*/ 6350019 w 9229725"/>
              <a:gd name="connsiteY8" fmla="*/ 4659830 h 6412430"/>
              <a:gd name="connsiteX9" fmla="*/ 2412981 w 9229725"/>
              <a:gd name="connsiteY9" fmla="*/ 6412430 h 6412430"/>
              <a:gd name="connsiteX10" fmla="*/ 1730394 w 9229725"/>
              <a:gd name="connsiteY10" fmla="*/ 5223910 h 6412430"/>
              <a:gd name="connsiteX11" fmla="*/ 1133475 w 9229725"/>
              <a:gd name="connsiteY11" fmla="*/ 5233987 h 6412430"/>
              <a:gd name="connsiteX12" fmla="*/ 0 w 9229725"/>
              <a:gd name="connsiteY12" fmla="*/ 3285573 h 6412430"/>
              <a:gd name="connsiteX0" fmla="*/ 0 w 10036194"/>
              <a:gd name="connsiteY0" fmla="*/ 3285573 h 6412430"/>
              <a:gd name="connsiteX1" fmla="*/ 6369 w 10036194"/>
              <a:gd name="connsiteY1" fmla="*/ 0 h 6412430"/>
              <a:gd name="connsiteX2" fmla="*/ 4241781 w 10036194"/>
              <a:gd name="connsiteY2" fmla="*/ 1049855 h 6412430"/>
              <a:gd name="connsiteX3" fmla="*/ 6350019 w 10036194"/>
              <a:gd name="connsiteY3" fmla="*/ 1049855 h 6412430"/>
              <a:gd name="connsiteX4" fmla="*/ 8175606 w 10036194"/>
              <a:gd name="connsiteY4" fmla="*/ 1533525 h 6412430"/>
              <a:gd name="connsiteX5" fmla="*/ 9229725 w 10036194"/>
              <a:gd name="connsiteY5" fmla="*/ 2371173 h 6412430"/>
              <a:gd name="connsiteX6" fmla="*/ 9229725 w 10036194"/>
              <a:gd name="connsiteY6" fmla="*/ 3338512 h 6412430"/>
              <a:gd name="connsiteX7" fmla="*/ 8175606 w 10036194"/>
              <a:gd name="connsiteY7" fmla="*/ 4176160 h 6412430"/>
              <a:gd name="connsiteX8" fmla="*/ 10036194 w 10036194"/>
              <a:gd name="connsiteY8" fmla="*/ 6402905 h 6412430"/>
              <a:gd name="connsiteX9" fmla="*/ 2412981 w 10036194"/>
              <a:gd name="connsiteY9" fmla="*/ 6412430 h 6412430"/>
              <a:gd name="connsiteX10" fmla="*/ 1730394 w 10036194"/>
              <a:gd name="connsiteY10" fmla="*/ 5223910 h 6412430"/>
              <a:gd name="connsiteX11" fmla="*/ 1133475 w 10036194"/>
              <a:gd name="connsiteY11" fmla="*/ 5233987 h 6412430"/>
              <a:gd name="connsiteX12" fmla="*/ 0 w 10036194"/>
              <a:gd name="connsiteY12" fmla="*/ 3285573 h 6412430"/>
              <a:gd name="connsiteX0" fmla="*/ 0 w 10271106"/>
              <a:gd name="connsiteY0" fmla="*/ 3285573 h 6843160"/>
              <a:gd name="connsiteX1" fmla="*/ 6369 w 10271106"/>
              <a:gd name="connsiteY1" fmla="*/ 0 h 6843160"/>
              <a:gd name="connsiteX2" fmla="*/ 4241781 w 10271106"/>
              <a:gd name="connsiteY2" fmla="*/ 1049855 h 6843160"/>
              <a:gd name="connsiteX3" fmla="*/ 6350019 w 10271106"/>
              <a:gd name="connsiteY3" fmla="*/ 1049855 h 6843160"/>
              <a:gd name="connsiteX4" fmla="*/ 8175606 w 10271106"/>
              <a:gd name="connsiteY4" fmla="*/ 1533525 h 6843160"/>
              <a:gd name="connsiteX5" fmla="*/ 9229725 w 10271106"/>
              <a:gd name="connsiteY5" fmla="*/ 2371173 h 6843160"/>
              <a:gd name="connsiteX6" fmla="*/ 9229725 w 10271106"/>
              <a:gd name="connsiteY6" fmla="*/ 3338512 h 6843160"/>
              <a:gd name="connsiteX7" fmla="*/ 10271106 w 10271106"/>
              <a:gd name="connsiteY7" fmla="*/ 6843160 h 6843160"/>
              <a:gd name="connsiteX8" fmla="*/ 10036194 w 10271106"/>
              <a:gd name="connsiteY8" fmla="*/ 6402905 h 6843160"/>
              <a:gd name="connsiteX9" fmla="*/ 2412981 w 10271106"/>
              <a:gd name="connsiteY9" fmla="*/ 6412430 h 6843160"/>
              <a:gd name="connsiteX10" fmla="*/ 1730394 w 10271106"/>
              <a:gd name="connsiteY10" fmla="*/ 5223910 h 6843160"/>
              <a:gd name="connsiteX11" fmla="*/ 1133475 w 10271106"/>
              <a:gd name="connsiteY11" fmla="*/ 5233987 h 6843160"/>
              <a:gd name="connsiteX12" fmla="*/ 0 w 10271106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6350019 w 12211050"/>
              <a:gd name="connsiteY3" fmla="*/ 1049855 h 6843160"/>
              <a:gd name="connsiteX4" fmla="*/ 8175606 w 12211050"/>
              <a:gd name="connsiteY4" fmla="*/ 1533525 h 6843160"/>
              <a:gd name="connsiteX5" fmla="*/ 9229725 w 12211050"/>
              <a:gd name="connsiteY5" fmla="*/ 2371173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6350019 w 12211050"/>
              <a:gd name="connsiteY3" fmla="*/ 1049855 h 6843160"/>
              <a:gd name="connsiteX4" fmla="*/ 8175606 w 12211050"/>
              <a:gd name="connsiteY4" fmla="*/ 153352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6350019 w 12211050"/>
              <a:gd name="connsiteY3" fmla="*/ 1049855 h 6843160"/>
              <a:gd name="connsiteX4" fmla="*/ 11080731 w 12211050"/>
              <a:gd name="connsiteY4" fmla="*/ 162877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10474344 w 12211050"/>
              <a:gd name="connsiteY3" fmla="*/ 1621355 h 6843160"/>
              <a:gd name="connsiteX4" fmla="*/ 11080731 w 12211050"/>
              <a:gd name="connsiteY4" fmla="*/ 162877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9775806 w 12211050"/>
              <a:gd name="connsiteY2" fmla="*/ 421205 h 6843160"/>
              <a:gd name="connsiteX3" fmla="*/ 10474344 w 12211050"/>
              <a:gd name="connsiteY3" fmla="*/ 1621355 h 6843160"/>
              <a:gd name="connsiteX4" fmla="*/ 11080731 w 12211050"/>
              <a:gd name="connsiteY4" fmla="*/ 162877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2581275 w 12211050"/>
              <a:gd name="connsiteY2" fmla="*/ 106881 h 6843160"/>
              <a:gd name="connsiteX3" fmla="*/ 9775806 w 12211050"/>
              <a:gd name="connsiteY3" fmla="*/ 421205 h 6843160"/>
              <a:gd name="connsiteX4" fmla="*/ 10474344 w 12211050"/>
              <a:gd name="connsiteY4" fmla="*/ 1621355 h 6843160"/>
              <a:gd name="connsiteX5" fmla="*/ 11080731 w 12211050"/>
              <a:gd name="connsiteY5" fmla="*/ 1628775 h 6843160"/>
              <a:gd name="connsiteX6" fmla="*/ 12192000 w 12211050"/>
              <a:gd name="connsiteY6" fmla="*/ 3561798 h 6843160"/>
              <a:gd name="connsiteX7" fmla="*/ 12211050 w 12211050"/>
              <a:gd name="connsiteY7" fmla="*/ 6834187 h 6843160"/>
              <a:gd name="connsiteX8" fmla="*/ 10271106 w 12211050"/>
              <a:gd name="connsiteY8" fmla="*/ 6843160 h 6843160"/>
              <a:gd name="connsiteX9" fmla="*/ 10036194 w 12211050"/>
              <a:gd name="connsiteY9" fmla="*/ 6402905 h 6843160"/>
              <a:gd name="connsiteX10" fmla="*/ 2412981 w 12211050"/>
              <a:gd name="connsiteY10" fmla="*/ 6412430 h 6843160"/>
              <a:gd name="connsiteX11" fmla="*/ 1730394 w 12211050"/>
              <a:gd name="connsiteY11" fmla="*/ 5223910 h 6843160"/>
              <a:gd name="connsiteX12" fmla="*/ 1133475 w 12211050"/>
              <a:gd name="connsiteY12" fmla="*/ 5233987 h 6843160"/>
              <a:gd name="connsiteX13" fmla="*/ 0 w 12211050"/>
              <a:gd name="connsiteY13" fmla="*/ 3285573 h 6843160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876425 w 12211050"/>
              <a:gd name="connsiteY2" fmla="*/ 0 h 6860104"/>
              <a:gd name="connsiteX3" fmla="*/ 9775806 w 12211050"/>
              <a:gd name="connsiteY3" fmla="*/ 438149 h 6860104"/>
              <a:gd name="connsiteX4" fmla="*/ 10474344 w 12211050"/>
              <a:gd name="connsiteY4" fmla="*/ 1638299 h 6860104"/>
              <a:gd name="connsiteX5" fmla="*/ 11080731 w 12211050"/>
              <a:gd name="connsiteY5" fmla="*/ 1645719 h 6860104"/>
              <a:gd name="connsiteX6" fmla="*/ 12192000 w 12211050"/>
              <a:gd name="connsiteY6" fmla="*/ 3578742 h 6860104"/>
              <a:gd name="connsiteX7" fmla="*/ 12211050 w 12211050"/>
              <a:gd name="connsiteY7" fmla="*/ 6851131 h 6860104"/>
              <a:gd name="connsiteX8" fmla="*/ 10271106 w 12211050"/>
              <a:gd name="connsiteY8" fmla="*/ 6860104 h 6860104"/>
              <a:gd name="connsiteX9" fmla="*/ 10036194 w 12211050"/>
              <a:gd name="connsiteY9" fmla="*/ 6419849 h 6860104"/>
              <a:gd name="connsiteX10" fmla="*/ 2412981 w 12211050"/>
              <a:gd name="connsiteY10" fmla="*/ 6429374 h 6860104"/>
              <a:gd name="connsiteX11" fmla="*/ 1730394 w 12211050"/>
              <a:gd name="connsiteY11" fmla="*/ 5240854 h 6860104"/>
              <a:gd name="connsiteX12" fmla="*/ 1133475 w 12211050"/>
              <a:gd name="connsiteY12" fmla="*/ 5250931 h 6860104"/>
              <a:gd name="connsiteX13" fmla="*/ 0 w 12211050"/>
              <a:gd name="connsiteY13" fmla="*/ 3302517 h 6860104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876425 w 12211050"/>
              <a:gd name="connsiteY2" fmla="*/ 0 h 6860104"/>
              <a:gd name="connsiteX3" fmla="*/ 5114925 w 12211050"/>
              <a:gd name="connsiteY3" fmla="*/ 18097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87642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64819 w 12211050"/>
              <a:gd name="connsiteY5" fmla="*/ 1633537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52650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14525 w 12211050"/>
              <a:gd name="connsiteY2" fmla="*/ 0 h 6860104"/>
              <a:gd name="connsiteX3" fmla="*/ 2152650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14525 w 12211050"/>
              <a:gd name="connsiteY2" fmla="*/ 0 h 6860104"/>
              <a:gd name="connsiteX3" fmla="*/ 2152650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4623 h 6862210"/>
              <a:gd name="connsiteX1" fmla="*/ 6369 w 12211050"/>
              <a:gd name="connsiteY1" fmla="*/ 0 h 6862210"/>
              <a:gd name="connsiteX2" fmla="*/ 1914525 w 12211050"/>
              <a:gd name="connsiteY2" fmla="*/ 2106 h 6862210"/>
              <a:gd name="connsiteX3" fmla="*/ 2152650 w 12211050"/>
              <a:gd name="connsiteY3" fmla="*/ 430731 h 6862210"/>
              <a:gd name="connsiteX4" fmla="*/ 9775806 w 12211050"/>
              <a:gd name="connsiteY4" fmla="*/ 440255 h 6862210"/>
              <a:gd name="connsiteX5" fmla="*/ 10455294 w 12211050"/>
              <a:gd name="connsiteY5" fmla="*/ 1630880 h 6862210"/>
              <a:gd name="connsiteX6" fmla="*/ 11056919 w 12211050"/>
              <a:gd name="connsiteY6" fmla="*/ 1628775 h 6862210"/>
              <a:gd name="connsiteX7" fmla="*/ 12192000 w 12211050"/>
              <a:gd name="connsiteY7" fmla="*/ 3580848 h 6862210"/>
              <a:gd name="connsiteX8" fmla="*/ 12211050 w 12211050"/>
              <a:gd name="connsiteY8" fmla="*/ 6853237 h 6862210"/>
              <a:gd name="connsiteX9" fmla="*/ 10271106 w 12211050"/>
              <a:gd name="connsiteY9" fmla="*/ 6862210 h 6862210"/>
              <a:gd name="connsiteX10" fmla="*/ 10036194 w 12211050"/>
              <a:gd name="connsiteY10" fmla="*/ 6421955 h 6862210"/>
              <a:gd name="connsiteX11" fmla="*/ 2412981 w 12211050"/>
              <a:gd name="connsiteY11" fmla="*/ 6431480 h 6862210"/>
              <a:gd name="connsiteX12" fmla="*/ 1730394 w 12211050"/>
              <a:gd name="connsiteY12" fmla="*/ 5242960 h 6862210"/>
              <a:gd name="connsiteX13" fmla="*/ 1133475 w 12211050"/>
              <a:gd name="connsiteY13" fmla="*/ 5253037 h 6862210"/>
              <a:gd name="connsiteX14" fmla="*/ 0 w 12211050"/>
              <a:gd name="connsiteY14" fmla="*/ 3304623 h 6862210"/>
              <a:gd name="connsiteX0" fmla="*/ 3156 w 12214206"/>
              <a:gd name="connsiteY0" fmla="*/ 3304623 h 6862210"/>
              <a:gd name="connsiteX1" fmla="*/ 0 w 12214206"/>
              <a:gd name="connsiteY1" fmla="*/ 0 h 6862210"/>
              <a:gd name="connsiteX2" fmla="*/ 1917681 w 12214206"/>
              <a:gd name="connsiteY2" fmla="*/ 2106 h 6862210"/>
              <a:gd name="connsiteX3" fmla="*/ 2155806 w 12214206"/>
              <a:gd name="connsiteY3" fmla="*/ 430731 h 6862210"/>
              <a:gd name="connsiteX4" fmla="*/ 9778962 w 12214206"/>
              <a:gd name="connsiteY4" fmla="*/ 440255 h 6862210"/>
              <a:gd name="connsiteX5" fmla="*/ 10458450 w 12214206"/>
              <a:gd name="connsiteY5" fmla="*/ 1630880 h 6862210"/>
              <a:gd name="connsiteX6" fmla="*/ 11060075 w 12214206"/>
              <a:gd name="connsiteY6" fmla="*/ 1628775 h 6862210"/>
              <a:gd name="connsiteX7" fmla="*/ 12195156 w 12214206"/>
              <a:gd name="connsiteY7" fmla="*/ 3580848 h 6862210"/>
              <a:gd name="connsiteX8" fmla="*/ 12214206 w 12214206"/>
              <a:gd name="connsiteY8" fmla="*/ 6853237 h 6862210"/>
              <a:gd name="connsiteX9" fmla="*/ 10274262 w 12214206"/>
              <a:gd name="connsiteY9" fmla="*/ 6862210 h 6862210"/>
              <a:gd name="connsiteX10" fmla="*/ 10039350 w 12214206"/>
              <a:gd name="connsiteY10" fmla="*/ 6421955 h 6862210"/>
              <a:gd name="connsiteX11" fmla="*/ 2416137 w 12214206"/>
              <a:gd name="connsiteY11" fmla="*/ 6431480 h 6862210"/>
              <a:gd name="connsiteX12" fmla="*/ 1733550 w 12214206"/>
              <a:gd name="connsiteY12" fmla="*/ 5242960 h 6862210"/>
              <a:gd name="connsiteX13" fmla="*/ 1136631 w 12214206"/>
              <a:gd name="connsiteY13" fmla="*/ 5253037 h 6862210"/>
              <a:gd name="connsiteX14" fmla="*/ 3156 w 12214206"/>
              <a:gd name="connsiteY14" fmla="*/ 3304623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17744 w 12215813"/>
              <a:gd name="connsiteY11" fmla="*/ 6431480 h 6862210"/>
              <a:gd name="connsiteX12" fmla="*/ 1735157 w 12215813"/>
              <a:gd name="connsiteY12" fmla="*/ 5242960 h 6862210"/>
              <a:gd name="connsiteX13" fmla="*/ 1138238 w 12215813"/>
              <a:gd name="connsiteY13" fmla="*/ 525303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17744 w 12215813"/>
              <a:gd name="connsiteY11" fmla="*/ 6431480 h 6862210"/>
              <a:gd name="connsiteX12" fmla="*/ 1735157 w 12215813"/>
              <a:gd name="connsiteY12" fmla="*/ 5242960 h 6862210"/>
              <a:gd name="connsiteX13" fmla="*/ 1128713 w 12215813"/>
              <a:gd name="connsiteY13" fmla="*/ 523398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17744 w 12215813"/>
              <a:gd name="connsiteY11" fmla="*/ 6431480 h 6862210"/>
              <a:gd name="connsiteX12" fmla="*/ 1735157 w 12215813"/>
              <a:gd name="connsiteY12" fmla="*/ 5228672 h 6862210"/>
              <a:gd name="connsiteX13" fmla="*/ 1128713 w 12215813"/>
              <a:gd name="connsiteY13" fmla="*/ 523398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32032 w 12215813"/>
              <a:gd name="connsiteY11" fmla="*/ 6431480 h 6862210"/>
              <a:gd name="connsiteX12" fmla="*/ 1735157 w 12215813"/>
              <a:gd name="connsiteY12" fmla="*/ 5228672 h 6862210"/>
              <a:gd name="connsiteX13" fmla="*/ 1128713 w 12215813"/>
              <a:gd name="connsiteY13" fmla="*/ 523398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32032 w 12215813"/>
              <a:gd name="connsiteY11" fmla="*/ 6431480 h 6862210"/>
              <a:gd name="connsiteX12" fmla="*/ 1735157 w 12215813"/>
              <a:gd name="connsiteY12" fmla="*/ 5228672 h 6862210"/>
              <a:gd name="connsiteX13" fmla="*/ 1320624 w 12215813"/>
              <a:gd name="connsiteY13" fmla="*/ 5233987 h 6862210"/>
              <a:gd name="connsiteX14" fmla="*/ 0 w 12215813"/>
              <a:gd name="connsiteY14" fmla="*/ 3261761 h 6862210"/>
              <a:gd name="connsiteX0" fmla="*/ 0 w 12227102"/>
              <a:gd name="connsiteY0" fmla="*/ 3126294 h 6862210"/>
              <a:gd name="connsiteX1" fmla="*/ 12896 w 12227102"/>
              <a:gd name="connsiteY1" fmla="*/ 0 h 6862210"/>
              <a:gd name="connsiteX2" fmla="*/ 1930577 w 12227102"/>
              <a:gd name="connsiteY2" fmla="*/ 2106 h 6862210"/>
              <a:gd name="connsiteX3" fmla="*/ 2168702 w 12227102"/>
              <a:gd name="connsiteY3" fmla="*/ 430731 h 6862210"/>
              <a:gd name="connsiteX4" fmla="*/ 9791858 w 12227102"/>
              <a:gd name="connsiteY4" fmla="*/ 440255 h 6862210"/>
              <a:gd name="connsiteX5" fmla="*/ 10471346 w 12227102"/>
              <a:gd name="connsiteY5" fmla="*/ 1630880 h 6862210"/>
              <a:gd name="connsiteX6" fmla="*/ 11072971 w 12227102"/>
              <a:gd name="connsiteY6" fmla="*/ 1628775 h 6862210"/>
              <a:gd name="connsiteX7" fmla="*/ 12208052 w 12227102"/>
              <a:gd name="connsiteY7" fmla="*/ 3580848 h 6862210"/>
              <a:gd name="connsiteX8" fmla="*/ 12227102 w 12227102"/>
              <a:gd name="connsiteY8" fmla="*/ 6853237 h 6862210"/>
              <a:gd name="connsiteX9" fmla="*/ 10287158 w 12227102"/>
              <a:gd name="connsiteY9" fmla="*/ 6862210 h 6862210"/>
              <a:gd name="connsiteX10" fmla="*/ 10052246 w 12227102"/>
              <a:gd name="connsiteY10" fmla="*/ 6421955 h 6862210"/>
              <a:gd name="connsiteX11" fmla="*/ 2443321 w 12227102"/>
              <a:gd name="connsiteY11" fmla="*/ 6431480 h 6862210"/>
              <a:gd name="connsiteX12" fmla="*/ 1746446 w 12227102"/>
              <a:gd name="connsiteY12" fmla="*/ 5228672 h 6862210"/>
              <a:gd name="connsiteX13" fmla="*/ 1331913 w 12227102"/>
              <a:gd name="connsiteY13" fmla="*/ 5233987 h 6862210"/>
              <a:gd name="connsiteX14" fmla="*/ 0 w 12227102"/>
              <a:gd name="connsiteY14" fmla="*/ 3126294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757735 w 12238391"/>
              <a:gd name="connsiteY12" fmla="*/ 5228672 h 6862210"/>
              <a:gd name="connsiteX13" fmla="*/ 1343202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757735 w 12238391"/>
              <a:gd name="connsiteY12" fmla="*/ 5228672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757735 w 12238391"/>
              <a:gd name="connsiteY12" fmla="*/ 5228672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78788 w 12238391"/>
              <a:gd name="connsiteY11" fmla="*/ 6431480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78788 w 12238391"/>
              <a:gd name="connsiteY11" fmla="*/ 6431480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33633 w 12238391"/>
              <a:gd name="connsiteY11" fmla="*/ 6386325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403613 w 12238391"/>
              <a:gd name="connsiteY5" fmla="*/ 1642169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49105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23190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00929 w 12238391"/>
              <a:gd name="connsiteY4" fmla="*/ 449163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23190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00929 w 12238391"/>
              <a:gd name="connsiteY4" fmla="*/ 449163 h 6862210"/>
              <a:gd name="connsiteX5" fmla="*/ 10376889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23190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38391" h="6862210">
                <a:moveTo>
                  <a:pt x="0" y="3002117"/>
                </a:moveTo>
                <a:cubicBezTo>
                  <a:pt x="536" y="1914863"/>
                  <a:pt x="23649" y="1087254"/>
                  <a:pt x="24185" y="0"/>
                </a:cubicBezTo>
                <a:lnTo>
                  <a:pt x="1941866" y="2106"/>
                </a:lnTo>
                <a:lnTo>
                  <a:pt x="2179991" y="430731"/>
                </a:lnTo>
                <a:lnTo>
                  <a:pt x="9700929" y="449163"/>
                </a:lnTo>
                <a:lnTo>
                  <a:pt x="10376889" y="1642169"/>
                </a:lnTo>
                <a:lnTo>
                  <a:pt x="10926216" y="1628775"/>
                </a:lnTo>
                <a:lnTo>
                  <a:pt x="12219341" y="3806626"/>
                </a:lnTo>
                <a:lnTo>
                  <a:pt x="12238391" y="6853237"/>
                </a:lnTo>
                <a:lnTo>
                  <a:pt x="10298447" y="6862210"/>
                </a:lnTo>
                <a:lnTo>
                  <a:pt x="10063535" y="6421955"/>
                </a:lnTo>
                <a:lnTo>
                  <a:pt x="2544922" y="6423190"/>
                </a:lnTo>
                <a:cubicBezTo>
                  <a:pt x="2392887" y="6181886"/>
                  <a:pt x="1856501" y="5250549"/>
                  <a:pt x="1839580" y="5154236"/>
                </a:cubicBezTo>
                <a:lnTo>
                  <a:pt x="1279525" y="5153025"/>
                </a:lnTo>
                <a:cubicBezTo>
                  <a:pt x="903287" y="4495616"/>
                  <a:pt x="376238" y="3659526"/>
                  <a:pt x="0" y="300211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32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с_рисунком_текст_2_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B5672AE0-6E16-40D2-B653-10D589F1D8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832" y="0"/>
            <a:ext cx="12201832" cy="2468166"/>
          </a:xfrm>
          <a:custGeom>
            <a:avLst/>
            <a:gdLst>
              <a:gd name="connsiteX0" fmla="*/ 0 w 12192000"/>
              <a:gd name="connsiteY0" fmla="*/ 619522 h 2478088"/>
              <a:gd name="connsiteX1" fmla="*/ 619522 w 12192000"/>
              <a:gd name="connsiteY1" fmla="*/ 619522 h 2478088"/>
              <a:gd name="connsiteX2" fmla="*/ 619522 w 12192000"/>
              <a:gd name="connsiteY2" fmla="*/ 0 h 2478088"/>
              <a:gd name="connsiteX3" fmla="*/ 11572478 w 12192000"/>
              <a:gd name="connsiteY3" fmla="*/ 0 h 2478088"/>
              <a:gd name="connsiteX4" fmla="*/ 11572478 w 12192000"/>
              <a:gd name="connsiteY4" fmla="*/ 619522 h 2478088"/>
              <a:gd name="connsiteX5" fmla="*/ 12192000 w 12192000"/>
              <a:gd name="connsiteY5" fmla="*/ 619522 h 2478088"/>
              <a:gd name="connsiteX6" fmla="*/ 12192000 w 12192000"/>
              <a:gd name="connsiteY6" fmla="*/ 1858566 h 2478088"/>
              <a:gd name="connsiteX7" fmla="*/ 11572478 w 12192000"/>
              <a:gd name="connsiteY7" fmla="*/ 1858566 h 2478088"/>
              <a:gd name="connsiteX8" fmla="*/ 11572478 w 12192000"/>
              <a:gd name="connsiteY8" fmla="*/ 2478088 h 2478088"/>
              <a:gd name="connsiteX9" fmla="*/ 619522 w 12192000"/>
              <a:gd name="connsiteY9" fmla="*/ 2478088 h 2478088"/>
              <a:gd name="connsiteX10" fmla="*/ 619522 w 12192000"/>
              <a:gd name="connsiteY10" fmla="*/ 1858566 h 2478088"/>
              <a:gd name="connsiteX11" fmla="*/ 0 w 12192000"/>
              <a:gd name="connsiteY11" fmla="*/ 1858566 h 2478088"/>
              <a:gd name="connsiteX12" fmla="*/ 0 w 12192000"/>
              <a:gd name="connsiteY12" fmla="*/ 619522 h 2478088"/>
              <a:gd name="connsiteX0" fmla="*/ 0 w 12192000"/>
              <a:gd name="connsiteY0" fmla="*/ 619522 h 2478088"/>
              <a:gd name="connsiteX1" fmla="*/ 619522 w 12192000"/>
              <a:gd name="connsiteY1" fmla="*/ 619522 h 2478088"/>
              <a:gd name="connsiteX2" fmla="*/ 5014541 w 12192000"/>
              <a:gd name="connsiteY2" fmla="*/ 0 h 2478088"/>
              <a:gd name="connsiteX3" fmla="*/ 11572478 w 12192000"/>
              <a:gd name="connsiteY3" fmla="*/ 0 h 2478088"/>
              <a:gd name="connsiteX4" fmla="*/ 11572478 w 12192000"/>
              <a:gd name="connsiteY4" fmla="*/ 619522 h 2478088"/>
              <a:gd name="connsiteX5" fmla="*/ 12192000 w 12192000"/>
              <a:gd name="connsiteY5" fmla="*/ 619522 h 2478088"/>
              <a:gd name="connsiteX6" fmla="*/ 12192000 w 12192000"/>
              <a:gd name="connsiteY6" fmla="*/ 1858566 h 2478088"/>
              <a:gd name="connsiteX7" fmla="*/ 11572478 w 12192000"/>
              <a:gd name="connsiteY7" fmla="*/ 1858566 h 2478088"/>
              <a:gd name="connsiteX8" fmla="*/ 11572478 w 12192000"/>
              <a:gd name="connsiteY8" fmla="*/ 2478088 h 2478088"/>
              <a:gd name="connsiteX9" fmla="*/ 619522 w 12192000"/>
              <a:gd name="connsiteY9" fmla="*/ 2478088 h 2478088"/>
              <a:gd name="connsiteX10" fmla="*/ 619522 w 12192000"/>
              <a:gd name="connsiteY10" fmla="*/ 1858566 h 2478088"/>
              <a:gd name="connsiteX11" fmla="*/ 0 w 12192000"/>
              <a:gd name="connsiteY11" fmla="*/ 1858566 h 2478088"/>
              <a:gd name="connsiteX12" fmla="*/ 0 w 12192000"/>
              <a:gd name="connsiteY12" fmla="*/ 619522 h 2478088"/>
              <a:gd name="connsiteX0" fmla="*/ 0 w 12192000"/>
              <a:gd name="connsiteY0" fmla="*/ 619522 h 2478088"/>
              <a:gd name="connsiteX1" fmla="*/ 5014541 w 12192000"/>
              <a:gd name="connsiteY1" fmla="*/ 295058 h 2478088"/>
              <a:gd name="connsiteX2" fmla="*/ 5014541 w 12192000"/>
              <a:gd name="connsiteY2" fmla="*/ 0 h 2478088"/>
              <a:gd name="connsiteX3" fmla="*/ 11572478 w 12192000"/>
              <a:gd name="connsiteY3" fmla="*/ 0 h 2478088"/>
              <a:gd name="connsiteX4" fmla="*/ 11572478 w 12192000"/>
              <a:gd name="connsiteY4" fmla="*/ 619522 h 2478088"/>
              <a:gd name="connsiteX5" fmla="*/ 12192000 w 12192000"/>
              <a:gd name="connsiteY5" fmla="*/ 619522 h 2478088"/>
              <a:gd name="connsiteX6" fmla="*/ 12192000 w 12192000"/>
              <a:gd name="connsiteY6" fmla="*/ 1858566 h 2478088"/>
              <a:gd name="connsiteX7" fmla="*/ 11572478 w 12192000"/>
              <a:gd name="connsiteY7" fmla="*/ 1858566 h 2478088"/>
              <a:gd name="connsiteX8" fmla="*/ 11572478 w 12192000"/>
              <a:gd name="connsiteY8" fmla="*/ 2478088 h 2478088"/>
              <a:gd name="connsiteX9" fmla="*/ 619522 w 12192000"/>
              <a:gd name="connsiteY9" fmla="*/ 2478088 h 2478088"/>
              <a:gd name="connsiteX10" fmla="*/ 619522 w 12192000"/>
              <a:gd name="connsiteY10" fmla="*/ 1858566 h 2478088"/>
              <a:gd name="connsiteX11" fmla="*/ 0 w 12192000"/>
              <a:gd name="connsiteY11" fmla="*/ 1858566 h 2478088"/>
              <a:gd name="connsiteX12" fmla="*/ 0 w 12192000"/>
              <a:gd name="connsiteY12" fmla="*/ 619522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629354 w 12201832"/>
              <a:gd name="connsiteY9" fmla="*/ 2478088 h 2478088"/>
              <a:gd name="connsiteX10" fmla="*/ 629354 w 12201832"/>
              <a:gd name="connsiteY10" fmla="*/ 1858566 h 2478088"/>
              <a:gd name="connsiteX11" fmla="*/ 9832 w 12201832"/>
              <a:gd name="connsiteY11" fmla="*/ 1858566 h 2478088"/>
              <a:gd name="connsiteX12" fmla="*/ 0 w 12201832"/>
              <a:gd name="connsiteY12" fmla="*/ 295057 h 2478088"/>
              <a:gd name="connsiteX0" fmla="*/ 945 w 12202777"/>
              <a:gd name="connsiteY0" fmla="*/ 295057 h 2478088"/>
              <a:gd name="connsiteX1" fmla="*/ 5025318 w 12202777"/>
              <a:gd name="connsiteY1" fmla="*/ 295058 h 2478088"/>
              <a:gd name="connsiteX2" fmla="*/ 5025318 w 12202777"/>
              <a:gd name="connsiteY2" fmla="*/ 0 h 2478088"/>
              <a:gd name="connsiteX3" fmla="*/ 11583255 w 12202777"/>
              <a:gd name="connsiteY3" fmla="*/ 0 h 2478088"/>
              <a:gd name="connsiteX4" fmla="*/ 11583255 w 12202777"/>
              <a:gd name="connsiteY4" fmla="*/ 619522 h 2478088"/>
              <a:gd name="connsiteX5" fmla="*/ 12202777 w 12202777"/>
              <a:gd name="connsiteY5" fmla="*/ 619522 h 2478088"/>
              <a:gd name="connsiteX6" fmla="*/ 12202777 w 12202777"/>
              <a:gd name="connsiteY6" fmla="*/ 1858566 h 2478088"/>
              <a:gd name="connsiteX7" fmla="*/ 11583255 w 12202777"/>
              <a:gd name="connsiteY7" fmla="*/ 1858566 h 2478088"/>
              <a:gd name="connsiteX8" fmla="*/ 11583255 w 12202777"/>
              <a:gd name="connsiteY8" fmla="*/ 2478088 h 2478088"/>
              <a:gd name="connsiteX9" fmla="*/ 630299 w 12202777"/>
              <a:gd name="connsiteY9" fmla="*/ 2478088 h 2478088"/>
              <a:gd name="connsiteX10" fmla="*/ 630299 w 12202777"/>
              <a:gd name="connsiteY10" fmla="*/ 1858566 h 2478088"/>
              <a:gd name="connsiteX11" fmla="*/ 945 w 12202777"/>
              <a:gd name="connsiteY11" fmla="*/ 1730746 h 2478088"/>
              <a:gd name="connsiteX12" fmla="*/ 945 w 12202777"/>
              <a:gd name="connsiteY12" fmla="*/ 295057 h 2478088"/>
              <a:gd name="connsiteX0" fmla="*/ 945 w 12202777"/>
              <a:gd name="connsiteY0" fmla="*/ 295057 h 2478088"/>
              <a:gd name="connsiteX1" fmla="*/ 5025318 w 12202777"/>
              <a:gd name="connsiteY1" fmla="*/ 295058 h 2478088"/>
              <a:gd name="connsiteX2" fmla="*/ 5025318 w 12202777"/>
              <a:gd name="connsiteY2" fmla="*/ 0 h 2478088"/>
              <a:gd name="connsiteX3" fmla="*/ 11583255 w 12202777"/>
              <a:gd name="connsiteY3" fmla="*/ 0 h 2478088"/>
              <a:gd name="connsiteX4" fmla="*/ 11583255 w 12202777"/>
              <a:gd name="connsiteY4" fmla="*/ 619522 h 2478088"/>
              <a:gd name="connsiteX5" fmla="*/ 12202777 w 12202777"/>
              <a:gd name="connsiteY5" fmla="*/ 619522 h 2478088"/>
              <a:gd name="connsiteX6" fmla="*/ 12202777 w 12202777"/>
              <a:gd name="connsiteY6" fmla="*/ 1858566 h 2478088"/>
              <a:gd name="connsiteX7" fmla="*/ 11583255 w 12202777"/>
              <a:gd name="connsiteY7" fmla="*/ 1858566 h 2478088"/>
              <a:gd name="connsiteX8" fmla="*/ 11583255 w 12202777"/>
              <a:gd name="connsiteY8" fmla="*/ 2478088 h 2478088"/>
              <a:gd name="connsiteX9" fmla="*/ 630299 w 12202777"/>
              <a:gd name="connsiteY9" fmla="*/ 2478088 h 2478088"/>
              <a:gd name="connsiteX10" fmla="*/ 4464879 w 12202777"/>
              <a:gd name="connsiteY10" fmla="*/ 1730746 h 2478088"/>
              <a:gd name="connsiteX11" fmla="*/ 945 w 12202777"/>
              <a:gd name="connsiteY11" fmla="*/ 1730746 h 2478088"/>
              <a:gd name="connsiteX12" fmla="*/ 945 w 12202777"/>
              <a:gd name="connsiteY12" fmla="*/ 295057 h 2478088"/>
              <a:gd name="connsiteX0" fmla="*/ 945 w 12202777"/>
              <a:gd name="connsiteY0" fmla="*/ 295057 h 2478088"/>
              <a:gd name="connsiteX1" fmla="*/ 5025318 w 12202777"/>
              <a:gd name="connsiteY1" fmla="*/ 295058 h 2478088"/>
              <a:gd name="connsiteX2" fmla="*/ 5025318 w 12202777"/>
              <a:gd name="connsiteY2" fmla="*/ 0 h 2478088"/>
              <a:gd name="connsiteX3" fmla="*/ 11583255 w 12202777"/>
              <a:gd name="connsiteY3" fmla="*/ 0 h 2478088"/>
              <a:gd name="connsiteX4" fmla="*/ 11583255 w 12202777"/>
              <a:gd name="connsiteY4" fmla="*/ 619522 h 2478088"/>
              <a:gd name="connsiteX5" fmla="*/ 12202777 w 12202777"/>
              <a:gd name="connsiteY5" fmla="*/ 619522 h 2478088"/>
              <a:gd name="connsiteX6" fmla="*/ 12202777 w 12202777"/>
              <a:gd name="connsiteY6" fmla="*/ 1858566 h 2478088"/>
              <a:gd name="connsiteX7" fmla="*/ 11583255 w 12202777"/>
              <a:gd name="connsiteY7" fmla="*/ 1858566 h 2478088"/>
              <a:gd name="connsiteX8" fmla="*/ 11583255 w 12202777"/>
              <a:gd name="connsiteY8" fmla="*/ 2478088 h 2478088"/>
              <a:gd name="connsiteX9" fmla="*/ 4464879 w 12202777"/>
              <a:gd name="connsiteY9" fmla="*/ 2330604 h 2478088"/>
              <a:gd name="connsiteX10" fmla="*/ 4464879 w 12202777"/>
              <a:gd name="connsiteY10" fmla="*/ 1730746 h 2478088"/>
              <a:gd name="connsiteX11" fmla="*/ 945 w 12202777"/>
              <a:gd name="connsiteY11" fmla="*/ 1730746 h 2478088"/>
              <a:gd name="connsiteX12" fmla="*/ 945 w 12202777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63934 w 12201832"/>
              <a:gd name="connsiteY10" fmla="*/ 1730746 h 2478088"/>
              <a:gd name="connsiteX11" fmla="*/ 19664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63934 w 12201832"/>
              <a:gd name="connsiteY10" fmla="*/ 1730746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14773 w 12201832"/>
              <a:gd name="connsiteY10" fmla="*/ 1740579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14773 w 12201832"/>
              <a:gd name="connsiteY10" fmla="*/ 1730747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04940 w 12201832"/>
              <a:gd name="connsiteY9" fmla="*/ 2340436 h 2478088"/>
              <a:gd name="connsiteX10" fmla="*/ 4414773 w 12201832"/>
              <a:gd name="connsiteY10" fmla="*/ 1730747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340436"/>
              <a:gd name="connsiteX1" fmla="*/ 5024373 w 12201832"/>
              <a:gd name="connsiteY1" fmla="*/ 295058 h 2340436"/>
              <a:gd name="connsiteX2" fmla="*/ 5024373 w 12201832"/>
              <a:gd name="connsiteY2" fmla="*/ 0 h 2340436"/>
              <a:gd name="connsiteX3" fmla="*/ 11582310 w 12201832"/>
              <a:gd name="connsiteY3" fmla="*/ 0 h 2340436"/>
              <a:gd name="connsiteX4" fmla="*/ 11582310 w 12201832"/>
              <a:gd name="connsiteY4" fmla="*/ 619522 h 2340436"/>
              <a:gd name="connsiteX5" fmla="*/ 12201832 w 12201832"/>
              <a:gd name="connsiteY5" fmla="*/ 619522 h 2340436"/>
              <a:gd name="connsiteX6" fmla="*/ 12201832 w 12201832"/>
              <a:gd name="connsiteY6" fmla="*/ 1858566 h 2340436"/>
              <a:gd name="connsiteX7" fmla="*/ 11582310 w 12201832"/>
              <a:gd name="connsiteY7" fmla="*/ 1858566 h 2340436"/>
              <a:gd name="connsiteX8" fmla="*/ 7816555 w 12201832"/>
              <a:gd name="connsiteY8" fmla="*/ 2320772 h 2340436"/>
              <a:gd name="connsiteX9" fmla="*/ 4404940 w 12201832"/>
              <a:gd name="connsiteY9" fmla="*/ 2340436 h 2340436"/>
              <a:gd name="connsiteX10" fmla="*/ 4414773 w 12201832"/>
              <a:gd name="connsiteY10" fmla="*/ 1730747 h 2340436"/>
              <a:gd name="connsiteX11" fmla="*/ 9832 w 12201832"/>
              <a:gd name="connsiteY11" fmla="*/ 1730746 h 2340436"/>
              <a:gd name="connsiteX12" fmla="*/ 0 w 12201832"/>
              <a:gd name="connsiteY12" fmla="*/ 295057 h 234043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1582310 w 12201832"/>
              <a:gd name="connsiteY4" fmla="*/ 619522 h 2468166"/>
              <a:gd name="connsiteX5" fmla="*/ 12201832 w 12201832"/>
              <a:gd name="connsiteY5" fmla="*/ 619522 h 2468166"/>
              <a:gd name="connsiteX6" fmla="*/ 12201832 w 12201832"/>
              <a:gd name="connsiteY6" fmla="*/ 1858566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14773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1582310 w 12201832"/>
              <a:gd name="connsiteY4" fmla="*/ 619522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14773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14773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33515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49893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46666 w 12201832"/>
              <a:gd name="connsiteY7" fmla="*/ 2468166 h 2468166"/>
              <a:gd name="connsiteX8" fmla="*/ 7849893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46666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62788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62788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197070 w 12201832"/>
              <a:gd name="connsiteY6" fmla="*/ 246755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10085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197070 w 12201832"/>
              <a:gd name="connsiteY6" fmla="*/ 246755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10085 w 12201832"/>
              <a:gd name="connsiteY1" fmla="*/ 295058 h 2468166"/>
              <a:gd name="connsiteX2" fmla="*/ 500532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197070 w 12201832"/>
              <a:gd name="connsiteY6" fmla="*/ 246755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01832" h="2468166">
                <a:moveTo>
                  <a:pt x="0" y="295057"/>
                </a:moveTo>
                <a:lnTo>
                  <a:pt x="5010085" y="295058"/>
                </a:lnTo>
                <a:cubicBezTo>
                  <a:pt x="5008498" y="196705"/>
                  <a:pt x="5006910" y="98353"/>
                  <a:pt x="5005323" y="0"/>
                </a:cubicBezTo>
                <a:lnTo>
                  <a:pt x="11582310" y="0"/>
                </a:lnTo>
                <a:lnTo>
                  <a:pt x="12201742" y="89"/>
                </a:lnTo>
                <a:cubicBezTo>
                  <a:pt x="12201772" y="206567"/>
                  <a:pt x="12201802" y="413044"/>
                  <a:pt x="12201832" y="619522"/>
                </a:cubicBezTo>
                <a:cubicBezTo>
                  <a:pt x="12200245" y="1235532"/>
                  <a:pt x="12198657" y="1851541"/>
                  <a:pt x="12197070" y="2467551"/>
                </a:cubicBezTo>
                <a:lnTo>
                  <a:pt x="7841903" y="2468166"/>
                </a:lnTo>
                <a:cubicBezTo>
                  <a:pt x="7842979" y="2417447"/>
                  <a:pt x="7839292" y="2366729"/>
                  <a:pt x="7840368" y="2316010"/>
                </a:cubicBezTo>
                <a:lnTo>
                  <a:pt x="4438277" y="2321386"/>
                </a:lnTo>
                <a:cubicBezTo>
                  <a:pt x="4439967" y="2124506"/>
                  <a:pt x="4436896" y="1927627"/>
                  <a:pt x="4438586" y="1730747"/>
                </a:cubicBezTo>
                <a:lnTo>
                  <a:pt x="9832" y="1730746"/>
                </a:lnTo>
                <a:cubicBezTo>
                  <a:pt x="6555" y="1209576"/>
                  <a:pt x="3277" y="816227"/>
                  <a:pt x="0" y="29505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anchor="ctr" anchorCtr="1"/>
          <a:lstStyle>
            <a:lvl1pPr marL="0" indent="0" algn="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6D0C6D7-6431-4B4B-B1F2-CDC9A71395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849" y="2822575"/>
            <a:ext cx="11739511" cy="11303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7239F8C6-B9C7-410D-8F11-669B1639D3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6849" y="4129088"/>
            <a:ext cx="5614989" cy="248761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4AC3C493-FC5B-4805-A4EA-A155972970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162" y="4129088"/>
            <a:ext cx="5556198" cy="248761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0FE99E-3571-4BB4-9EFA-D67B154618C3}"/>
              </a:ext>
            </a:extLst>
          </p:cNvPr>
          <p:cNvSpPr/>
          <p:nvPr userDrawn="1"/>
        </p:nvSpPr>
        <p:spPr>
          <a:xfrm>
            <a:off x="-9832" y="0"/>
            <a:ext cx="5010810" cy="290513"/>
          </a:xfrm>
          <a:prstGeom prst="rect">
            <a:avLst/>
          </a:prstGeom>
          <a:solidFill>
            <a:srgbClr val="0057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C88904-7E8E-4B5B-934A-0D102104CBB5}"/>
              </a:ext>
            </a:extLst>
          </p:cNvPr>
          <p:cNvSpPr/>
          <p:nvPr userDrawn="1"/>
        </p:nvSpPr>
        <p:spPr>
          <a:xfrm>
            <a:off x="-9833" y="2314222"/>
            <a:ext cx="7848907" cy="330157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F551B9-0199-462E-A3C9-F030F566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32" y="1724025"/>
            <a:ext cx="4435076" cy="920354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20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16CCCA-D86E-4A61-8E76-1627CCF4F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867" y="3241736"/>
            <a:ext cx="11227338" cy="293293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4A94907-FCB6-4422-978D-A0702531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65" y="0"/>
            <a:ext cx="7315200" cy="904568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453E3C-CF84-4443-995F-F784BC79E5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03120" y="6597141"/>
            <a:ext cx="12928250" cy="265779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D436FD4B-2F79-40B7-B17E-9ECB2C4AAC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325" y="1052052"/>
            <a:ext cx="11226800" cy="176734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58C4A5F-84B5-4C34-973A-85FF17B33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0613" y="4002088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1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B0A44998-E14F-4F9F-AED7-F5F10EADCA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8226" y="3995483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2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25A13304-472A-4951-AA60-A6B9612FAE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2264" y="3995483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3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2C18B1C2-6C9D-44C7-BB11-642824ED7D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6302" y="3995414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4</a:t>
            </a:r>
          </a:p>
        </p:txBody>
      </p:sp>
    </p:spTree>
    <p:extLst>
      <p:ext uri="{BB962C8B-B14F-4D97-AF65-F5344CB8AC3E}">
        <p14:creationId xmlns:p14="http://schemas.microsoft.com/office/powerpoint/2010/main" val="336500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_рисунок_под_углом_и_текст_на_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40FB53F4-DC0D-4E73-9309-2158CF23A1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75" y="0"/>
            <a:ext cx="5192713" cy="6858000"/>
          </a:xfrm>
          <a:prstGeom prst="parallelogram">
            <a:avLst>
              <a:gd name="adj" fmla="val 13627"/>
            </a:avLst>
          </a:prstGeo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54764D0-2723-4EA1-9107-C7C63259CA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247775"/>
            <a:ext cx="5854700" cy="5394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E6F36DA-ADA1-442A-A579-991D99996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1" y="215900"/>
            <a:ext cx="6791324" cy="811096"/>
          </a:xfrm>
          <a:prstGeom prst="parallelogram">
            <a:avLst>
              <a:gd name="adj" fmla="val 10908"/>
            </a:avLst>
          </a:prstGeo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DF324FF8-D23D-40A7-BD8E-4F8D9958A364}"/>
              </a:ext>
            </a:extLst>
          </p:cNvPr>
          <p:cNvSpPr/>
          <p:nvPr userDrawn="1"/>
        </p:nvSpPr>
        <p:spPr>
          <a:xfrm>
            <a:off x="-2105025" y="0"/>
            <a:ext cx="2809875" cy="6858000"/>
          </a:xfrm>
          <a:prstGeom prst="parallelogram">
            <a:avLst>
              <a:gd name="adj" fmla="val 25167"/>
            </a:avLst>
          </a:prstGeom>
          <a:solidFill>
            <a:srgbClr val="005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id="{BDEAB289-E3E5-46A9-8C76-936C11E90501}"/>
              </a:ext>
            </a:extLst>
          </p:cNvPr>
          <p:cNvSpPr/>
          <p:nvPr userDrawn="1"/>
        </p:nvSpPr>
        <p:spPr>
          <a:xfrm>
            <a:off x="4505326" y="0"/>
            <a:ext cx="983456" cy="6858000"/>
          </a:xfrm>
          <a:prstGeom prst="parallelogram">
            <a:avLst>
              <a:gd name="adj" fmla="val 71656"/>
            </a:avLst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87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_рисунок_и_текст_на_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253467-B44D-4DAC-9E18-C0F6FAE16382}"/>
              </a:ext>
            </a:extLst>
          </p:cNvPr>
          <p:cNvSpPr/>
          <p:nvPr userDrawn="1"/>
        </p:nvSpPr>
        <p:spPr>
          <a:xfrm>
            <a:off x="5433756" y="0"/>
            <a:ext cx="347920" cy="6858000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138357-2479-4DA9-8341-45F5578D0728}"/>
              </a:ext>
            </a:extLst>
          </p:cNvPr>
          <p:cNvSpPr/>
          <p:nvPr userDrawn="1"/>
        </p:nvSpPr>
        <p:spPr>
          <a:xfrm>
            <a:off x="-91440" y="0"/>
            <a:ext cx="332509" cy="6858000"/>
          </a:xfrm>
          <a:prstGeom prst="rect">
            <a:avLst/>
          </a:prstGeom>
          <a:solidFill>
            <a:srgbClr val="005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40FB53F4-DC0D-4E73-9309-2158CF23A1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1300" y="0"/>
            <a:ext cx="5192713" cy="6858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54764D0-2723-4EA1-9107-C7C63259CA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7467" y="1361085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E6F36DA-ADA1-442A-A579-991D99996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5900"/>
            <a:ext cx="6096000" cy="811096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B9B1063-D91F-4B61-B65A-AF53DB672331}"/>
              </a:ext>
            </a:extLst>
          </p:cNvPr>
          <p:cNvGrpSpPr/>
          <p:nvPr userDrawn="1"/>
        </p:nvGrpSpPr>
        <p:grpSpPr>
          <a:xfrm>
            <a:off x="6148388" y="1375374"/>
            <a:ext cx="928687" cy="830997"/>
            <a:chOff x="6148388" y="1375374"/>
            <a:chExt cx="928687" cy="830997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F26E44F2-E193-4F3C-BDBD-F1B793B78C1A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endParaRPr lang="ru-RU" sz="48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EEE6E3-7D64-4C26-8921-981CF7E68D14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12" name="Текст 9">
            <a:extLst>
              <a:ext uri="{FF2B5EF4-FFF2-40B4-BE49-F238E27FC236}">
                <a16:creationId xmlns:a16="http://schemas.microsoft.com/office/drawing/2014/main" id="{999D0466-0407-44DE-B008-C40EC7F822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7467" y="2734341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1C16B1D-CBB7-478D-9312-E0B301552060}"/>
              </a:ext>
            </a:extLst>
          </p:cNvPr>
          <p:cNvGrpSpPr/>
          <p:nvPr userDrawn="1"/>
        </p:nvGrpSpPr>
        <p:grpSpPr>
          <a:xfrm>
            <a:off x="6140096" y="2748630"/>
            <a:ext cx="928687" cy="830997"/>
            <a:chOff x="6148388" y="1375374"/>
            <a:chExt cx="928687" cy="830997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DEA60630-56D9-4389-9797-6382C3F43885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endParaRPr lang="ru-RU" sz="4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F6AF62-526E-45BA-AD71-7D355E753933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6" name="Текст 9">
            <a:extLst>
              <a:ext uri="{FF2B5EF4-FFF2-40B4-BE49-F238E27FC236}">
                <a16:creationId xmlns:a16="http://schemas.microsoft.com/office/drawing/2014/main" id="{3A8FF2BE-73B3-40E4-8968-E7EC871342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7467" y="4106038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470198C-836F-4736-95D1-AC131B4FB960}"/>
              </a:ext>
            </a:extLst>
          </p:cNvPr>
          <p:cNvGrpSpPr/>
          <p:nvPr userDrawn="1"/>
        </p:nvGrpSpPr>
        <p:grpSpPr>
          <a:xfrm>
            <a:off x="6148388" y="4121886"/>
            <a:ext cx="928687" cy="830997"/>
            <a:chOff x="6148388" y="1375374"/>
            <a:chExt cx="928687" cy="830997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9D2E519F-5556-4607-8F73-8910E42A1E24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endParaRPr lang="ru-RU" sz="4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0EA587-CB88-4EBC-8D7A-B9F9EDFE6D0A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</p:grpSp>
      <p:sp>
        <p:nvSpPr>
          <p:cNvPr id="20" name="Текст 9">
            <a:extLst>
              <a:ext uri="{FF2B5EF4-FFF2-40B4-BE49-F238E27FC236}">
                <a16:creationId xmlns:a16="http://schemas.microsoft.com/office/drawing/2014/main" id="{2BEFBFF8-735C-405A-ACF7-3B3DE4E447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7467" y="5477735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9D0E266-C775-4E13-912B-351027E1C2BA}"/>
              </a:ext>
            </a:extLst>
          </p:cNvPr>
          <p:cNvGrpSpPr/>
          <p:nvPr userDrawn="1"/>
        </p:nvGrpSpPr>
        <p:grpSpPr>
          <a:xfrm>
            <a:off x="6148388" y="5495142"/>
            <a:ext cx="928687" cy="830997"/>
            <a:chOff x="6148388" y="1375374"/>
            <a:chExt cx="928687" cy="830997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F4507855-68CB-4BE1-8424-198D0A64E5B0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endParaRPr lang="ru-RU" sz="48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E19FB2-2EBE-43E3-910D-71FB3276CC99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1177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2DBA1-4738-4703-9B13-49D3DA6D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10D018-E992-4E6F-819A-24E544347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5778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50" r:id="rId4"/>
    <p:sldLayoutId id="2147483667" r:id="rId5"/>
    <p:sldLayoutId id="2147483660" r:id="rId6"/>
    <p:sldLayoutId id="2147483661" r:id="rId7"/>
    <p:sldLayoutId id="2147483663" r:id="rId8"/>
    <p:sldLayoutId id="2147483662" r:id="rId9"/>
    <p:sldLayoutId id="2147483664" r:id="rId10"/>
    <p:sldLayoutId id="2147483665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ebas Neue Bold" panose="020B0606020202050201" pitchFamily="34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Roboto Cn" pitchFamily="2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Roboto Cn" pitchFamily="2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Roboto Cn" pitchFamily="2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Roboto Cn" pitchFamily="2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Roboto Cn" pitchFamily="2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files.school-collection.edu.ru/dlrstore/669ba07a-e921-11dc-95ff-0800200c9a66/4_4.swf" TargetMode="External"/><Relationship Id="rId2" Type="http://schemas.openxmlformats.org/officeDocument/2006/relationships/hyperlink" Target="http://files.school-collection.edu.ru/dlrstore/669ba079-e921-11dc-95ff-0800200c9a66/4_3.swf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get.adobe.com/ru/flashplayer/otherversions/" TargetMode="External"/><Relationship Id="rId4" Type="http://schemas.openxmlformats.org/officeDocument/2006/relationships/hyperlink" Target="http://files.school-collection.edu.ru/dlrstore/1fbb33d4-5701-4c72-a576-5cbb2fa1ee22/136.sw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_ext.php?oid=-49221075&amp;id=165933232&amp;hash=fb201ffb0e9c6a25&amp;hd=1" TargetMode="External"/><Relationship Id="rId2" Type="http://schemas.openxmlformats.org/officeDocument/2006/relationships/hyperlink" Target="https://vk.com/video_ext.php?oid=-49221075&amp;id=165933248&amp;hash=d43381e8cf238b65&amp;hd=1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embed/f6CqAsYbE58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files.school-collection.edu.ru/dlrstore/669b7967-e921-11dc-95ff-0800200c9a66/index_listing.html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files.school-collection.edu.ru/dlrstore/669b7966-e921-11dc-95ff-0800200c9a66/index_listing.html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embed/Asapktu64-c" TargetMode="Externa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embed/XRHl8rJ6qdU" TargetMode="External"/><Relationship Id="rId2" Type="http://schemas.openxmlformats.org/officeDocument/2006/relationships/hyperlink" Target="https://resh.edu.ru/subject/lesson/1541/main/" TargetMode="Externa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kormakov.ru/upload/8-klass/tsk/&#1058;&#1057;&#1050;-8.3.26.pdf" TargetMode="Externa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school56.org/school/obrazovatelny-minimum/fizik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7BA755-0349-4C57-9200-D9043DFBBB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r="3756"/>
          <a:stretch>
            <a:fillRect/>
          </a:stretch>
        </p:blipFill>
        <p:spPr/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F56DE78-6349-45A9-BEB4-3F3020BFD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277" y="1721727"/>
            <a:ext cx="5938684" cy="224175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00579C"/>
                </a:solidFill>
              </a:rPr>
              <a:t>ПАКЕТ МАТЕРИАЛОВ </a:t>
            </a:r>
            <a:br>
              <a:rPr lang="en-US" b="1" dirty="0">
                <a:solidFill>
                  <a:srgbClr val="00579C"/>
                </a:solidFill>
              </a:rPr>
            </a:br>
            <a:r>
              <a:rPr lang="ru-RU" b="1" dirty="0">
                <a:solidFill>
                  <a:srgbClr val="00579C"/>
                </a:solidFill>
              </a:rPr>
              <a:t>И РЕКОМЕНДАЦИЙ </a:t>
            </a:r>
            <a:br>
              <a:rPr lang="ru-RU" b="1" dirty="0">
                <a:solidFill>
                  <a:srgbClr val="00579C"/>
                </a:solidFill>
              </a:rPr>
            </a:br>
            <a:r>
              <a:rPr lang="ru-RU" b="1" dirty="0">
                <a:solidFill>
                  <a:srgbClr val="00579C"/>
                </a:solidFill>
              </a:rPr>
              <a:t>ДЛЯ САМОСТОЯТЕЛЬНОЙ РАБОТЫ ГИМНАЗИСТОВ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D55B733-1949-4448-BFD8-17CA7C1076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83277" y="4321319"/>
            <a:ext cx="5938684" cy="1201295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rgbClr val="00579C"/>
                </a:solidFill>
              </a:rPr>
              <a:t>НА ПЕРИОД: </a:t>
            </a:r>
            <a:r>
              <a:rPr lang="en-US" b="1" dirty="0">
                <a:solidFill>
                  <a:srgbClr val="00579C"/>
                </a:solidFill>
              </a:rPr>
              <a:t>	</a:t>
            </a:r>
            <a:r>
              <a:rPr lang="ru-RU" b="1" dirty="0">
                <a:solidFill>
                  <a:srgbClr val="00579C"/>
                </a:solidFill>
              </a:rPr>
              <a:t>	</a:t>
            </a:r>
            <a:r>
              <a:rPr lang="en-US" b="1" dirty="0">
                <a:solidFill>
                  <a:srgbClr val="FF0000"/>
                </a:solidFill>
              </a:rPr>
              <a:t>13</a:t>
            </a:r>
            <a:r>
              <a:rPr lang="ru-RU" b="1" dirty="0">
                <a:solidFill>
                  <a:srgbClr val="FF0000"/>
                </a:solidFill>
              </a:rPr>
              <a:t> АПРЕЛЯ – 20 апреля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rgbClr val="00579C"/>
                </a:solidFill>
              </a:rPr>
              <a:t>КЛАСС (ПАРАЛЛЕЛЬ):</a:t>
            </a:r>
            <a:r>
              <a:rPr lang="en-US" b="1" dirty="0">
                <a:solidFill>
                  <a:srgbClr val="00579C"/>
                </a:solidFill>
              </a:rPr>
              <a:t>	</a:t>
            </a:r>
            <a:endParaRPr lang="ru-RU" b="1" dirty="0">
              <a:solidFill>
                <a:srgbClr val="00579C"/>
              </a:solidFill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rgbClr val="00579C"/>
                </a:solidFill>
              </a:rPr>
              <a:t>ПРЕДМЕТ:</a:t>
            </a:r>
            <a:r>
              <a:rPr lang="en-US" b="1" dirty="0">
                <a:solidFill>
                  <a:srgbClr val="00579C"/>
                </a:solidFill>
              </a:rPr>
              <a:t>		</a:t>
            </a:r>
            <a:endParaRPr lang="ru-RU" b="1" dirty="0">
              <a:solidFill>
                <a:srgbClr val="0057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687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1A01F9-DF18-4FE9-A9AC-529C5B9D53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b="7401"/>
          <a:stretch>
            <a:fillRect/>
          </a:stretch>
        </p:blipFill>
        <p:spPr>
          <a:xfrm>
            <a:off x="-27343" y="-2106"/>
            <a:ext cx="12238391" cy="6862210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B0E70F6-5265-4A26-B960-BB69E2B55786}"/>
              </a:ext>
            </a:extLst>
          </p:cNvPr>
          <p:cNvSpPr/>
          <p:nvPr/>
        </p:nvSpPr>
        <p:spPr>
          <a:xfrm>
            <a:off x="3329641" y="1414580"/>
            <a:ext cx="5843267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8000" b="1" cap="none" spc="50" dirty="0">
                <a:ln w="0"/>
                <a:solidFill>
                  <a:srgbClr val="00478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«БАЗА»</a:t>
            </a:r>
          </a:p>
        </p:txBody>
      </p:sp>
    </p:spTree>
    <p:extLst>
      <p:ext uri="{BB962C8B-B14F-4D97-AF65-F5344CB8AC3E}">
        <p14:creationId xmlns:p14="http://schemas.microsoft.com/office/powerpoint/2010/main" val="1950383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ТЕМА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F34790-46E9-450E-9CCE-70993E5E5F89}"/>
              </a:ext>
            </a:extLst>
          </p:cNvPr>
          <p:cNvSpPr/>
          <p:nvPr/>
        </p:nvSpPr>
        <p:spPr>
          <a:xfrm>
            <a:off x="1349392" y="1208938"/>
            <a:ext cx="625456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47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Постоянные магниты. Магнитное поле Земли.</a:t>
            </a:r>
          </a:p>
          <a:p>
            <a:r>
              <a:rPr lang="ru-RU" sz="4400" dirty="0">
                <a:solidFill>
                  <a:srgbClr val="004780"/>
                </a:solidFill>
                <a:latin typeface="Times New Roman" panose="02020603050405020304" pitchFamily="18" charset="0"/>
              </a:rPr>
              <a:t>Решение задач.</a:t>
            </a:r>
            <a:endParaRPr lang="ru-RU" sz="4400" dirty="0">
              <a:solidFill>
                <a:srgbClr val="0047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215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ОСНОВНЫЕ ВОПРОСЫ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CF80AA-3A31-4660-BE36-204D87CFE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58" t="22175" r="54052" b="54807"/>
          <a:stretch/>
        </p:blipFill>
        <p:spPr>
          <a:xfrm>
            <a:off x="4254365" y="3838024"/>
            <a:ext cx="7334451" cy="23365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38FF3A-2DC6-4163-8A5C-79D96CCA14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95" t="21895" r="33605" b="52842"/>
          <a:stretch/>
        </p:blipFill>
        <p:spPr>
          <a:xfrm>
            <a:off x="635266" y="928838"/>
            <a:ext cx="8662738" cy="28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32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НАШ УЧЕБНИК (ТЕОРИЯ)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F17E45-EB58-4D36-ABFD-149179AD1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560" y="1503496"/>
            <a:ext cx="103830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004780"/>
                </a:solidFill>
              </a:rPr>
              <a:t>§ 60 Постоянные магниты. Магнитное поле постоянных магнитов.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004780"/>
                </a:solidFill>
              </a:rPr>
              <a:t>§ 61 Магнитное поле Земли.</a:t>
            </a:r>
          </a:p>
        </p:txBody>
      </p:sp>
    </p:spTree>
    <p:extLst>
      <p:ext uri="{BB962C8B-B14F-4D97-AF65-F5344CB8AC3E}">
        <p14:creationId xmlns:p14="http://schemas.microsoft.com/office/powerpoint/2010/main" val="1397206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НАШ УЧЕБНИК (ПРАКТИКА)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ACF3F7-D211-415B-AEAA-75A234339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00263"/>
            <a:ext cx="1135841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0" b="0" i="0" u="none" strike="noStrike" kern="0" cap="none" spc="0" normalizeH="0" baseline="0" noProof="0" dirty="0">
                <a:ln>
                  <a:noFill/>
                </a:ln>
                <a:solidFill>
                  <a:srgbClr val="004780"/>
                </a:solidFill>
                <a:effectLst/>
                <a:uLnTx/>
                <a:uFillTx/>
                <a:latin typeface="Times New Roman" panose="02020603050405020304" pitchFamily="18" charset="0"/>
              </a:rPr>
              <a:t>упр. 42, 43 </a:t>
            </a:r>
            <a:r>
              <a:rPr kumimoji="0" lang="ru-RU" alt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004780"/>
                </a:solidFill>
                <a:effectLst/>
                <a:uLnTx/>
                <a:uFillTx/>
                <a:latin typeface="Times New Roman" panose="02020603050405020304" pitchFamily="18" charset="0"/>
              </a:rPr>
              <a:t>(после параграфов)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0" b="0" i="0" u="none" strike="noStrike" kern="0" cap="none" spc="0" normalizeH="0" baseline="0" noProof="0" dirty="0">
                <a:ln>
                  <a:noFill/>
                </a:ln>
                <a:solidFill>
                  <a:srgbClr val="004780"/>
                </a:solidFill>
                <a:effectLst/>
                <a:uLnTx/>
                <a:uFillTx/>
                <a:latin typeface="Times New Roman" panose="02020603050405020304" pitchFamily="18" charset="0"/>
              </a:rPr>
              <a:t>стр. 176, 178</a:t>
            </a:r>
          </a:p>
        </p:txBody>
      </p:sp>
    </p:spTree>
    <p:extLst>
      <p:ext uri="{BB962C8B-B14F-4D97-AF65-F5344CB8AC3E}">
        <p14:creationId xmlns:p14="http://schemas.microsoft.com/office/powerpoint/2010/main" val="1606956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ТЕОРЕТИЧЕСКИЙ МАТЕРИАЛ ПО ТЕМЕ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B87851-BAF0-41B0-8A2E-6DA47376E636}"/>
              </a:ext>
            </a:extLst>
          </p:cNvPr>
          <p:cNvSpPr/>
          <p:nvPr/>
        </p:nvSpPr>
        <p:spPr>
          <a:xfrm>
            <a:off x="642582" y="898444"/>
            <a:ext cx="9609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hlinkClick r:id="rId2"/>
              </a:rPr>
              <a:t>http://files.school-collection.edu.ru/dlrstore/669ba079-e921-11dc-95ff-0800200c9a66/4_3.swf</a:t>
            </a:r>
            <a:endParaRPr lang="ru-RU" sz="3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BE69E5C-2835-4F08-B447-947DBAEB5C1A}"/>
              </a:ext>
            </a:extLst>
          </p:cNvPr>
          <p:cNvSpPr/>
          <p:nvPr/>
        </p:nvSpPr>
        <p:spPr>
          <a:xfrm>
            <a:off x="1564248" y="2272410"/>
            <a:ext cx="9609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hlinkClick r:id="rId3"/>
              </a:rPr>
              <a:t>http://files.school-collection.edu.ru/dlrstore/669ba07a-e921-11dc-95ff-0800200c9a66/4_4.swf</a:t>
            </a:r>
            <a:endParaRPr lang="ru-RU" sz="36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8C9337-FC61-4BE4-B572-C9B317D5FD1F}"/>
              </a:ext>
            </a:extLst>
          </p:cNvPr>
          <p:cNvSpPr/>
          <p:nvPr/>
        </p:nvSpPr>
        <p:spPr>
          <a:xfrm>
            <a:off x="2146642" y="3646377"/>
            <a:ext cx="96862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4780"/>
                </a:solidFill>
                <a:hlinkClick r:id="rId4"/>
              </a:rPr>
              <a:t>http://files.school-collection.edu.ru/dlrstore/1fbb33d4-5701-4c72-a576-5cbb2fa1ee22/136.swf</a:t>
            </a:r>
            <a:endParaRPr lang="ru-RU" sz="3200" dirty="0">
              <a:solidFill>
                <a:srgbClr val="00478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723F06C-164E-4EA1-B2F6-F599948E25F9}"/>
              </a:ext>
            </a:extLst>
          </p:cNvPr>
          <p:cNvSpPr/>
          <p:nvPr/>
        </p:nvSpPr>
        <p:spPr>
          <a:xfrm>
            <a:off x="1700981" y="5194965"/>
            <a:ext cx="8035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94D26"/>
                </a:solidFill>
              </a:rPr>
              <a:t>Файлы в формате </a:t>
            </a:r>
            <a:r>
              <a:rPr lang="ru-RU" dirty="0" err="1">
                <a:solidFill>
                  <a:srgbClr val="694D26"/>
                </a:solidFill>
              </a:rPr>
              <a:t>swf</a:t>
            </a:r>
            <a:r>
              <a:rPr lang="ru-RU" dirty="0">
                <a:solidFill>
                  <a:srgbClr val="694D26"/>
                </a:solidFill>
              </a:rPr>
              <a:t>, можно открыть программой </a:t>
            </a:r>
            <a:r>
              <a:rPr lang="ru-RU" dirty="0" err="1">
                <a:solidFill>
                  <a:srgbClr val="694D26"/>
                </a:solidFill>
              </a:rPr>
              <a:t>Adobe</a:t>
            </a:r>
            <a:r>
              <a:rPr lang="ru-RU" dirty="0">
                <a:solidFill>
                  <a:srgbClr val="694D26"/>
                </a:solidFill>
              </a:rPr>
              <a:t> </a:t>
            </a:r>
            <a:r>
              <a:rPr lang="ru-RU" dirty="0" err="1">
                <a:solidFill>
                  <a:srgbClr val="694D26"/>
                </a:solidFill>
              </a:rPr>
              <a:t>Flash</a:t>
            </a:r>
            <a:r>
              <a:rPr lang="ru-RU" dirty="0">
                <a:solidFill>
                  <a:srgbClr val="694D26"/>
                </a:solidFill>
              </a:rPr>
              <a:t> </a:t>
            </a:r>
            <a:r>
              <a:rPr lang="ru-RU" dirty="0" err="1">
                <a:solidFill>
                  <a:srgbClr val="694D26"/>
                </a:solidFill>
              </a:rPr>
              <a:t>Player</a:t>
            </a:r>
            <a:endParaRPr lang="ru-RU" dirty="0">
              <a:solidFill>
                <a:srgbClr val="694D26"/>
              </a:solidFill>
            </a:endParaRPr>
          </a:p>
          <a:p>
            <a:r>
              <a:rPr lang="en-US" dirty="0">
                <a:solidFill>
                  <a:srgbClr val="694D26"/>
                </a:solidFill>
                <a:hlinkClick r:id="rId5"/>
              </a:rPr>
              <a:t>https://get.adobe.com/ru/flashplayer/otherversions/</a:t>
            </a:r>
            <a:endParaRPr lang="ru-RU" b="0" i="0" dirty="0">
              <a:solidFill>
                <a:srgbClr val="694D2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2615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РИСУНКИ/ГРАФИКИ ДЛЯ ОСВОЕНИЯ ТЕМЫ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742A43-81F9-432F-BA54-999EC309A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8" r="2103"/>
          <a:stretch/>
        </p:blipFill>
        <p:spPr>
          <a:xfrm>
            <a:off x="1880075" y="681037"/>
            <a:ext cx="8426153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7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РИСУНКИ/ГРАФИКИ ДЛЯ ОСВОЕНИЯ ТЕМЫ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35B4CC-BFEE-47AC-A7EE-0D7CE298425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2333001" y="916830"/>
            <a:ext cx="8468884" cy="540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80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ССЫЛКИ НА ВИДЕОФАЙЛ(Ы) ДЛЯ ОСВОЕНИЯ ТЕМЫ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B2027B-CFFA-4CF9-B7DD-E72C0E226DA5}"/>
              </a:ext>
            </a:extLst>
          </p:cNvPr>
          <p:cNvSpPr/>
          <p:nvPr/>
        </p:nvSpPr>
        <p:spPr>
          <a:xfrm>
            <a:off x="1354471" y="1411788"/>
            <a:ext cx="97723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4780"/>
                </a:solidFill>
                <a:hlinkClick r:id="rId2"/>
              </a:rPr>
              <a:t>https://vk.com/video_ext.php?oid=-49221075&amp;id=165933248&amp;hash=d43381e8cf238b65&amp;hd=1</a:t>
            </a:r>
            <a:endParaRPr lang="ru-RU" sz="3200" dirty="0">
              <a:solidFill>
                <a:srgbClr val="00478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8FA2C3-C98A-4617-B2C1-599DD20C65D7}"/>
              </a:ext>
            </a:extLst>
          </p:cNvPr>
          <p:cNvSpPr/>
          <p:nvPr/>
        </p:nvSpPr>
        <p:spPr>
          <a:xfrm>
            <a:off x="1354471" y="2778577"/>
            <a:ext cx="8290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3"/>
              </a:rPr>
              <a:t>https://vk.com/video_ext.php?oid=-49221075&amp;id=165933232&amp;hash=fb201ffb0e9c6a25&amp;hd=1</a:t>
            </a:r>
            <a:endParaRPr lang="ru-RU" sz="32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20A3DB0-AFFC-4108-B82E-95E2DAD62D43}"/>
              </a:ext>
            </a:extLst>
          </p:cNvPr>
          <p:cNvSpPr/>
          <p:nvPr/>
        </p:nvSpPr>
        <p:spPr>
          <a:xfrm>
            <a:off x="1435259" y="4076607"/>
            <a:ext cx="6535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4780"/>
                </a:solidFill>
                <a:hlinkClick r:id="rId4"/>
              </a:rPr>
              <a:t>https://www.youtube.com/embed/f6CqAsYbE58</a:t>
            </a:r>
            <a:endParaRPr lang="ru-RU" sz="3200" dirty="0">
              <a:solidFill>
                <a:srgbClr val="0047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50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8AB0B0A-0CCF-4043-857E-0C890C462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426" y="918781"/>
            <a:ext cx="7315200" cy="811096"/>
          </a:xfrm>
        </p:spPr>
        <p:txBody>
          <a:bodyPr/>
          <a:lstStyle/>
          <a:p>
            <a:r>
              <a:rPr lang="ru-RU" dirty="0"/>
              <a:t>ТРЕНАЖЁР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8E7C92DA-4E94-4016-A128-60E44B07D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593" y="1757935"/>
            <a:ext cx="4446871" cy="4451612"/>
          </a:xfrm>
        </p:spPr>
      </p:pic>
    </p:spTree>
    <p:extLst>
      <p:ext uri="{BB962C8B-B14F-4D97-AF65-F5344CB8AC3E}">
        <p14:creationId xmlns:p14="http://schemas.microsoft.com/office/powerpoint/2010/main" val="2534936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EB743-CD10-410C-993F-6B275F08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ОБРАЩЕНИЕ К ГИМНАЗИСТАМ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069D2-6BD2-4992-98C1-36267241B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58" y="698090"/>
            <a:ext cx="9542920" cy="474145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b="1" dirty="0">
                <a:solidFill>
                  <a:srgbClr val="004780"/>
                </a:solidFill>
                <a:latin typeface="Arial Narrow" panose="020B0606020202030204" pitchFamily="34" charset="0"/>
              </a:rPr>
              <a:t>Уважаемые гимназисты!</a:t>
            </a:r>
          </a:p>
          <a:p>
            <a:pPr marL="0" indent="0" algn="just" defTabSz="449263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	В период эпидемии коронавируса (</a:t>
            </a:r>
            <a:r>
              <a:rPr lang="en-US" dirty="0">
                <a:solidFill>
                  <a:srgbClr val="004780"/>
                </a:solidFill>
                <a:latin typeface="Arial Narrow" panose="020B0606020202030204" pitchFamily="34" charset="0"/>
              </a:rPr>
              <a:t>COVID</a:t>
            </a:r>
            <a:r>
              <a:rPr 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-19) мы временно перешли на дистанционное обучение.</a:t>
            </a:r>
          </a:p>
          <a:p>
            <a:pPr marL="0" indent="0" algn="just" defTabSz="449263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	Администрация гимназии приняла решение работать с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«пакетом материалов и рекомендаций»</a:t>
            </a:r>
            <a:r>
              <a:rPr lang="ru-RU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по предметам.</a:t>
            </a:r>
          </a:p>
          <a:p>
            <a:pPr marL="0" indent="0" algn="just" defTabSz="449263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	Они (как и на прошлой неделе) будут общими для классов одной параллели. При этом для 8-11 классов мы учитываем </a:t>
            </a:r>
            <a:r>
              <a:rPr lang="ru-RU" i="1" dirty="0">
                <a:solidFill>
                  <a:srgbClr val="004780"/>
                </a:solidFill>
                <a:latin typeface="Arial Narrow" panose="020B0606020202030204" pitchFamily="34" charset="0"/>
              </a:rPr>
              <a:t>ПРОФИЛЬ</a:t>
            </a:r>
            <a:r>
              <a:rPr 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.</a:t>
            </a:r>
          </a:p>
          <a:p>
            <a:pPr marL="0" indent="0" algn="just" defTabSz="449263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	Каждый </a:t>
            </a:r>
            <a:r>
              <a:rPr lang="ru-RU" b="1" dirty="0">
                <a:solidFill>
                  <a:srgbClr val="00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«пакет» </a:t>
            </a:r>
            <a:r>
              <a:rPr 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учитывает содержание программы, количество часов на предмет (в неделю), учебный комплекс (учебник, пособия и т.п.), по которому работали весь год.</a:t>
            </a:r>
          </a:p>
          <a:p>
            <a:pPr marL="0" indent="0" algn="just" defTabSz="449263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b="1" dirty="0">
                <a:solidFill>
                  <a:srgbClr val="00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</a:t>
            </a:r>
            <a:r>
              <a:rPr 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В каждом пакете материал УСЛОВНО делится на </a:t>
            </a:r>
            <a:r>
              <a:rPr lang="ru-RU" b="1" dirty="0">
                <a:solidFill>
                  <a:srgbClr val="004780"/>
                </a:solidFill>
                <a:latin typeface="Arial Narrow" panose="020B0606020202030204" pitchFamily="34" charset="0"/>
              </a:rPr>
              <a:t>«базовый»</a:t>
            </a:r>
            <a:r>
              <a:rPr 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 (его необходимо освоить ОБЯЗАТЕЛЬНО) и </a:t>
            </a:r>
            <a:r>
              <a:rPr lang="ru-RU" b="1" dirty="0">
                <a:solidFill>
                  <a:srgbClr val="004780"/>
                </a:solidFill>
                <a:latin typeface="Arial Narrow" panose="020B0606020202030204" pitchFamily="34" charset="0"/>
              </a:rPr>
              <a:t>«дополнительный»</a:t>
            </a:r>
            <a:r>
              <a:rPr 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 (его можно осваивать по желанию, в том объеме, который вы сами для себя определите).</a:t>
            </a:r>
          </a:p>
        </p:txBody>
      </p:sp>
    </p:spTree>
    <p:extLst>
      <p:ext uri="{BB962C8B-B14F-4D97-AF65-F5344CB8AC3E}">
        <p14:creationId xmlns:p14="http://schemas.microsoft.com/office/powerpoint/2010/main" val="1532226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ТРЕНАЖЕР: ССЫЛКА НА ЗАДАНИЕ</a:t>
            </a:r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id="{B2A83DF9-D824-4BD4-9838-67B429209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"/>
          <a:stretch/>
        </p:blipFill>
        <p:spPr>
          <a:xfrm>
            <a:off x="318433" y="0"/>
            <a:ext cx="991403" cy="95290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1931D7-99A0-477E-B093-5F471DDE57CC}"/>
              </a:ext>
            </a:extLst>
          </p:cNvPr>
          <p:cNvSpPr/>
          <p:nvPr/>
        </p:nvSpPr>
        <p:spPr>
          <a:xfrm>
            <a:off x="1314628" y="1618867"/>
            <a:ext cx="9562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3"/>
              </a:rPr>
              <a:t>http://files.school-collection.edu.ru/dlrstore/669b7967-e921-11dc-95ff-0800200c9a66/index_listing.html</a:t>
            </a:r>
            <a:endParaRPr lang="ru-RU" sz="32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70A31FA-24A0-4A5E-8588-92CC16DCE9A8}"/>
              </a:ext>
            </a:extLst>
          </p:cNvPr>
          <p:cNvSpPr/>
          <p:nvPr/>
        </p:nvSpPr>
        <p:spPr>
          <a:xfrm>
            <a:off x="3646574" y="4690765"/>
            <a:ext cx="82719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94D26"/>
                </a:solidFill>
              </a:rPr>
              <a:t>Для работы </a:t>
            </a:r>
            <a:r>
              <a:rPr lang="en-US" sz="2400" dirty="0">
                <a:solidFill>
                  <a:srgbClr val="694D26"/>
                </a:solidFill>
              </a:rPr>
              <a:t>C </a:t>
            </a:r>
            <a:r>
              <a:rPr lang="ru-RU" sz="2400" dirty="0">
                <a:solidFill>
                  <a:srgbClr val="694D26"/>
                </a:solidFill>
              </a:rPr>
              <a:t>тренажёром рекомендуем пользоваться браузерами: </a:t>
            </a:r>
            <a:r>
              <a:rPr lang="ru-RU" sz="2400" dirty="0" err="1">
                <a:solidFill>
                  <a:srgbClr val="004780"/>
                </a:solidFill>
              </a:rPr>
              <a:t>Яндекс.Браузер</a:t>
            </a:r>
            <a:r>
              <a:rPr lang="ru-RU" sz="2400" dirty="0">
                <a:solidFill>
                  <a:srgbClr val="004780"/>
                </a:solidFill>
              </a:rPr>
              <a:t> или </a:t>
            </a:r>
            <a:r>
              <a:rPr lang="en-US" sz="2400" dirty="0">
                <a:solidFill>
                  <a:srgbClr val="004780"/>
                </a:solidFill>
              </a:rPr>
              <a:t>Internet Explorer</a:t>
            </a:r>
            <a:endParaRPr lang="ru-RU" sz="2400" b="0" i="0" dirty="0">
              <a:solidFill>
                <a:srgbClr val="00478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29017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E395AE-6C4E-4B23-9D4B-953140AAE1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73" y="-2106"/>
            <a:ext cx="12189451" cy="686221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9C7924-5EE7-46F7-B5A1-FFB2FDB0FB49}"/>
              </a:ext>
            </a:extLst>
          </p:cNvPr>
          <p:cNvSpPr txBox="1"/>
          <p:nvPr/>
        </p:nvSpPr>
        <p:spPr>
          <a:xfrm>
            <a:off x="2367815" y="5399772"/>
            <a:ext cx="929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579C"/>
                </a:solidFill>
                <a:latin typeface="+mj-lt"/>
              </a:rPr>
              <a:t>ПОПРОБУЙ САМ! НЕ СПЕШИ ЗАГЛЯДЫВАТЬ В ОТВЕТ!</a:t>
            </a:r>
          </a:p>
        </p:txBody>
      </p:sp>
    </p:spTree>
    <p:extLst>
      <p:ext uri="{BB962C8B-B14F-4D97-AF65-F5344CB8AC3E}">
        <p14:creationId xmlns:p14="http://schemas.microsoft.com/office/powerpoint/2010/main" val="19279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ОТВЕТЫ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84AADE-0FB6-4998-B8D9-355FEE44A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0" t="36211" r="27210" b="22667"/>
          <a:stretch/>
        </p:blipFill>
        <p:spPr>
          <a:xfrm>
            <a:off x="1819175" y="1135780"/>
            <a:ext cx="7873465" cy="429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51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ОТВЕТЫ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94E44F-7FA9-4D0E-8873-C52444E6F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79" t="35930" r="33684" b="25053"/>
          <a:stretch/>
        </p:blipFill>
        <p:spPr>
          <a:xfrm>
            <a:off x="1867300" y="1171875"/>
            <a:ext cx="9613072" cy="45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06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ОТВЕТЫ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808C9B-E48A-4419-9E76-B05D28809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0" t="36351" r="17659" b="14245"/>
          <a:stretch/>
        </p:blipFill>
        <p:spPr>
          <a:xfrm>
            <a:off x="1700981" y="1316254"/>
            <a:ext cx="9567372" cy="42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48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ОТВЕТЫ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FEF9CE-C65A-4D45-A18D-95AE2750CB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1" t="36772" r="17105" b="15930"/>
          <a:stretch/>
        </p:blipFill>
        <p:spPr>
          <a:xfrm>
            <a:off x="1806858" y="1010651"/>
            <a:ext cx="10035064" cy="533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57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ОТВЕТЫ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A6941F-9FDC-462B-84D7-A4A80FA19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0" t="36351" r="24132" b="13404"/>
          <a:stretch/>
        </p:blipFill>
        <p:spPr>
          <a:xfrm>
            <a:off x="3238855" y="991401"/>
            <a:ext cx="7427009" cy="449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2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ТЕСТ: задание</a:t>
            </a:r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08CAF7E-56C6-4BB9-993E-106C2A4C7E47}"/>
              </a:ext>
            </a:extLst>
          </p:cNvPr>
          <p:cNvSpPr/>
          <p:nvPr/>
        </p:nvSpPr>
        <p:spPr>
          <a:xfrm>
            <a:off x="1614354" y="1498416"/>
            <a:ext cx="8473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4780"/>
                </a:solidFill>
                <a:hlinkClick r:id="rId2"/>
              </a:rPr>
              <a:t>http://files.school-collection.edu.ru/dlrstore/669b7966-e921-11dc-95ff-0800200c9a66/index_listing.html</a:t>
            </a:r>
            <a:endParaRPr lang="ru-RU" sz="3200" dirty="0">
              <a:solidFill>
                <a:srgbClr val="00478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F04E8A-58F7-4CF5-8BDA-4684F5ADF12F}"/>
              </a:ext>
            </a:extLst>
          </p:cNvPr>
          <p:cNvSpPr/>
          <p:nvPr/>
        </p:nvSpPr>
        <p:spPr>
          <a:xfrm>
            <a:off x="3920039" y="4776222"/>
            <a:ext cx="82719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94D26"/>
                </a:solidFill>
              </a:rPr>
              <a:t>Для работы </a:t>
            </a:r>
            <a:r>
              <a:rPr lang="en-US" sz="2400" dirty="0">
                <a:solidFill>
                  <a:srgbClr val="694D26"/>
                </a:solidFill>
              </a:rPr>
              <a:t>C </a:t>
            </a:r>
            <a:r>
              <a:rPr lang="ru-RU" sz="2400" dirty="0">
                <a:solidFill>
                  <a:srgbClr val="694D26"/>
                </a:solidFill>
              </a:rPr>
              <a:t>тренажёром рекомендуем пользоваться браузерами: </a:t>
            </a:r>
            <a:r>
              <a:rPr lang="ru-RU" sz="2400" dirty="0" err="1">
                <a:solidFill>
                  <a:srgbClr val="004780"/>
                </a:solidFill>
              </a:rPr>
              <a:t>Яндекс.Браузер</a:t>
            </a:r>
            <a:r>
              <a:rPr lang="ru-RU" sz="2400" dirty="0">
                <a:solidFill>
                  <a:srgbClr val="004780"/>
                </a:solidFill>
              </a:rPr>
              <a:t> или </a:t>
            </a:r>
            <a:r>
              <a:rPr lang="en-US" sz="2400" dirty="0">
                <a:solidFill>
                  <a:srgbClr val="004780"/>
                </a:solidFill>
              </a:rPr>
              <a:t>Internet Explorer</a:t>
            </a:r>
            <a:endParaRPr lang="ru-RU" sz="2400" b="0" i="0" dirty="0">
              <a:solidFill>
                <a:srgbClr val="00478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7056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E395AE-6C4E-4B23-9D4B-953140AAE1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73" y="-2106"/>
            <a:ext cx="12189451" cy="686221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9C7924-5EE7-46F7-B5A1-FFB2FDB0FB49}"/>
              </a:ext>
            </a:extLst>
          </p:cNvPr>
          <p:cNvSpPr txBox="1"/>
          <p:nvPr/>
        </p:nvSpPr>
        <p:spPr>
          <a:xfrm>
            <a:off x="2367815" y="5399772"/>
            <a:ext cx="929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579C"/>
                </a:solidFill>
                <a:latin typeface="+mj-lt"/>
              </a:rPr>
              <a:t>ПОПРОБУЙ САМ! НЕ СПЕШИ ЗАГЛЯДЫВАТЬ В ОТВЕТ!</a:t>
            </a:r>
          </a:p>
        </p:txBody>
      </p:sp>
    </p:spTree>
    <p:extLst>
      <p:ext uri="{BB962C8B-B14F-4D97-AF65-F5344CB8AC3E}">
        <p14:creationId xmlns:p14="http://schemas.microsoft.com/office/powerpoint/2010/main" val="2508973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981304-2DA9-4F1F-934D-97C1CD1DD9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" b="159"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EA9E91-5188-45AB-A56C-33ADB779F589}"/>
              </a:ext>
            </a:extLst>
          </p:cNvPr>
          <p:cNvSpPr txBox="1"/>
          <p:nvPr/>
        </p:nvSpPr>
        <p:spPr>
          <a:xfrm>
            <a:off x="3243714" y="5399772"/>
            <a:ext cx="5630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rgbClr val="00579C"/>
                </a:solidFill>
                <a:latin typeface="+mj-lt"/>
              </a:rPr>
              <a:t>КЛЮЧ К ТЕСТУ</a:t>
            </a:r>
          </a:p>
        </p:txBody>
      </p:sp>
    </p:spTree>
    <p:extLst>
      <p:ext uri="{BB962C8B-B14F-4D97-AF65-F5344CB8AC3E}">
        <p14:creationId xmlns:p14="http://schemas.microsoft.com/office/powerpoint/2010/main" val="3594096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EB743-CD10-410C-993F-6B275F08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ОБРАЩЕНИЕ К ГИМНАЗИСТАМ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069D2-6BD2-4992-98C1-36267241B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58" y="698090"/>
            <a:ext cx="9542920" cy="4741453"/>
          </a:xfrm>
        </p:spPr>
        <p:txBody>
          <a:bodyPr>
            <a:normAutofit fontScale="70000" lnSpcReduction="20000"/>
          </a:bodyPr>
          <a:lstStyle/>
          <a:p>
            <a:pPr marL="0" indent="0" algn="ctr" defTabSz="534988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altLang="ru-RU" b="1" dirty="0">
                <a:solidFill>
                  <a:srgbClr val="004780"/>
                </a:solidFill>
                <a:latin typeface="Arial Narrow" panose="020B0606020202030204" pitchFamily="34" charset="0"/>
              </a:rPr>
              <a:t>(ПРОДОЛЖЕНИЕ)</a:t>
            </a:r>
          </a:p>
          <a:p>
            <a:pPr marL="0" indent="0" algn="just" defTabSz="534988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alt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	Мы, команда педагогов Академической гимназии №56, очень верим в добросовестность и серьезность наших учеников, в их заинтересованность в получении знаний, интеллектуальном развитии, обретении навыков самообразования и самоконтроля.</a:t>
            </a:r>
          </a:p>
          <a:p>
            <a:pPr marL="0" indent="0" algn="just" defTabSz="534988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alt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	Мы верим в то, что все наши гимназисты научились за прошедшую неделю грамотно организовывать свой </a:t>
            </a:r>
            <a:r>
              <a:rPr lang="ru-RU" altLang="ru-RU" b="1" dirty="0">
                <a:solidFill>
                  <a:srgbClr val="004780"/>
                </a:solidFill>
                <a:latin typeface="Arial Narrow" panose="020B0606020202030204" pitchFamily="34" charset="0"/>
              </a:rPr>
              <a:t>УЧЕБНЫЙ ДЕНЬ ДОМА, </a:t>
            </a:r>
            <a:r>
              <a:rPr lang="ru-RU" alt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вчитываются в рекомендации и инструкции для самостоятельной работы.</a:t>
            </a:r>
          </a:p>
          <a:p>
            <a:pPr marL="0" indent="0" algn="just" defTabSz="534988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alt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	</a:t>
            </a:r>
            <a:r>
              <a:rPr lang="ru-RU" altLang="ru-RU" dirty="0">
                <a:solidFill>
                  <a:srgbClr val="C00000"/>
                </a:solidFill>
                <a:latin typeface="Arial Narrow" panose="020B0606020202030204" pitchFamily="34" charset="0"/>
              </a:rPr>
              <a:t>Мы надеемся, что ученики 9 и 11 классов спокойно и без паники мобилизовались на подготовку к сдаче ОГЭ</a:t>
            </a:r>
            <a:r>
              <a:rPr lang="en-US" altLang="ru-RU" dirty="0">
                <a:solidFill>
                  <a:srgbClr val="C00000"/>
                </a:solidFill>
                <a:latin typeface="Arial Narrow" panose="020B0606020202030204" pitchFamily="34" charset="0"/>
              </a:rPr>
              <a:t>/</a:t>
            </a:r>
            <a:r>
              <a:rPr lang="ru-RU" altLang="ru-RU" dirty="0">
                <a:solidFill>
                  <a:srgbClr val="C00000"/>
                </a:solidFill>
                <a:latin typeface="Arial Narrow" panose="020B0606020202030204" pitchFamily="34" charset="0"/>
              </a:rPr>
              <a:t>ЕГЭ, включая САМОПОДГОТОВКУ с использованием банка заданий ФИПИ и сайтов-тренажеров.</a:t>
            </a:r>
          </a:p>
          <a:p>
            <a:pPr marL="0" indent="0" algn="just" defTabSz="534988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alt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	Мы готовы к общению, консультациям, индивидуальной помощи всем, у кого возникнут вопросы или затруднения! </a:t>
            </a:r>
          </a:p>
        </p:txBody>
      </p:sp>
    </p:spTree>
    <p:extLst>
      <p:ext uri="{BB962C8B-B14F-4D97-AF65-F5344CB8AC3E}">
        <p14:creationId xmlns:p14="http://schemas.microsoft.com/office/powerpoint/2010/main" val="370829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КЛЮЧ К ТЕСТУ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E6758B-CB1F-4386-9EA2-58615BC6B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63" t="34947" r="18053" b="13825"/>
          <a:stretch/>
        </p:blipFill>
        <p:spPr>
          <a:xfrm>
            <a:off x="1395663" y="1067226"/>
            <a:ext cx="10275330" cy="47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55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КЛЮЧ К ТЕСТУ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2436CD-7C34-4A74-B40A-9E5C277AA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63" t="35088" r="30132" b="16491"/>
          <a:stretch/>
        </p:blipFill>
        <p:spPr>
          <a:xfrm>
            <a:off x="1609282" y="1014151"/>
            <a:ext cx="8973436" cy="48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97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КЛЮЧ К ТЕСТУ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0D44F3-F865-445F-8738-B73CF186A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2" t="35228" r="17578" b="15088"/>
          <a:stretch/>
        </p:blipFill>
        <p:spPr>
          <a:xfrm>
            <a:off x="2367184" y="892092"/>
            <a:ext cx="7802311" cy="454303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F68E52-3675-42AE-9D11-D6CD3BFCB478}"/>
              </a:ext>
            </a:extLst>
          </p:cNvPr>
          <p:cNvSpPr/>
          <p:nvPr/>
        </p:nvSpPr>
        <p:spPr>
          <a:xfrm>
            <a:off x="1956989" y="5514555"/>
            <a:ext cx="9229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694D26"/>
                </a:solidFill>
                <a:effectLst/>
              </a:rPr>
              <a:t>Обратите внимание, что намотка витков катушки не указан</a:t>
            </a:r>
            <a:r>
              <a:rPr lang="ru-RU" dirty="0">
                <a:solidFill>
                  <a:srgbClr val="694D26"/>
                </a:solidFill>
              </a:rPr>
              <a:t>а</a:t>
            </a:r>
          </a:p>
          <a:p>
            <a:r>
              <a:rPr lang="ru-RU" b="0" i="0" dirty="0">
                <a:solidFill>
                  <a:srgbClr val="694D26"/>
                </a:solidFill>
                <a:effectLst/>
              </a:rPr>
              <a:t>Определяем по правилу правой руки</a:t>
            </a:r>
          </a:p>
        </p:txBody>
      </p:sp>
    </p:spTree>
    <p:extLst>
      <p:ext uri="{BB962C8B-B14F-4D97-AF65-F5344CB8AC3E}">
        <p14:creationId xmlns:p14="http://schemas.microsoft.com/office/powerpoint/2010/main" val="1518393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КЛЮЧ К ТЕСТУ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33F3D0-7796-48CA-B569-C6A558EA4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26" t="34246" r="17500" b="20421"/>
          <a:stretch/>
        </p:blipFill>
        <p:spPr>
          <a:xfrm>
            <a:off x="2478281" y="894068"/>
            <a:ext cx="8821814" cy="478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41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КЛЮЧ К ТЕСТУ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D02755-5648-4445-B375-5697BF739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0" t="33965" r="31000" b="16492"/>
          <a:stretch/>
        </p:blipFill>
        <p:spPr>
          <a:xfrm>
            <a:off x="1928125" y="976199"/>
            <a:ext cx="8335749" cy="474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56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КОНТРОЛЬНОЕ ЗАДАНИЕ/ТЕСТ:</a:t>
            </a:r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ИНСТРУКЦИЯ</a:t>
            </a:r>
            <a:endParaRPr lang="ru-RU" sz="3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93B5D4-6A49-4CCE-BEF6-2124A9BD8839}"/>
              </a:ext>
            </a:extLst>
          </p:cNvPr>
          <p:cNvSpPr/>
          <p:nvPr/>
        </p:nvSpPr>
        <p:spPr>
          <a:xfrm>
            <a:off x="1075481" y="822505"/>
            <a:ext cx="1138602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Лабораторная работа №9</a:t>
            </a:r>
            <a:r>
              <a:rPr lang="en-US" sz="3600" dirty="0">
                <a:solidFill>
                  <a:srgbClr val="C00000"/>
                </a:solidFill>
              </a:rPr>
              <a:t> (</a:t>
            </a:r>
            <a:r>
              <a:rPr lang="ru-RU" sz="3600" dirty="0">
                <a:solidFill>
                  <a:srgbClr val="C00000"/>
                </a:solidFill>
              </a:rPr>
              <a:t>теоретическая)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«Сборка электромагнита и испытание его действия»</a:t>
            </a:r>
          </a:p>
          <a:p>
            <a:r>
              <a:rPr lang="ru-RU" sz="3600" dirty="0"/>
              <a:t>Стр. 229 учебник </a:t>
            </a:r>
            <a:r>
              <a:rPr lang="ru-RU" sz="3600" dirty="0" err="1"/>
              <a:t>пёрышкин</a:t>
            </a:r>
            <a:r>
              <a:rPr lang="ru-RU" sz="3600" dirty="0"/>
              <a:t> А.В.</a:t>
            </a:r>
          </a:p>
          <a:p>
            <a:pPr marL="742950" indent="-742950">
              <a:buAutoNum type="arabicPeriod"/>
            </a:pPr>
            <a:r>
              <a:rPr lang="ru-RU" sz="3600" dirty="0"/>
              <a:t>Повторите материал предыдущего урока §59</a:t>
            </a:r>
          </a:p>
          <a:p>
            <a:pPr marL="742950" indent="-742950">
              <a:buAutoNum type="arabicPeriod"/>
            </a:pPr>
            <a:r>
              <a:rPr lang="ru-RU" sz="3600" dirty="0"/>
              <a:t>Просмотрите </a:t>
            </a:r>
            <a:r>
              <a:rPr lang="ru-RU" sz="3600" dirty="0" err="1"/>
              <a:t>видиоэксперимент</a:t>
            </a:r>
            <a:r>
              <a:rPr lang="ru-RU" sz="3600" dirty="0"/>
              <a:t> </a:t>
            </a:r>
          </a:p>
          <a:p>
            <a:r>
              <a:rPr lang="en-US" sz="3600" dirty="0">
                <a:solidFill>
                  <a:srgbClr val="004780"/>
                </a:solidFill>
                <a:hlinkClick r:id="rId2"/>
              </a:rPr>
              <a:t>https://www.youtube.com/embed/Asapktu64-c</a:t>
            </a:r>
            <a:endParaRPr lang="ru-RU" sz="3600" dirty="0">
              <a:solidFill>
                <a:srgbClr val="004780"/>
              </a:solidFill>
            </a:endParaRPr>
          </a:p>
          <a:p>
            <a:pPr marL="742950" indent="-742950">
              <a:buAutoNum type="arabicPeriod" startAt="3"/>
            </a:pPr>
            <a:r>
              <a:rPr lang="ru-RU" sz="3600" dirty="0"/>
              <a:t>Выполните лабораторную работу (теоретически)</a:t>
            </a:r>
          </a:p>
          <a:p>
            <a:pPr marL="742950" indent="-742950">
              <a:buAutoNum type="arabicPeriod" startAt="3"/>
            </a:pPr>
            <a:r>
              <a:rPr lang="ru-RU" sz="3600" dirty="0"/>
              <a:t>Отчёт оформите по предложенным пунктам (см. слайды 36-37)</a:t>
            </a:r>
          </a:p>
          <a:p>
            <a:pPr marL="742950" indent="-742950">
              <a:buAutoNum type="arabicPeriod" startAt="3"/>
            </a:pPr>
            <a:r>
              <a:rPr lang="ru-RU" sz="3600" dirty="0"/>
              <a:t>Задания переписывать не нужно.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395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КОНТРОЛЬНОЕ ЗАДАНИЕ/ТЕСТ:</a:t>
            </a:r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СОДЕРЖАНИЕ ЗАДАНИЯ</a:t>
            </a:r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A2D6E4-2EDA-4A13-B131-ECA38EF90CD5}"/>
              </a:ext>
            </a:extLst>
          </p:cNvPr>
          <p:cNvSpPr/>
          <p:nvPr/>
        </p:nvSpPr>
        <p:spPr>
          <a:xfrm>
            <a:off x="1129552" y="922836"/>
            <a:ext cx="908124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Лабораторная работа №9</a:t>
            </a:r>
            <a:r>
              <a:rPr lang="en-US" sz="3200" dirty="0"/>
              <a:t> (</a:t>
            </a:r>
            <a:r>
              <a:rPr lang="ru-RU" sz="3200" dirty="0"/>
              <a:t>теоретическая)</a:t>
            </a:r>
            <a:br>
              <a:rPr lang="ru-RU" sz="3200" dirty="0"/>
            </a:br>
            <a:r>
              <a:rPr lang="ru-RU" sz="3200" dirty="0"/>
              <a:t>«Сборка электромагнита и испытание его действия»</a:t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1E5008-1D09-43D4-897B-1A9A31CE6718}"/>
              </a:ext>
            </a:extLst>
          </p:cNvPr>
          <p:cNvSpPr/>
          <p:nvPr/>
        </p:nvSpPr>
        <p:spPr>
          <a:xfrm>
            <a:off x="1013013" y="213361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Цель работы: записать из учебника</a:t>
            </a:r>
          </a:p>
          <a:p>
            <a:endParaRPr lang="ru-RU" sz="2400" dirty="0"/>
          </a:p>
          <a:p>
            <a:r>
              <a:rPr lang="ru-RU" sz="2400" dirty="0"/>
              <a:t>Приборы и материалы: записать из учебника</a:t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BF4F03A-4DC4-4D09-ACE1-92AC6185369F}"/>
              </a:ext>
            </a:extLst>
          </p:cNvPr>
          <p:cNvSpPr/>
          <p:nvPr/>
        </p:nvSpPr>
        <p:spPr>
          <a:xfrm>
            <a:off x="5378824" y="3429000"/>
            <a:ext cx="21156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Ход работы:</a:t>
            </a:r>
            <a:br>
              <a:rPr lang="ru-RU" dirty="0"/>
            </a:b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E6E236-46CF-437D-9676-0029084BC9E0}"/>
              </a:ext>
            </a:extLst>
          </p:cNvPr>
          <p:cNvSpPr/>
          <p:nvPr/>
        </p:nvSpPr>
        <p:spPr>
          <a:xfrm>
            <a:off x="941295" y="4083064"/>
            <a:ext cx="74720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/>
              <a:t>начертите схему электрической цепи и с помощью компаса (магнитные стрелки на рисунке) определите полюса катушки слева и справа (поясните, почему так считаете), укажите их на схеме.</a:t>
            </a:r>
          </a:p>
          <a:p>
            <a:r>
              <a:rPr lang="ru-RU" dirty="0"/>
              <a:t>Обозначение в схеме электрической цепи - </a:t>
            </a:r>
          </a:p>
          <a:p>
            <a:br>
              <a:rPr lang="ru-RU" dirty="0"/>
            </a:br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0F767D4-ED5B-4FFA-8824-D42AE8698F9D}"/>
              </a:ext>
            </a:extLst>
          </p:cNvPr>
          <p:cNvGrpSpPr/>
          <p:nvPr/>
        </p:nvGrpSpPr>
        <p:grpSpPr>
          <a:xfrm>
            <a:off x="8135595" y="3046815"/>
            <a:ext cx="3742639" cy="3068266"/>
            <a:chOff x="7909627" y="3046815"/>
            <a:chExt cx="3968608" cy="3068266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1D0B724-F009-4F68-9CAB-9467BFB2E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03340" y="3046815"/>
              <a:ext cx="2115670" cy="306826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A8BFA9C-A55F-4D74-8F41-ED17B3D16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9627" y="5402212"/>
              <a:ext cx="1409398" cy="30830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C20E82A-445B-49D9-AC4B-F3FB8F631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27871" y="5386056"/>
              <a:ext cx="1250364" cy="258012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F7ED87F-15AE-424E-BAEA-712392530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162" y="5416957"/>
            <a:ext cx="1063634" cy="6981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BD58563-EAA5-4B86-BDBA-925471AA74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789" t="16732" r="45290" b="56722"/>
          <a:stretch/>
        </p:blipFill>
        <p:spPr>
          <a:xfrm>
            <a:off x="5719137" y="5415822"/>
            <a:ext cx="1181010" cy="58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56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КОНТРОЛЬНОЕ ЗАДАНИЕ/ТЕСТ:</a:t>
            </a:r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СОДЕРЖАНИЕ ЗАДАНИЯ</a:t>
            </a:r>
            <a:endParaRPr lang="ru-RU" sz="32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E6E236-46CF-437D-9676-0029084BC9E0}"/>
              </a:ext>
            </a:extLst>
          </p:cNvPr>
          <p:cNvSpPr/>
          <p:nvPr/>
        </p:nvSpPr>
        <p:spPr>
          <a:xfrm>
            <a:off x="1004047" y="999206"/>
            <a:ext cx="1095313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2. Если магнитную стрелку (компас) Отодвинуть вдоль катушки на расстояние, на котором действие незначительно, т.к. стрелка ориентируется в поле Земли и вставить железный сердечник, что вы будите наблюдать. Сделайте вывод.</a:t>
            </a:r>
          </a:p>
          <a:p>
            <a:endParaRPr lang="ru-RU" sz="2400" dirty="0"/>
          </a:p>
          <a:p>
            <a:r>
              <a:rPr lang="ru-RU" sz="2400" dirty="0"/>
              <a:t>3. Если с помощью реостата изменять силу тока в цепи и наблюдать действие электромагнита на стрелку, что будет происходить? Сделайте вывод.</a:t>
            </a:r>
          </a:p>
          <a:p>
            <a:endParaRPr lang="ru-RU" sz="2400" dirty="0"/>
          </a:p>
          <a:p>
            <a:r>
              <a:rPr lang="ru-RU" sz="2400" dirty="0"/>
              <a:t>4. Выполните задания.</a:t>
            </a:r>
          </a:p>
          <a:p>
            <a:r>
              <a:rPr lang="ru-RU" sz="2400" dirty="0"/>
              <a:t>Рисунок перенесите в тетрадь:  изобразите на рисунках магнитные линии и определите полюса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/>
                <a:ea typeface="+mn-ea"/>
                <a:cs typeface="+mn-cs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 Regular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8234B8-2C80-4185-AB7A-326361911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691" y="4743285"/>
            <a:ext cx="1810211" cy="13288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C94E64-4867-40B8-8A24-6B2C7248B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463" y="4717442"/>
            <a:ext cx="1770973" cy="13288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1E2758-AA46-4A33-AFAF-9D6835991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7" y="4796937"/>
            <a:ext cx="3492086" cy="10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72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9EC07F66-9EB3-4F2A-8F44-4C0A892E3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032" y="991402"/>
            <a:ext cx="10280768" cy="548182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ru-RU" sz="3600" b="1" dirty="0">
                <a:solidFill>
                  <a:srgbClr val="C00000"/>
                </a:solidFill>
              </a:rPr>
              <a:t>ДЛЯ ВСЕХ: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ru-RU" sz="3600" b="1" dirty="0">
                <a:solidFill>
                  <a:srgbClr val="FF0000"/>
                </a:solidFill>
              </a:rPr>
              <a:t>СРОКИ СДАЧИ</a:t>
            </a:r>
            <a:r>
              <a:rPr lang="ru-RU" sz="3600" b="1" dirty="0">
                <a:solidFill>
                  <a:srgbClr val="C00000"/>
                </a:solidFill>
              </a:rPr>
              <a:t>: …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ru-RU" sz="3600" b="1" dirty="0">
                <a:solidFill>
                  <a:srgbClr val="C00000"/>
                </a:solidFill>
              </a:rPr>
              <a:t>КОНТРОЛЬНОЕ ЗАДАНИЕ ОТСЫЛАЕТСЯ 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ru-RU" sz="3600" b="1" dirty="0">
                <a:solidFill>
                  <a:srgbClr val="C00000"/>
                </a:solidFill>
              </a:rPr>
              <a:t>НА ПОЧТУ УЧИТЕЛЯ ТОЛЬКО ТАК: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b="1" dirty="0">
                <a:solidFill>
                  <a:srgbClr val="0084E3"/>
                </a:solidFill>
              </a:rPr>
              <a:t>СТРОКА ТЕМА</a:t>
            </a:r>
            <a:r>
              <a:rPr lang="ru-RU" b="1" dirty="0">
                <a:solidFill>
                  <a:srgbClr val="00579C"/>
                </a:solidFill>
              </a:rPr>
              <a:t>:   Фамилия Имя </a:t>
            </a:r>
            <a:r>
              <a:rPr lang="ru-RU" b="1" dirty="0" err="1">
                <a:solidFill>
                  <a:srgbClr val="00579C"/>
                </a:solidFill>
              </a:rPr>
              <a:t>ученика_класс</a:t>
            </a:r>
            <a:endParaRPr lang="ru-RU" b="1" dirty="0">
              <a:solidFill>
                <a:srgbClr val="00579C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b="1" dirty="0">
                <a:solidFill>
                  <a:srgbClr val="0084E3"/>
                </a:solidFill>
              </a:rPr>
              <a:t>ТЕЛО ПИСЬМА</a:t>
            </a:r>
            <a:r>
              <a:rPr lang="ru-RU" b="1" dirty="0">
                <a:solidFill>
                  <a:srgbClr val="00579C"/>
                </a:solidFill>
              </a:rPr>
              <a:t>: </a:t>
            </a:r>
            <a:r>
              <a:rPr lang="ru-RU" b="1" dirty="0">
                <a:solidFill>
                  <a:srgbClr val="C00000"/>
                </a:solidFill>
              </a:rPr>
              <a:t>Если у вас возникли КОНКРЕТНЫЕ ВОПРОСЫ ИЛИ ЗАТРУДНЕНИЯ, очень четко (желательно – по пунктам) изложите их в теле письма.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i="1" dirty="0">
                <a:solidFill>
                  <a:srgbClr val="C00000"/>
                </a:solidFill>
              </a:rPr>
              <a:t>Например: </a:t>
            </a:r>
            <a:r>
              <a:rPr lang="ru-RU" i="1" dirty="0">
                <a:solidFill>
                  <a:srgbClr val="00579C"/>
                </a:solidFill>
              </a:rPr>
              <a:t>уважаемая(</a:t>
            </a:r>
            <a:r>
              <a:rPr lang="ru-RU" i="1" dirty="0" err="1">
                <a:solidFill>
                  <a:srgbClr val="00579C"/>
                </a:solidFill>
              </a:rPr>
              <a:t>ый</a:t>
            </a:r>
            <a:r>
              <a:rPr lang="ru-RU" i="1" dirty="0">
                <a:solidFill>
                  <a:srgbClr val="00579C"/>
                </a:solidFill>
              </a:rPr>
              <a:t>) ИО, напишите, пожалуйста, источник, по которому я могу повторить материал прошлого года, встретившийся в тренировочном задании.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i="1" dirty="0">
                <a:solidFill>
                  <a:srgbClr val="00579C"/>
                </a:solidFill>
              </a:rPr>
              <a:t>ИЛИ: поясните, пожалуйста, №№… в ключе к тренировочному тесту.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b="1" i="1" dirty="0">
                <a:solidFill>
                  <a:srgbClr val="C00000"/>
                </a:solidFill>
              </a:rPr>
              <a:t>КОНТРОЛЬНОЕ ЗАДАНИЕ – файл </a:t>
            </a:r>
            <a:r>
              <a:rPr lang="en-US" b="1" i="1" dirty="0">
                <a:solidFill>
                  <a:srgbClr val="C00000"/>
                </a:solidFill>
              </a:rPr>
              <a:t>WORD</a:t>
            </a:r>
            <a:r>
              <a:rPr lang="ru-RU" b="1" i="1" dirty="0">
                <a:solidFill>
                  <a:srgbClr val="C00000"/>
                </a:solidFill>
              </a:rPr>
              <a:t>, </a:t>
            </a:r>
            <a:r>
              <a:rPr lang="en-US" b="1" i="1" dirty="0">
                <a:solidFill>
                  <a:srgbClr val="C00000"/>
                </a:solidFill>
              </a:rPr>
              <a:t>JPG, PDF</a:t>
            </a:r>
            <a:r>
              <a:rPr lang="ru-RU" b="1" i="1" dirty="0">
                <a:solidFill>
                  <a:srgbClr val="C00000"/>
                </a:solidFill>
              </a:rPr>
              <a:t>! </a:t>
            </a:r>
            <a:r>
              <a:rPr lang="ru-RU" b="1" i="1" u="sng" dirty="0">
                <a:solidFill>
                  <a:srgbClr val="C00000"/>
                </a:solidFill>
              </a:rPr>
              <a:t>ТОЛЬКО ВЛОЖЕННЫЙ ФАЙЛ!!!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b="1" dirty="0">
                <a:solidFill>
                  <a:srgbClr val="0084E3"/>
                </a:solidFill>
              </a:rPr>
              <a:t>НАЗВАНИЕ ФАЙЛА</a:t>
            </a:r>
            <a:r>
              <a:rPr lang="ru-RU" b="1" dirty="0">
                <a:solidFill>
                  <a:srgbClr val="00579C"/>
                </a:solidFill>
              </a:rPr>
              <a:t>: Фамилия Имя </a:t>
            </a:r>
            <a:r>
              <a:rPr lang="ru-RU" b="1" dirty="0" err="1">
                <a:solidFill>
                  <a:srgbClr val="00579C"/>
                </a:solidFill>
              </a:rPr>
              <a:t>ученика_класс_предмет</a:t>
            </a:r>
            <a:r>
              <a:rPr lang="ru-RU" b="1" dirty="0">
                <a:solidFill>
                  <a:srgbClr val="00579C"/>
                </a:solidFill>
              </a:rPr>
              <a:t>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ОБРАТНАЯ СВЯЗЬ</a:t>
            </a:r>
          </a:p>
        </p:txBody>
      </p:sp>
    </p:spTree>
    <p:extLst>
      <p:ext uri="{BB962C8B-B14F-4D97-AF65-F5344CB8AC3E}">
        <p14:creationId xmlns:p14="http://schemas.microsoft.com/office/powerpoint/2010/main" val="1592094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id="{411CB591-98ED-4E57-93C5-637089A4AC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6556189"/>
              </p:ext>
            </p:extLst>
          </p:nvPr>
        </p:nvGraphicFramePr>
        <p:xfrm>
          <a:off x="1073150" y="1145406"/>
          <a:ext cx="10280649" cy="464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547">
                  <a:extLst>
                    <a:ext uri="{9D8B030D-6E8A-4147-A177-3AD203B41FA5}">
                      <a16:colId xmlns:a16="http://schemas.microsoft.com/office/drawing/2014/main" val="2414264179"/>
                    </a:ext>
                  </a:extLst>
                </a:gridCol>
                <a:gridCol w="4947385">
                  <a:extLst>
                    <a:ext uri="{9D8B030D-6E8A-4147-A177-3AD203B41FA5}">
                      <a16:colId xmlns:a16="http://schemas.microsoft.com/office/drawing/2014/main" val="776195605"/>
                    </a:ext>
                  </a:extLst>
                </a:gridCol>
                <a:gridCol w="3778717">
                  <a:extLst>
                    <a:ext uri="{9D8B030D-6E8A-4147-A177-3AD203B41FA5}">
                      <a16:colId xmlns:a16="http://schemas.microsoft.com/office/drawing/2014/main" val="547028212"/>
                    </a:ext>
                  </a:extLst>
                </a:gridCol>
              </a:tblGrid>
              <a:tr h="46490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Класс</a:t>
                      </a:r>
                    </a:p>
                  </a:txBody>
                  <a:tcPr>
                    <a:solidFill>
                      <a:srgbClr val="005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ФИО УЧИТЕЛЯ</a:t>
                      </a:r>
                    </a:p>
                  </a:txBody>
                  <a:tcPr>
                    <a:solidFill>
                      <a:srgbClr val="005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АДРЕС ЭЛЕКТРОННОЙ ПОЧТЫ</a:t>
                      </a:r>
                    </a:p>
                  </a:txBody>
                  <a:tcPr>
                    <a:solidFill>
                      <a:srgbClr val="005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469528"/>
                  </a:ext>
                </a:extLst>
              </a:tr>
              <a:tr h="46490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0099"/>
                          </a:solidFill>
                          <a:latin typeface="Bookman Old Style" panose="02050604050505020204" pitchFamily="18" charset="0"/>
                        </a:rPr>
                        <a:t>8 </a:t>
                      </a:r>
                      <a:r>
                        <a:rPr lang="ru-RU" sz="1400" dirty="0">
                          <a:solidFill>
                            <a:srgbClr val="000099"/>
                          </a:solidFill>
                          <a:latin typeface="Bookman Old Style" panose="02050604050505020204" pitchFamily="18" charset="0"/>
                        </a:rPr>
                        <a:t>А,Б,В,Г,Д,З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0099"/>
                          </a:solidFill>
                          <a:latin typeface="Bookman Old Style" panose="02050604050505020204" pitchFamily="18" charset="0"/>
                        </a:rPr>
                        <a:t>Тюрина Наталья Алексеевна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9"/>
                          </a:solidFill>
                          <a:latin typeface="Bookman Old Style" panose="02050604050505020204" pitchFamily="18" charset="0"/>
                        </a:rPr>
                        <a:t>dom56_tyurina@mail.ru</a:t>
                      </a:r>
                      <a:endParaRPr lang="ru-RU" dirty="0">
                        <a:solidFill>
                          <a:srgbClr val="000099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876440519"/>
                  </a:ext>
                </a:extLst>
              </a:tr>
              <a:tr h="4649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886772"/>
                  </a:ext>
                </a:extLst>
              </a:tr>
              <a:tr h="4649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958452"/>
                  </a:ext>
                </a:extLst>
              </a:tr>
              <a:tr h="4649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443888"/>
                  </a:ext>
                </a:extLst>
              </a:tr>
              <a:tr h="4649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203073"/>
                  </a:ext>
                </a:extLst>
              </a:tr>
              <a:tr h="4649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510140"/>
                  </a:ext>
                </a:extLst>
              </a:tr>
              <a:tr h="4649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130"/>
                  </a:ext>
                </a:extLst>
              </a:tr>
              <a:tr h="4649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242753"/>
                  </a:ext>
                </a:extLst>
              </a:tr>
              <a:tr h="4649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98827"/>
                  </a:ext>
                </a:extLst>
              </a:tr>
            </a:tbl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АДРЕСА ОТПРАВКИ</a:t>
            </a:r>
          </a:p>
        </p:txBody>
      </p:sp>
    </p:spTree>
    <p:extLst>
      <p:ext uri="{BB962C8B-B14F-4D97-AF65-F5344CB8AC3E}">
        <p14:creationId xmlns:p14="http://schemas.microsoft.com/office/powerpoint/2010/main" val="4035503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EB743-CD10-410C-993F-6B275F08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ОБРАЩЕНИЕ К ГИМНАЗИСТАМ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069D2-6BD2-4992-98C1-36267241B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58" y="698090"/>
            <a:ext cx="9542920" cy="485168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sz="3200" dirty="0">
                <a:solidFill>
                  <a:srgbClr val="004780"/>
                </a:solidFill>
                <a:latin typeface="Arial Narrow" panose="020B0606020202030204" pitchFamily="34" charset="0"/>
              </a:rPr>
              <a:t>(неформальное)</a:t>
            </a:r>
          </a:p>
          <a:p>
            <a:pPr marL="0" indent="0" algn="just" defTabSz="449263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sz="3200" dirty="0">
                <a:solidFill>
                  <a:srgbClr val="004780"/>
                </a:solidFill>
                <a:latin typeface="Arial Narrow" panose="020B0606020202030204" pitchFamily="34" charset="0"/>
              </a:rPr>
              <a:t>	</a:t>
            </a:r>
            <a:r>
              <a:rPr lang="ru-RU" alt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Гимназисты! Дорогие наши ученики! Мы привыкли быть вместе в нашем большом общем доме – Гимназии №56. Привыкли к личному взаимодействию, непосредственному общению. В эти дни нам необходимо продолжать учиться взаимодействию, учиться </a:t>
            </a:r>
            <a:r>
              <a:rPr lang="ru-RU" alt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СЛЫШАТЬ</a:t>
            </a:r>
            <a:r>
              <a:rPr lang="ru-RU" altLang="ru-RU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друг друга, реагировать на советы, рекомендации, просьбы о содействии.</a:t>
            </a:r>
          </a:p>
          <a:p>
            <a:pPr marL="0" indent="0" algn="just" defTabSz="449263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	На наш взгляд, самое главное по-прежнему (как и на прошедшей неделе) –</a:t>
            </a:r>
            <a:r>
              <a:rPr lang="ru-RU" altLang="ru-RU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НЕ ПОТЕРЯТЬ ВРЕМЯ</a:t>
            </a:r>
            <a:r>
              <a:rPr lang="ru-RU" altLang="ru-RU" b="1" dirty="0">
                <a:solidFill>
                  <a:srgbClr val="00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</a:t>
            </a:r>
            <a:r>
              <a:rPr lang="ru-RU" alt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 не «утонуть» в «свободе», возникшей из-за эпидемии, не потеряться в гаджетах, играх, чатах…</a:t>
            </a:r>
          </a:p>
          <a:p>
            <a:pPr marL="0" indent="0" algn="just" defTabSz="449263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	Каждому из вас выпал (как это ни странно)</a:t>
            </a:r>
            <a:r>
              <a:rPr lang="ru-RU" altLang="ru-RU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УНИКАЛЬНЫЙ ШАНС</a:t>
            </a:r>
            <a:r>
              <a:rPr lang="ru-RU" altLang="ru-RU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воспитать в себе волю, добросовестность, пунктуальность. Не упустите его!</a:t>
            </a:r>
          </a:p>
          <a:p>
            <a:pPr marL="0" indent="0" algn="just" defTabSz="449263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dirty="0">
                <a:solidFill>
                  <a:srgbClr val="004780"/>
                </a:solidFill>
                <a:latin typeface="Arial Narrow" panose="020B0606020202030204" pitchFamily="34" charset="0"/>
              </a:rPr>
              <a:t>	Помните: мы – рядом, мы с вами. А мы помним, что у нас есть вы – около 3000 учеников и воспитанников семьи «пять-шесть», одной из лучших школ России!</a:t>
            </a:r>
          </a:p>
        </p:txBody>
      </p:sp>
    </p:spTree>
    <p:extLst>
      <p:ext uri="{BB962C8B-B14F-4D97-AF65-F5344CB8AC3E}">
        <p14:creationId xmlns:p14="http://schemas.microsoft.com/office/powerpoint/2010/main" val="2215458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282305-9F03-4F47-8BA7-537F5B603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426" y="899525"/>
            <a:ext cx="7315200" cy="811096"/>
          </a:xfrm>
        </p:spPr>
        <p:txBody>
          <a:bodyPr/>
          <a:lstStyle/>
          <a:p>
            <a:r>
              <a:rPr lang="ru-RU" dirty="0"/>
              <a:t>ЖЕЛАЕМ УСПЕХА! ВЕРИМ В УЧЕНИКОВ!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6F250C3-DC2A-4E22-90AA-A6B1C9DF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8377" y="2126830"/>
            <a:ext cx="41148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91981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9F248-67DB-49A8-BE34-CC4E4A99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426" y="529389"/>
            <a:ext cx="7315200" cy="1190859"/>
          </a:xfrm>
        </p:spPr>
        <p:txBody>
          <a:bodyPr>
            <a:normAutofit fontScale="90000"/>
          </a:bodyPr>
          <a:lstStyle/>
          <a:p>
            <a:r>
              <a:rPr lang="ru-RU" dirty="0"/>
              <a:t>ДОПОЛНИТЕЛЬНО! ПО ЖЕЛАНИЮ!</a:t>
            </a:r>
            <a:br>
              <a:rPr lang="ru-RU" dirty="0"/>
            </a:br>
            <a:r>
              <a:rPr lang="ru-RU" dirty="0"/>
              <a:t>Самообразование!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33C72B-2D5B-4F99-A9AF-B47C864FA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00" y="1898199"/>
            <a:ext cx="7261379" cy="4358222"/>
          </a:xfrm>
        </p:spPr>
      </p:pic>
    </p:spTree>
    <p:extLst>
      <p:ext uri="{BB962C8B-B14F-4D97-AF65-F5344CB8AC3E}">
        <p14:creationId xmlns:p14="http://schemas.microsoft.com/office/powerpoint/2010/main" val="3187113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9F248-67DB-49A8-BE34-CC4E4A99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426" y="529389"/>
            <a:ext cx="7315200" cy="1190859"/>
          </a:xfrm>
        </p:spPr>
        <p:txBody>
          <a:bodyPr>
            <a:normAutofit fontScale="90000"/>
          </a:bodyPr>
          <a:lstStyle/>
          <a:p>
            <a:r>
              <a:rPr lang="ru-RU" dirty="0"/>
              <a:t>ДОПОЛНИТЕЛЬНО! ПО ЖЕЛАНИЮ!</a:t>
            </a:r>
            <a:br>
              <a:rPr lang="ru-RU" dirty="0"/>
            </a:br>
            <a:r>
              <a:rPr lang="ru-RU" dirty="0"/>
              <a:t>Самообразование!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3A6D72-A124-4DF6-9B90-B18F46178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782" y="2399071"/>
            <a:ext cx="9674264" cy="361827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ru-RU" altLang="ru-RU" dirty="0">
                <a:solidFill>
                  <a:srgbClr val="00579C"/>
                </a:solidFill>
                <a:latin typeface="Arial Narrow" panose="020B0606020202030204" pitchFamily="34" charset="0"/>
              </a:rPr>
              <a:t>Уважаемые гимназисты,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ru-RU" altLang="ru-RU" dirty="0">
                <a:solidFill>
                  <a:srgbClr val="00579C"/>
                </a:solidFill>
                <a:latin typeface="Arial Narrow" panose="020B0606020202030204" pitchFamily="34" charset="0"/>
              </a:rPr>
              <a:t>мы предлагаем вам круг материалов для самообразования, </a:t>
            </a:r>
            <a:endParaRPr lang="en-US" altLang="ru-RU" dirty="0">
              <a:solidFill>
                <a:srgbClr val="00579C"/>
              </a:solidFill>
              <a:latin typeface="Arial Narrow" panose="020B0606020202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ru-RU" altLang="ru-RU" dirty="0">
                <a:solidFill>
                  <a:srgbClr val="00579C"/>
                </a:solidFill>
                <a:latin typeface="Arial Narrow" panose="020B0606020202030204" pitchFamily="34" charset="0"/>
              </a:rPr>
              <a:t>углубленного освоения темы, </a:t>
            </a:r>
            <a:endParaRPr lang="en-US" altLang="ru-RU" dirty="0">
              <a:solidFill>
                <a:srgbClr val="00579C"/>
              </a:solidFill>
              <a:latin typeface="Arial Narrow" panose="020B0606020202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ru-RU" altLang="ru-RU" dirty="0">
                <a:solidFill>
                  <a:srgbClr val="00579C"/>
                </a:solidFill>
                <a:latin typeface="Arial Narrow" panose="020B0606020202030204" pitchFamily="34" charset="0"/>
              </a:rPr>
              <a:t>знакомства с «дополнительными» главами, </a:t>
            </a:r>
            <a:endParaRPr lang="en-US" altLang="ru-RU" dirty="0">
              <a:solidFill>
                <a:srgbClr val="00579C"/>
              </a:solidFill>
              <a:latin typeface="Arial Narrow" panose="020B0606020202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ru-RU" altLang="ru-RU" dirty="0">
                <a:solidFill>
                  <a:srgbClr val="00579C"/>
                </a:solidFill>
                <a:latin typeface="Arial Narrow" panose="020B0606020202030204" pitchFamily="34" charset="0"/>
              </a:rPr>
              <a:t>текстами, источниками, заданиями и тренажёрами. </a:t>
            </a:r>
          </a:p>
        </p:txBody>
      </p:sp>
    </p:spTree>
    <p:extLst>
      <p:ext uri="{BB962C8B-B14F-4D97-AF65-F5344CB8AC3E}">
        <p14:creationId xmlns:p14="http://schemas.microsoft.com/office/powerpoint/2010/main" val="15524528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86E9F85-33E2-4D00-9DCC-B68FDBC9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ДОПОЛНИТЕЛЬНО/ПО ЖЕЛАНИЮ: 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ГРАФИЧЕСКИЕ МАТЕРИАЛЫ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A1F080-FAB5-4F54-AB22-E86BFDD1A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58" t="17544" r="28869" b="15930"/>
          <a:stretch/>
        </p:blipFill>
        <p:spPr>
          <a:xfrm>
            <a:off x="2999573" y="695268"/>
            <a:ext cx="7329503" cy="570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923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86E9F85-33E2-4D00-9DCC-B68FDBC9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ДОПОЛНИТЕЛЬНО/ПО ЖЕЛАНИЮ: 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ГРАФИЧЕСКИЕ МАТЕРИАЛЫ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81951A-6FED-453E-878A-26D47C74D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75" t="31298" r="28947" b="35439"/>
          <a:stretch/>
        </p:blipFill>
        <p:spPr>
          <a:xfrm>
            <a:off x="2871388" y="944445"/>
            <a:ext cx="7985525" cy="45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028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86E9F85-33E2-4D00-9DCC-B68FDBC9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ДОПОЛНИТЕЛЬНО/ПО ЖЕЛАНИЮ: 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ВИДЕО-МАТЕРИАЛЫ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1B2A93-318F-4561-A2C3-AFA9D3447909}"/>
              </a:ext>
            </a:extLst>
          </p:cNvPr>
          <p:cNvSpPr/>
          <p:nvPr/>
        </p:nvSpPr>
        <p:spPr>
          <a:xfrm>
            <a:off x="1606954" y="1425159"/>
            <a:ext cx="6727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4780"/>
                </a:solidFill>
                <a:hlinkClick r:id="rId2"/>
              </a:rPr>
              <a:t>https://resh.edu.ru/subject/lesson/1541/main/</a:t>
            </a:r>
            <a:endParaRPr lang="ru-RU" sz="3200" dirty="0">
              <a:solidFill>
                <a:srgbClr val="00478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8003373-FBAD-4B19-8671-BD8F4EA2F21E}"/>
              </a:ext>
            </a:extLst>
          </p:cNvPr>
          <p:cNvSpPr/>
          <p:nvPr/>
        </p:nvSpPr>
        <p:spPr>
          <a:xfrm>
            <a:off x="1700981" y="2406158"/>
            <a:ext cx="6489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4780"/>
                </a:solidFill>
                <a:hlinkClick r:id="rId3"/>
              </a:rPr>
              <a:t>https://www.youtube.com/embed/XRHl8rJ6qdU</a:t>
            </a:r>
            <a:endParaRPr lang="ru-RU" sz="3200" dirty="0">
              <a:solidFill>
                <a:srgbClr val="0047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694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86E9F85-33E2-4D00-9DCC-B68FDBC9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ДОПОЛНИТЕЛЬНО/ПО ЖЕЛАНИЮ: 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ТРЕНАЖЁРЫ/ТЕСТЫ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972CD9-8BD2-4B31-8C8D-2AA24F20D4AA}"/>
              </a:ext>
            </a:extLst>
          </p:cNvPr>
          <p:cNvSpPr/>
          <p:nvPr/>
        </p:nvSpPr>
        <p:spPr>
          <a:xfrm>
            <a:off x="786683" y="1766882"/>
            <a:ext cx="77788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4780"/>
                </a:solidFill>
                <a:hlinkClick r:id="rId2"/>
              </a:rPr>
              <a:t>http://kormakov.ru/upload/8-klass/tsk/</a:t>
            </a:r>
            <a:r>
              <a:rPr lang="ru-RU" sz="3200" dirty="0">
                <a:solidFill>
                  <a:srgbClr val="004780"/>
                </a:solidFill>
                <a:hlinkClick r:id="rId2"/>
              </a:rPr>
              <a:t>ТСК-8.3.26.</a:t>
            </a:r>
            <a:r>
              <a:rPr lang="en-US" sz="3200" dirty="0">
                <a:solidFill>
                  <a:srgbClr val="004780"/>
                </a:solidFill>
                <a:hlinkClick r:id="rId2"/>
              </a:rPr>
              <a:t>pdf</a:t>
            </a:r>
            <a:endParaRPr lang="ru-RU" sz="3200" dirty="0">
              <a:solidFill>
                <a:srgbClr val="00478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7655374-3954-4935-8A43-9B1D55A064D7}"/>
              </a:ext>
            </a:extLst>
          </p:cNvPr>
          <p:cNvSpPr/>
          <p:nvPr/>
        </p:nvSpPr>
        <p:spPr>
          <a:xfrm>
            <a:off x="7717771" y="2351657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Пронумеруйте задания от 1 – 20</a:t>
            </a:r>
          </a:p>
        </p:txBody>
      </p:sp>
    </p:spTree>
    <p:extLst>
      <p:ext uri="{BB962C8B-B14F-4D97-AF65-F5344CB8AC3E}">
        <p14:creationId xmlns:p14="http://schemas.microsoft.com/office/powerpoint/2010/main" val="25694980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86E9F85-33E2-4D00-9DCC-B68FDBC9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ДОПОЛНИТЕЛЬНО/ПО ЖЕЛАНИЮ: 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ТРЕНАЖЁРЫ/ТЕСТЫ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972CD9-8BD2-4B31-8C8D-2AA24F20D4AA}"/>
              </a:ext>
            </a:extLst>
          </p:cNvPr>
          <p:cNvSpPr/>
          <p:nvPr/>
        </p:nvSpPr>
        <p:spPr>
          <a:xfrm>
            <a:off x="2219996" y="2151893"/>
            <a:ext cx="76947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004780"/>
                </a:solidFill>
              </a:rPr>
              <a:t>Выполнить задания 1-5  с пояснениями</a:t>
            </a:r>
          </a:p>
        </p:txBody>
      </p:sp>
    </p:spTree>
    <p:extLst>
      <p:ext uri="{BB962C8B-B14F-4D97-AF65-F5344CB8AC3E}">
        <p14:creationId xmlns:p14="http://schemas.microsoft.com/office/powerpoint/2010/main" val="18149694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86E9F85-33E2-4D00-9DCC-B68FDBC9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ДОПОЛНИТЕЛЬНО/ПО ЖЕЛАНИЮ: 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ТРЕНАЖЁРЫ/ТЕСТЫ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BCF48E-082B-48A0-A9E6-273B9CF69B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526" t="19368" r="16079" b="7087"/>
          <a:stretch/>
        </p:blipFill>
        <p:spPr>
          <a:xfrm>
            <a:off x="2803020" y="1116531"/>
            <a:ext cx="8978301" cy="544789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F45351-B12F-482B-A89A-4CFD715D1B5B}"/>
              </a:ext>
            </a:extLst>
          </p:cNvPr>
          <p:cNvSpPr/>
          <p:nvPr/>
        </p:nvSpPr>
        <p:spPr>
          <a:xfrm>
            <a:off x="124909" y="619924"/>
            <a:ext cx="1576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4780"/>
                </a:solidFill>
              </a:rPr>
              <a:t>Задание 1</a:t>
            </a:r>
          </a:p>
        </p:txBody>
      </p:sp>
    </p:spTree>
    <p:extLst>
      <p:ext uri="{BB962C8B-B14F-4D97-AF65-F5344CB8AC3E}">
        <p14:creationId xmlns:p14="http://schemas.microsoft.com/office/powerpoint/2010/main" val="12804666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86E9F85-33E2-4D00-9DCC-B68FDBC9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ДОПОЛНИТЕЛЬНО/ПО ЖЕЛАНИЮ: 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ТРЕНАЖЁРЫ/ТЕСТЫ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1FE770-9378-4A61-9D42-87F4A9433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4" t="24140" r="3053" b="20561"/>
          <a:stretch/>
        </p:blipFill>
        <p:spPr>
          <a:xfrm>
            <a:off x="2250695" y="1224854"/>
            <a:ext cx="9737933" cy="499306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4518B8-3154-4713-96CC-42334F11BCB8}"/>
              </a:ext>
            </a:extLst>
          </p:cNvPr>
          <p:cNvSpPr/>
          <p:nvPr/>
        </p:nvSpPr>
        <p:spPr>
          <a:xfrm>
            <a:off x="203372" y="640079"/>
            <a:ext cx="1595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4780"/>
                </a:solidFill>
              </a:rPr>
              <a:t>Задание 2</a:t>
            </a:r>
          </a:p>
        </p:txBody>
      </p:sp>
    </p:spTree>
    <p:extLst>
      <p:ext uri="{BB962C8B-B14F-4D97-AF65-F5344CB8AC3E}">
        <p14:creationId xmlns:p14="http://schemas.microsoft.com/office/powerpoint/2010/main" val="583254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EB743-CD10-410C-993F-6B275F08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ОБРАЩЕНИЕ К РОДИТЕЛЯМ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069D2-6BD2-4992-98C1-36267241B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58" y="525101"/>
            <a:ext cx="9542920" cy="5184156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sz="3200" i="1" dirty="0">
                <a:solidFill>
                  <a:srgbClr val="004780"/>
                </a:solidFill>
                <a:latin typeface="Arial Narrow" panose="020B0606020202030204" pitchFamily="34" charset="0"/>
              </a:rPr>
              <a:t>Гимназисты! 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sz="3200" i="1" dirty="0">
                <a:solidFill>
                  <a:srgbClr val="004780"/>
                </a:solidFill>
                <a:latin typeface="Arial Narrow" panose="020B0606020202030204" pitchFamily="34" charset="0"/>
              </a:rPr>
              <a:t>Попросите, пожалуйста, ваших родителей прочитать то, что написано ниже, и сами прочитайте этот текст!</a:t>
            </a:r>
          </a:p>
          <a:p>
            <a:pPr marL="0" indent="0" algn="just" defTabSz="442913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sz="3200" dirty="0">
                <a:solidFill>
                  <a:srgbClr val="004780"/>
                </a:solidFill>
                <a:latin typeface="Arial Narrow" panose="020B0606020202030204" pitchFamily="34" charset="0"/>
              </a:rPr>
              <a:t>	Уважаемые родители учеников гимназии! Мы очень благодарны вам за понимание, сотрудничество и взаимодействие на прошлой неделе! Просим вас и на второй неделе «</a:t>
            </a:r>
            <a:r>
              <a:rPr lang="ru-RU" altLang="ru-RU" sz="3200" dirty="0" err="1">
                <a:solidFill>
                  <a:srgbClr val="004780"/>
                </a:solidFill>
                <a:latin typeface="Arial Narrow" panose="020B0606020202030204" pitchFamily="34" charset="0"/>
              </a:rPr>
              <a:t>дистанционки</a:t>
            </a:r>
            <a:r>
              <a:rPr lang="ru-RU" altLang="ru-RU" sz="3200" dirty="0">
                <a:solidFill>
                  <a:srgbClr val="004780"/>
                </a:solidFill>
                <a:latin typeface="Arial Narrow" panose="020B0606020202030204" pitchFamily="34" charset="0"/>
              </a:rPr>
              <a:t>» быть частью нашей команды, потому что все взрослые несут ответственность за то, как будет организовано образование и развитие ребенка в период новой для большинства из нас формы взаимодействия.</a:t>
            </a:r>
          </a:p>
          <a:p>
            <a:pPr marL="0" indent="0" algn="just" defTabSz="442913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sz="3200" dirty="0">
                <a:solidFill>
                  <a:srgbClr val="004780"/>
                </a:solidFill>
                <a:latin typeface="Arial Narrow" panose="020B0606020202030204" pitchFamily="34" charset="0"/>
              </a:rPr>
              <a:t>	Просим вас о </a:t>
            </a: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ЧЕТЫРЕХ ВАЖНЫХ ВЕЩАХ: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buFontTx/>
              <a:buAutoNum type="arabicParenR"/>
              <a:defRPr/>
            </a:pPr>
            <a:r>
              <a:rPr lang="ru-RU" altLang="ru-RU" sz="3200" dirty="0">
                <a:solidFill>
                  <a:srgbClr val="004780"/>
                </a:solidFill>
                <a:latin typeface="Arial Narrow" panose="020B0606020202030204" pitchFamily="34" charset="0"/>
              </a:rPr>
              <a:t>Помочь ребенку спланировать его </a:t>
            </a:r>
            <a:r>
              <a:rPr lang="ru-RU" altLang="ru-RU" sz="3200" b="1" dirty="0">
                <a:solidFill>
                  <a:srgbClr val="00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УЧЕБНЫЙ ДЕНЬ ДОМА</a:t>
            </a:r>
            <a:r>
              <a:rPr lang="ru-RU" altLang="ru-RU" sz="3200" dirty="0">
                <a:solidFill>
                  <a:srgbClr val="004780"/>
                </a:solidFill>
                <a:latin typeface="Arial Narrow" panose="020B0606020202030204" pitchFamily="34" charset="0"/>
              </a:rPr>
              <a:t>, составить график</a:t>
            </a:r>
            <a:r>
              <a:rPr lang="en-US" altLang="ru-RU" sz="3200" dirty="0">
                <a:solidFill>
                  <a:srgbClr val="004780"/>
                </a:solidFill>
                <a:latin typeface="Arial Narrow" panose="020B0606020202030204" pitchFamily="34" charset="0"/>
              </a:rPr>
              <a:t>/</a:t>
            </a:r>
            <a:r>
              <a:rPr lang="ru-RU" altLang="ru-RU" sz="3200" dirty="0">
                <a:solidFill>
                  <a:srgbClr val="004780"/>
                </a:solidFill>
                <a:latin typeface="Arial Narrow" panose="020B0606020202030204" pitchFamily="34" charset="0"/>
              </a:rPr>
              <a:t>распорядок</a:t>
            </a:r>
            <a:r>
              <a:rPr lang="en-US" altLang="ru-RU" sz="3200" dirty="0">
                <a:solidFill>
                  <a:srgbClr val="004780"/>
                </a:solidFill>
                <a:latin typeface="Arial Narrow" panose="020B0606020202030204" pitchFamily="34" charset="0"/>
              </a:rPr>
              <a:t>/</a:t>
            </a:r>
            <a:r>
              <a:rPr lang="ru-RU" altLang="ru-RU" sz="3200" dirty="0">
                <a:solidFill>
                  <a:srgbClr val="004780"/>
                </a:solidFill>
                <a:latin typeface="Arial Narrow" panose="020B0606020202030204" pitchFamily="34" charset="0"/>
              </a:rPr>
              <a:t>расписание дня – такого, который удобен ребенку, но при этом помогает не потерять драгоценного времени.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buFontTx/>
              <a:buAutoNum type="arabicParenR"/>
              <a:defRPr/>
            </a:pPr>
            <a:r>
              <a:rPr lang="ru-RU" altLang="ru-RU" sz="3200" dirty="0">
                <a:solidFill>
                  <a:srgbClr val="004780"/>
                </a:solidFill>
                <a:latin typeface="Arial Narrow" panose="020B0606020202030204" pitchFamily="34" charset="0"/>
              </a:rPr>
              <a:t>Помочь (при необходимости) ребенку получать информацию и отправлять результаты педагогам.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buFontTx/>
              <a:buAutoNum type="arabicParenR"/>
              <a:defRPr/>
            </a:pPr>
            <a:r>
              <a:rPr lang="ru-RU" altLang="ru-RU" sz="3200" dirty="0">
                <a:solidFill>
                  <a:srgbClr val="C00000"/>
                </a:solidFill>
                <a:latin typeface="Arial Narrow" panose="020B0606020202030204" pitchFamily="34" charset="0"/>
              </a:rPr>
              <a:t>Просим БЫТЬ ПУНКТУАЛЬНЫМИ! Главное – НЕ ЗАТЯГИВАТЬ С ОТПРАВКОЙ РАБОТ, соблюдать сроки представления КОНТРОЛЬНОГО ЗАДАНИЯ учителю-предметнику. </a:t>
            </a:r>
            <a:r>
              <a:rPr lang="ru-RU" altLang="ru-RU" sz="3200" i="1" dirty="0">
                <a:solidFill>
                  <a:srgbClr val="00579C"/>
                </a:solidFill>
                <a:latin typeface="Arial Narrow" panose="020B0606020202030204" pitchFamily="34" charset="0"/>
              </a:rPr>
              <a:t>Помните, пожалуйста, что в среднем учитель получает порядка 120-150 работ (некоторые педагоги – более 200) и читает их С ЭКРАНА, что, очевидно, затрудняет работу. Мы готовы работать в этом режиме, но для оперативности проверки и отправки вам и вашим детям результатов мы должны получать работы в срок. О всех проблемах, возникающих с отправкой работ, просим информировать КЛАССНЫХ РУКОВОДИТЕЛЕЙ!</a:t>
            </a:r>
            <a:endParaRPr lang="ru-RU" altLang="ru-RU" sz="3200" i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buFontTx/>
              <a:buAutoNum type="arabicParenR"/>
              <a:defRPr/>
            </a:pPr>
            <a:r>
              <a:rPr lang="ru-RU" altLang="ru-RU" sz="3200" dirty="0">
                <a:solidFill>
                  <a:srgbClr val="004780"/>
                </a:solidFill>
                <a:latin typeface="Arial Narrow" panose="020B0606020202030204" pitchFamily="34" charset="0"/>
              </a:rPr>
              <a:t>Держать оперативную связь с классным руководителем, при этом понимая, что всем учителям в эти дни придется работать с огромными информационными потоками.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altLang="ru-RU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ДАВАЙТЕ ВЗАИМОДЕЙСТВОВАТЬ И СОТРУДНИЧАТЬ, ПОМОГАЯ ДРУГ ДРУГУ!</a:t>
            </a:r>
          </a:p>
        </p:txBody>
      </p:sp>
    </p:spTree>
    <p:extLst>
      <p:ext uri="{BB962C8B-B14F-4D97-AF65-F5344CB8AC3E}">
        <p14:creationId xmlns:p14="http://schemas.microsoft.com/office/powerpoint/2010/main" val="24374499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86E9F85-33E2-4D00-9DCC-B68FDBC9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ДОПОЛНИТЕЛЬНО/ПО ЖЕЛАНИЮ: 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ТРЕНАЖЁРЫ/ТЕСТЫ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4518B8-3154-4713-96CC-42334F11BCB8}"/>
              </a:ext>
            </a:extLst>
          </p:cNvPr>
          <p:cNvSpPr/>
          <p:nvPr/>
        </p:nvSpPr>
        <p:spPr>
          <a:xfrm>
            <a:off x="203372" y="640079"/>
            <a:ext cx="1595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4780"/>
                </a:solidFill>
              </a:rPr>
              <a:t>Задание 3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1AEF76-99D3-4B08-A692-5DDF88507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32" t="28070" r="10236" b="24491"/>
          <a:stretch/>
        </p:blipFill>
        <p:spPr>
          <a:xfrm>
            <a:off x="2298819" y="1224854"/>
            <a:ext cx="9549880" cy="488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878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86E9F85-33E2-4D00-9DCC-B68FDBC9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ДОПОЛНИТЕЛЬНО/ПО ЖЕЛАНИЮ: 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ТРЕНАЖЁРЫ/ТЕСТЫ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4518B8-3154-4713-96CC-42334F11BCB8}"/>
              </a:ext>
            </a:extLst>
          </p:cNvPr>
          <p:cNvSpPr/>
          <p:nvPr/>
        </p:nvSpPr>
        <p:spPr>
          <a:xfrm>
            <a:off x="422062" y="678580"/>
            <a:ext cx="1600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4780"/>
                </a:solidFill>
              </a:rPr>
              <a:t>Задание 4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668405-290B-49E7-B667-B17229FCA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0631" t="36070" r="10711" b="26035"/>
          <a:stretch/>
        </p:blipFill>
        <p:spPr>
          <a:xfrm>
            <a:off x="2256089" y="1263355"/>
            <a:ext cx="9687743" cy="477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959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86E9F85-33E2-4D00-9DCC-B68FDBC9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ДОПОЛНИТЕЛЬНО/ПО ЖЕЛАНИЮ: 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ТРЕНАЖЁРЫ/ТЕСТЫ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4518B8-3154-4713-96CC-42334F11BCB8}"/>
              </a:ext>
            </a:extLst>
          </p:cNvPr>
          <p:cNvSpPr/>
          <p:nvPr/>
        </p:nvSpPr>
        <p:spPr>
          <a:xfrm>
            <a:off x="422062" y="678580"/>
            <a:ext cx="1595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4780"/>
                </a:solidFill>
              </a:rPr>
              <a:t>Задание 5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F85AE3-CC90-49D6-AEBF-ACAF3961A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8817" t="41965" r="11026" b="37684"/>
          <a:stretch/>
        </p:blipFill>
        <p:spPr>
          <a:xfrm>
            <a:off x="2418459" y="1448198"/>
            <a:ext cx="9197343" cy="377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587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D9CF12-36CB-4DF2-8F19-D7FDF6C725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9" r="19530"/>
          <a:stretch/>
        </p:blipFill>
        <p:spPr>
          <a:xfrm>
            <a:off x="-27343" y="-2106"/>
            <a:ext cx="12238391" cy="6862210"/>
          </a:xfrm>
        </p:spPr>
      </p:pic>
    </p:spTree>
    <p:extLst>
      <p:ext uri="{BB962C8B-B14F-4D97-AF65-F5344CB8AC3E}">
        <p14:creationId xmlns:p14="http://schemas.microsoft.com/office/powerpoint/2010/main" val="2348185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7BA755-0349-4C57-9200-D9043DFBBB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r="3756"/>
          <a:stretch>
            <a:fillRect/>
          </a:stretch>
        </p:blipFill>
        <p:spPr/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F56DE78-6349-45A9-BEB4-3F3020BFD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277" y="1721727"/>
            <a:ext cx="5938684" cy="224175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00579C"/>
                </a:solidFill>
              </a:rPr>
              <a:t>ПАКЕТ МАТЕРИАЛОВ </a:t>
            </a:r>
            <a:br>
              <a:rPr lang="en-US" b="1" dirty="0">
                <a:solidFill>
                  <a:srgbClr val="00579C"/>
                </a:solidFill>
              </a:rPr>
            </a:br>
            <a:r>
              <a:rPr lang="ru-RU" b="1" dirty="0">
                <a:solidFill>
                  <a:srgbClr val="00579C"/>
                </a:solidFill>
              </a:rPr>
              <a:t>И РЕКОМЕНДАЦИЙ </a:t>
            </a:r>
            <a:br>
              <a:rPr lang="ru-RU" b="1" dirty="0">
                <a:solidFill>
                  <a:srgbClr val="00579C"/>
                </a:solidFill>
              </a:rPr>
            </a:br>
            <a:r>
              <a:rPr lang="ru-RU" b="1" dirty="0">
                <a:solidFill>
                  <a:srgbClr val="00579C"/>
                </a:solidFill>
              </a:rPr>
              <a:t>ДЛЯ САМОСТОЯТЕЛЬНОЙ РАБОТЫ ГИМНАЗИСТОВ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D55B733-1949-4448-BFD8-17CA7C1076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83277" y="4321319"/>
            <a:ext cx="5938684" cy="1228455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  <a:defRPr/>
            </a:pPr>
            <a:r>
              <a:rPr lang="ru-RU" b="1" dirty="0">
                <a:solidFill>
                  <a:srgbClr val="00579C"/>
                </a:solidFill>
              </a:rPr>
              <a:t>НА ПЕРИОД: </a:t>
            </a:r>
            <a:r>
              <a:rPr lang="en-US" b="1" dirty="0">
                <a:solidFill>
                  <a:srgbClr val="00579C"/>
                </a:solidFill>
              </a:rPr>
              <a:t>	</a:t>
            </a:r>
            <a:r>
              <a:rPr lang="en-US" b="1" dirty="0">
                <a:solidFill>
                  <a:srgbClr val="FF0000"/>
                </a:solidFill>
              </a:rPr>
              <a:t>13</a:t>
            </a:r>
            <a:r>
              <a:rPr lang="ru-RU" b="1" dirty="0">
                <a:solidFill>
                  <a:srgbClr val="FF0000"/>
                </a:solidFill>
              </a:rPr>
              <a:t> АПРЕЛЯ – 20 апреля</a:t>
            </a:r>
          </a:p>
          <a:p>
            <a:pPr algn="just">
              <a:lnSpc>
                <a:spcPct val="120000"/>
              </a:lnSpc>
              <a:defRPr/>
            </a:pPr>
            <a:r>
              <a:rPr lang="ru-RU" b="1" dirty="0">
                <a:solidFill>
                  <a:srgbClr val="00579C"/>
                </a:solidFill>
              </a:rPr>
              <a:t>КЛАСС (ПАРАЛЛЕЛЬ):</a:t>
            </a:r>
            <a:r>
              <a:rPr lang="en-US" b="1" dirty="0">
                <a:solidFill>
                  <a:srgbClr val="00579C"/>
                </a:solidFill>
              </a:rPr>
              <a:t>	</a:t>
            </a:r>
            <a:r>
              <a:rPr lang="ru-RU" b="1" dirty="0">
                <a:solidFill>
                  <a:srgbClr val="00579C"/>
                </a:solidFill>
              </a:rPr>
              <a:t>8</a:t>
            </a:r>
          </a:p>
          <a:p>
            <a:pPr algn="just">
              <a:lnSpc>
                <a:spcPct val="120000"/>
              </a:lnSpc>
              <a:defRPr/>
            </a:pPr>
            <a:r>
              <a:rPr lang="ru-RU" b="1" dirty="0">
                <a:solidFill>
                  <a:srgbClr val="00579C"/>
                </a:solidFill>
              </a:rPr>
              <a:t>ПРЕДМЕТ:</a:t>
            </a:r>
            <a:r>
              <a:rPr lang="en-US" b="1" dirty="0">
                <a:solidFill>
                  <a:srgbClr val="00579C"/>
                </a:solidFill>
              </a:rPr>
              <a:t>		</a:t>
            </a:r>
            <a:r>
              <a:rPr lang="ru-RU" b="1" dirty="0">
                <a:solidFill>
                  <a:srgbClr val="00579C"/>
                </a:solidFill>
              </a:rPr>
              <a:t>физика</a:t>
            </a:r>
          </a:p>
        </p:txBody>
      </p:sp>
    </p:spTree>
    <p:extLst>
      <p:ext uri="{BB962C8B-B14F-4D97-AF65-F5344CB8AC3E}">
        <p14:creationId xmlns:p14="http://schemas.microsoft.com/office/powerpoint/2010/main" val="344091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AEAF0-2188-4E82-B65E-CA0795A3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ИНСТРУКЦИЯ ПО ПРЕДМЕТУ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06BD608-94C5-4B93-9A5B-884013FAC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07" y="1353671"/>
            <a:ext cx="997442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Прочитать материал учебника 8 класс Пёрышкин А.В.;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Изучить теоретический материал (</a:t>
            </a:r>
            <a:r>
              <a:rPr lang="ru-RU" altLang="ru-RU" sz="2400" b="1" dirty="0" err="1">
                <a:solidFill>
                  <a:srgbClr val="004780"/>
                </a:solidFill>
              </a:rPr>
              <a:t>флеш</a:t>
            </a:r>
            <a:r>
              <a:rPr lang="ru-RU" altLang="ru-RU" sz="2400" b="1" dirty="0">
                <a:solidFill>
                  <a:srgbClr val="004780"/>
                </a:solidFill>
              </a:rPr>
              <a:t> - ресурсы к осваиванию темы, слайд 15);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Оформить в рабочей тетради опорный конспект (слайды 16 – 17); 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Просмотреть видеофайлы по теоретическому материалу урока;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Выполнить тренажёры;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Ответить на контрольные задания/вопросы: Лабораторная работа №9 «Сборка электромагнита и испытание его действия»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Профильные классы выполняют все задания в презентации.</a:t>
            </a:r>
          </a:p>
        </p:txBody>
      </p:sp>
    </p:spTree>
    <p:extLst>
      <p:ext uri="{BB962C8B-B14F-4D97-AF65-F5344CB8AC3E}">
        <p14:creationId xmlns:p14="http://schemas.microsoft.com/office/powerpoint/2010/main" val="698332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9EC07F66-9EB3-4F2A-8F44-4C0A892E3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032" y="1525557"/>
            <a:ext cx="10280768" cy="396084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>
                <a:solidFill>
                  <a:srgbClr val="00579C"/>
                </a:solidFill>
              </a:rPr>
              <a:t>Уважаемые гимназисты! 4 четверть – период сдачи </a:t>
            </a:r>
            <a:r>
              <a:rPr lang="ru-RU" dirty="0">
                <a:solidFill>
                  <a:srgbClr val="C00000"/>
                </a:solidFill>
              </a:rPr>
              <a:t>ОБРАЗОВАТЕЛЬНОГО МИНИМУМА</a:t>
            </a:r>
            <a:r>
              <a:rPr lang="ru-RU" dirty="0">
                <a:solidFill>
                  <a:srgbClr val="00579C"/>
                </a:solidFill>
              </a:rPr>
              <a:t>. Мы убедительно просим вас заранее освоить и ВЫУЧИТЬ материал минимума. О времени и форме его сдачи будет объявлено дополнительно.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ru-RU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>
                <a:solidFill>
                  <a:srgbClr val="C00000"/>
                </a:solidFill>
              </a:rPr>
              <a:t>Напоминаем:</a:t>
            </a:r>
            <a:r>
              <a:rPr lang="ru-RU" dirty="0">
                <a:solidFill>
                  <a:srgbClr val="00579C"/>
                </a:solidFill>
              </a:rPr>
              <a:t> минимум по математике и русскому языку </a:t>
            </a:r>
            <a:r>
              <a:rPr lang="ru-RU" dirty="0">
                <a:solidFill>
                  <a:srgbClr val="C00000"/>
                </a:solidFill>
              </a:rPr>
              <a:t>ОБЯЗАТЕЛЕН ДЛЯ ВСЕХ</a:t>
            </a:r>
            <a:r>
              <a:rPr lang="ru-RU" dirty="0">
                <a:solidFill>
                  <a:srgbClr val="00579C"/>
                </a:solidFill>
              </a:rPr>
              <a:t>. Остальные предметы ученики 8-11 классов выбирают для заучивания с учетом ПРОФИЛЯ.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ОБРАЗОВАТЕЛЬНЫЙ МИНИМУМ</a:t>
            </a:r>
          </a:p>
        </p:txBody>
      </p:sp>
    </p:spTree>
    <p:extLst>
      <p:ext uri="{BB962C8B-B14F-4D97-AF65-F5344CB8AC3E}">
        <p14:creationId xmlns:p14="http://schemas.microsoft.com/office/powerpoint/2010/main" val="54575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ОБРАЗОВАТЕЛЬНЫЙ МИНИМУМ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35ED17-05CF-4852-BB04-A6799F8B29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5368" t="17909" r="36103" b="11765"/>
          <a:stretch/>
        </p:blipFill>
        <p:spPr>
          <a:xfrm>
            <a:off x="5631679" y="534837"/>
            <a:ext cx="5682953" cy="5840325"/>
          </a:xfrm>
          <a:prstGeom prst="rect">
            <a:avLst/>
          </a:prstGeom>
        </p:spPr>
      </p:pic>
      <p:sp>
        <p:nvSpPr>
          <p:cNvPr id="30" name="Прямоугольник 29">
            <a:hlinkClick r:id="rId4"/>
            <a:extLst>
              <a:ext uri="{FF2B5EF4-FFF2-40B4-BE49-F238E27FC236}">
                <a16:creationId xmlns:a16="http://schemas.microsoft.com/office/drawing/2014/main" id="{FD1B097D-7639-46CF-8C13-2037186FFD85}"/>
              </a:ext>
            </a:extLst>
          </p:cNvPr>
          <p:cNvSpPr/>
          <p:nvPr/>
        </p:nvSpPr>
        <p:spPr>
          <a:xfrm>
            <a:off x="419239" y="1664667"/>
            <a:ext cx="48962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http://school56.org/school/obrazovatelny-minimum/fizika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4310364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_Гимназия_сини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сновной">
      <a:majorFont>
        <a:latin typeface="Bebas Neue Bold"/>
        <a:ea typeface=""/>
        <a:cs typeface=""/>
      </a:majorFont>
      <a:minorFont>
        <a:latin typeface="Bebas Neue 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иповая_презентация_с_макетом" id="{0A36FE99-71F0-4AAD-A3E6-C0BE1C1479F1}" vid="{48F49810-AE8D-4C3C-951F-45813167163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новая_академическая_гимназия</Template>
  <TotalTime>1876</TotalTime>
  <Words>1818</Words>
  <Application>Microsoft Office PowerPoint</Application>
  <PresentationFormat>Широкоэкранный</PresentationFormat>
  <Paragraphs>172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1" baseType="lpstr">
      <vt:lpstr>Bebas Neue Bold</vt:lpstr>
      <vt:lpstr>Bebas Neue Regular</vt:lpstr>
      <vt:lpstr>Bookman Old Style</vt:lpstr>
      <vt:lpstr>Arial</vt:lpstr>
      <vt:lpstr>PT Sans Narrow</vt:lpstr>
      <vt:lpstr>Times New Roman</vt:lpstr>
      <vt:lpstr>Arial Narrow</vt:lpstr>
      <vt:lpstr>Тема_Гимназия_синий</vt:lpstr>
      <vt:lpstr>ПАКЕТ МАТЕРИАЛОВ  И РЕКОМЕНДАЦИЙ  ДЛЯ САМОСТОЯТЕЛЬНОЙ РАБОТЫ ГИМНАЗИСТОВ</vt:lpstr>
      <vt:lpstr>ОБРАЩЕНИЕ К ГИМНАЗИСТАМ</vt:lpstr>
      <vt:lpstr>ОБРАЩЕНИЕ К ГИМНАЗИСТАМ</vt:lpstr>
      <vt:lpstr>ОБРАЩЕНИЕ К ГИМНАЗИСТАМ</vt:lpstr>
      <vt:lpstr>ОБРАЩЕНИЕ К РОДИТЕЛЯМ</vt:lpstr>
      <vt:lpstr>ПАКЕТ МАТЕРИАЛОВ  И РЕКОМЕНДАЦИЙ  ДЛЯ САМОСТОЯТЕЛЬНОЙ РАБОТЫ ГИМНАЗИСТОВ</vt:lpstr>
      <vt:lpstr>ИНСТРУКЦИЯ ПО ПРЕДМЕТУ</vt:lpstr>
      <vt:lpstr>ОБРАЗОВАТЕЛЬНЫЙ МИНИМУМ</vt:lpstr>
      <vt:lpstr>ОБРАЗОВАТЕЛЬНЫЙ МИНИМУМ</vt:lpstr>
      <vt:lpstr>Презентация PowerPoint</vt:lpstr>
      <vt:lpstr>ТЕМА</vt:lpstr>
      <vt:lpstr>ОСНОВНЫЕ ВОПРОСЫ</vt:lpstr>
      <vt:lpstr>НАШ УЧЕБНИК (ТЕОРИЯ)</vt:lpstr>
      <vt:lpstr>НАШ УЧЕБНИК (ПРАКТИКА)</vt:lpstr>
      <vt:lpstr>ТЕОРЕТИЧЕСКИЙ МАТЕРИАЛ ПО ТЕМЕ</vt:lpstr>
      <vt:lpstr>РИСУНКИ/ГРАФИКИ ДЛЯ ОСВОЕНИЯ ТЕМЫ</vt:lpstr>
      <vt:lpstr>РИСУНКИ/ГРАФИКИ ДЛЯ ОСВОЕНИЯ ТЕМЫ</vt:lpstr>
      <vt:lpstr>ССЫЛКИ НА ВИДЕОФАЙЛ(Ы) ДЛЯ ОСВОЕНИЯ ТЕМЫ</vt:lpstr>
      <vt:lpstr>ТРЕНАЖЁР</vt:lpstr>
      <vt:lpstr>ТРЕНАЖЕР: ССЫЛКА НА ЗАДАНИЕ</vt:lpstr>
      <vt:lpstr>Презентация PowerPoint</vt:lpstr>
      <vt:lpstr>ОТВЕТЫ</vt:lpstr>
      <vt:lpstr>ОТВЕТЫ</vt:lpstr>
      <vt:lpstr>ОТВЕТЫ</vt:lpstr>
      <vt:lpstr>ОТВЕТЫ</vt:lpstr>
      <vt:lpstr>ОТВЕТЫ</vt:lpstr>
      <vt:lpstr>ТЕСТ: задание</vt:lpstr>
      <vt:lpstr>Презентация PowerPoint</vt:lpstr>
      <vt:lpstr>Презентация PowerPoint</vt:lpstr>
      <vt:lpstr>КЛЮЧ К ТЕСТУ</vt:lpstr>
      <vt:lpstr>КЛЮЧ К ТЕСТУ</vt:lpstr>
      <vt:lpstr>КЛЮЧ К ТЕСТУ</vt:lpstr>
      <vt:lpstr>КЛЮЧ К ТЕСТУ</vt:lpstr>
      <vt:lpstr>КЛЮЧ К ТЕСТУ</vt:lpstr>
      <vt:lpstr>КОНТРОЛЬНОЕ ЗАДАНИЕ/ТЕСТ: ИНСТРУКЦИЯ</vt:lpstr>
      <vt:lpstr>КОНТРОЛЬНОЕ ЗАДАНИЕ/ТЕСТ: СОДЕРЖАНИЕ ЗАДАНИЯ</vt:lpstr>
      <vt:lpstr>КОНТРОЛЬНОЕ ЗАДАНИЕ/ТЕСТ: СОДЕРЖАНИЕ ЗАДАНИЯ</vt:lpstr>
      <vt:lpstr>ОБРАТНАЯ СВЯЗЬ</vt:lpstr>
      <vt:lpstr>АДРЕСА ОТПРАВКИ</vt:lpstr>
      <vt:lpstr>ЖЕЛАЕМ УСПЕХА! ВЕРИМ В УЧЕНИКОВ!</vt:lpstr>
      <vt:lpstr>ДОПОЛНИТЕЛЬНО! ПО ЖЕЛАНИЮ! Самообразование!</vt:lpstr>
      <vt:lpstr>ДОПОЛНИТЕЛЬНО! ПО ЖЕЛАНИЮ! Самообразование!</vt:lpstr>
      <vt:lpstr>ДОПОЛНИТЕЛЬНО/ПО ЖЕЛАНИЮ: ГРАФИЧЕСКИЕ МАТЕРИАЛЫ</vt:lpstr>
      <vt:lpstr>ДОПОЛНИТЕЛЬНО/ПО ЖЕЛАНИЮ: ГРАФИЧЕСКИЕ МАТЕРИАЛЫ</vt:lpstr>
      <vt:lpstr>ДОПОЛНИТЕЛЬНО/ПО ЖЕЛАНИЮ: ВИДЕО-МАТЕРИАЛЫ</vt:lpstr>
      <vt:lpstr>ДОПОЛНИТЕЛЬНО/ПО ЖЕЛАНИЮ: ТРЕНАЖЁРЫ/ТЕСТЫ</vt:lpstr>
      <vt:lpstr>ДОПОЛНИТЕЛЬНО/ПО ЖЕЛАНИЮ: ТРЕНАЖЁРЫ/ТЕСТЫ</vt:lpstr>
      <vt:lpstr>ДОПОЛНИТЕЛЬНО/ПО ЖЕЛАНИЮ: ТРЕНАЖЁРЫ/ТЕСТЫ</vt:lpstr>
      <vt:lpstr>ДОПОЛНИТЕЛЬНО/ПО ЖЕЛАНИЮ: ТРЕНАЖЁРЫ/ТЕСТЫ</vt:lpstr>
      <vt:lpstr>ДОПОЛНИТЕЛЬНО/ПО ЖЕЛАНИЮ: ТРЕНАЖЁРЫ/ТЕСТЫ</vt:lpstr>
      <vt:lpstr>ДОПОЛНИТЕЛЬНО/ПО ЖЕЛАНИЮ: ТРЕНАЖЁРЫ/ТЕСТЫ</vt:lpstr>
      <vt:lpstr>ДОПОЛНИТЕЛЬНО/ПО ЖЕЛАНИЮ: ТРЕНАЖЁРЫ/ТЕСТЫ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ПАКЕТ МАТЕРИАЛОВ  И РЕКОМЕНДАЦИЙ  ДЛЯ САМОСТОЯТЕЛЬНОЙ РАБОТЫ ГИМНАЗИСТОВ</dc:title>
  <dc:creator>Mike</dc:creator>
  <cp:lastModifiedBy>Наталья Тюрина</cp:lastModifiedBy>
  <cp:revision>75</cp:revision>
  <dcterms:created xsi:type="dcterms:W3CDTF">2020-04-05T08:05:38Z</dcterms:created>
  <dcterms:modified xsi:type="dcterms:W3CDTF">2020-04-24T18:59:30Z</dcterms:modified>
</cp:coreProperties>
</file>