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4" r:id="rId15"/>
    <p:sldId id="273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D832DB-2E39-4117-9841-3F202915E768}">
  <a:tblStyle styleId="{EFD832DB-2E39-4117-9841-3F202915E7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ae10459d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ae10459d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ae10459d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ae10459d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ae10459d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ae10459d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ae10459d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ae10459d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ae10459d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ae10459d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148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ae10459d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ae10459d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ae10459d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ae10459d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ae10459d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ae10459d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ae10459d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ae10459d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ae10459d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ae10459d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ae10459d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ae10459d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ae10459d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ae10459d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ae10459d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ae10459d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ae10459d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ae10459d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-3208975" y="4085508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Арабский путешественник Ибн Баттута.</a:t>
            </a:r>
            <a:endParaRPr sz="17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424" y="917475"/>
            <a:ext cx="3806226" cy="45487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04050" y="2438400"/>
            <a:ext cx="52899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i="1" dirty="0">
                <a:latin typeface="Century Gothic"/>
                <a:ea typeface="Century Gothic"/>
                <a:cs typeface="Century Gothic"/>
                <a:sym typeface="Century Gothic"/>
              </a:rPr>
              <a:t>«Путешествия лишают тебя дара речи, а потом превращают </a:t>
            </a:r>
            <a:endParaRPr sz="2300" i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i="1" dirty="0">
                <a:latin typeface="Century Gothic"/>
                <a:ea typeface="Century Gothic"/>
                <a:cs typeface="Century Gothic"/>
                <a:sym typeface="Century Gothic"/>
              </a:rPr>
              <a:t>в лучшего рассказчика».</a:t>
            </a:r>
            <a:endParaRPr sz="23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241833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Проанализируем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804092"/>
            <a:ext cx="8520600" cy="3579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Наше путешествие,</a:t>
            </a:r>
            <a:r>
              <a:rPr lang="ru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  <a:r>
              <a:rPr lang="ru" sz="2400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несчастью</a:t>
            </a: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оказалось не таким, как мы ожидали.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Наше путешествие, </a:t>
            </a:r>
            <a:r>
              <a:rPr lang="ru" sz="2400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безусловно</a:t>
            </a: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оказалось не таким, как мы ожидали.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Путешествие, </a:t>
            </a:r>
            <a:r>
              <a:rPr lang="ru" sz="2400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по словам туристов</a:t>
            </a: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оказалось не таким, каким они ожидали.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Во-первых</a:t>
            </a: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путешествие пошло не по плану, во-вторых, оно оказалось опасным.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Одним словом</a:t>
            </a: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путешествие разочаровало туристов.</a:t>
            </a:r>
            <a:endParaRPr sz="2400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0068" y="4945479"/>
            <a:ext cx="1572332" cy="1571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1948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Теория. Значения вводных слов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graphicFrame>
        <p:nvGraphicFramePr>
          <p:cNvPr id="151" name="Google Shape;151;p26"/>
          <p:cNvGraphicFramePr/>
          <p:nvPr>
            <p:extLst>
              <p:ext uri="{D42A27DB-BD31-4B8C-83A1-F6EECF244321}">
                <p14:modId xmlns:p14="http://schemas.microsoft.com/office/powerpoint/2010/main" val="917907411"/>
              </p:ext>
            </p:extLst>
          </p:nvPr>
        </p:nvGraphicFramePr>
        <p:xfrm>
          <a:off x="232050" y="841829"/>
          <a:ext cx="8679900" cy="5619663"/>
        </p:xfrm>
        <a:graphic>
          <a:graphicData uri="http://schemas.openxmlformats.org/drawingml/2006/table">
            <a:tbl>
              <a:tblPr>
                <a:noFill/>
                <a:tableStyleId>{EFD832DB-2E39-4117-9841-3F202915E768}</a:tableStyleId>
              </a:tblPr>
              <a:tblGrid>
                <a:gridCol w="314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13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 dirty="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Значения</a:t>
                      </a:r>
                      <a:endParaRPr sz="1600" b="1" dirty="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 dirty="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Вводные слова и конструкции</a:t>
                      </a:r>
                      <a:endParaRPr sz="1600" b="1" dirty="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4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 dirty="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Различная степень уверенности</a:t>
                      </a:r>
                      <a:endParaRPr sz="1600" b="1" dirty="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Большая степень уверенности: конечно, разумеется, бесспорно, несомненно, без сомнения, безусловно, действительно.</a:t>
                      </a:r>
                      <a:endParaRPr sz="160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Меньшая степень уверенности: кажется, вероятно, очевидно, возможно, пожалуй, может быть, может и др.</a:t>
                      </a:r>
                      <a:endParaRPr sz="160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1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Различные чувства</a:t>
                      </a:r>
                      <a:endParaRPr sz="1600" b="1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К счастью, к общей радости, к несчастью, к сожалению, к удивлению и др.</a:t>
                      </a:r>
                      <a:endParaRPr sz="160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81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Источник сообщения (кому принадлежит сообщение)</a:t>
                      </a:r>
                      <a:endParaRPr sz="1600" b="1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По сообщению (кого-либо), по словам (кого-либо), по мнению (кого-либо), по-моему, по-твоему, говорят и др.</a:t>
                      </a:r>
                      <a:endParaRPr sz="1600" dirty="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Порядок мыслей и их связь</a:t>
                      </a:r>
                      <a:endParaRPr sz="1600" b="1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Во-первых, во-вторых, наконец, следовательно, значит, итак, напротив, наоборот, например, к примеру, так, с одной стороны... с другой стороны и др.</a:t>
                      </a:r>
                      <a:endParaRPr sz="1600" dirty="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1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Замечания о способах оформления мыслей</a:t>
                      </a:r>
                      <a:endParaRPr sz="1600" b="1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Century Gothic"/>
                        </a:rPr>
                        <a:t>Одним словом, иначе говоря, лучше сказать и др.</a:t>
                      </a:r>
                      <a:endParaRPr sz="1600" dirty="0"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  <a:sym typeface="Century Gothic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F8D8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195586" y="795901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Не </a:t>
            </a:r>
            <a:r>
              <a:rPr lang="ru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являются </a:t>
            </a:r>
            <a:r>
              <a:rPr lang="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вводными.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69757" y="2467697"/>
            <a:ext cx="8520600" cy="2512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6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Ведь, вдруг, вот, вообще, именно, едва ли, вряд ли, как бы, почти, приблизительно, поистине, как будто, тем не менее, между тем, однажды, наверняка и др.</a:t>
            </a:r>
            <a:endParaRPr sz="36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0451" y="5134451"/>
            <a:ext cx="1723549" cy="172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83478" y="272681"/>
            <a:ext cx="2053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1738" r="16040"/>
          <a:stretch/>
        </p:blipFill>
        <p:spPr>
          <a:xfrm>
            <a:off x="5557529" y="101600"/>
            <a:ext cx="2357538" cy="252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53650" y="2682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Упражнение 1. Проверка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55050" y="748675"/>
            <a:ext cx="8314200" cy="55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Найдите в тексте вводные слова и конструкции. </a:t>
            </a:r>
            <a:r>
              <a:rPr lang="ru" b="1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Подчеркните их.</a:t>
            </a:r>
            <a:endParaRPr b="1"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Илимский каньон — один из древнейших тектонических разломов в районе Байкала. </a:t>
            </a:r>
            <a:r>
              <a:rPr lang="ru" dirty="0">
                <a:solidFill>
                  <a:schemeClr val="dk1"/>
                </a:solidFill>
                <a:highlight>
                  <a:srgbClr val="A2C4C9"/>
                </a:highlight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По мнению </a:t>
            </a:r>
            <a:r>
              <a:rPr lang="ru" dirty="0" smtClean="0">
                <a:solidFill>
                  <a:schemeClr val="dk1"/>
                </a:solidFill>
                <a:highlight>
                  <a:srgbClr val="A2C4C9"/>
                </a:highlight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учёных)</a:t>
            </a:r>
            <a:r>
              <a:rPr lang="ru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</a:t>
            </a: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его возраст превышает 200 миллионов лет. </a:t>
            </a:r>
            <a:r>
              <a:rPr lang="ru" dirty="0" smtClean="0">
                <a:solidFill>
                  <a:schemeClr val="dk1"/>
                </a:solidFill>
                <a:highlight>
                  <a:srgbClr val="A2C4C9"/>
                </a:highlight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Возможно),</a:t>
            </a:r>
            <a:r>
              <a:rPr lang="ru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причиной возникновения объекта стало землетрясение либо падение метеорита.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Оказавшись в этой расщелине, путешественники, </a:t>
            </a:r>
            <a:r>
              <a:rPr lang="ru" dirty="0" smtClean="0">
                <a:solidFill>
                  <a:schemeClr val="dk1"/>
                </a:solidFill>
                <a:highlight>
                  <a:srgbClr val="A2C4C9"/>
                </a:highlight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безусловно</a:t>
            </a:r>
            <a:r>
              <a:rPr lang="ru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</a:t>
            </a: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ощущают мощь, величие и неповторимую энергетику природы. Илимский каньон признан памятником природы. Статус этот он получил благодаря уникальному ландшафту. </a:t>
            </a:r>
            <a:r>
              <a:rPr lang="ru" dirty="0" smtClean="0">
                <a:solidFill>
                  <a:schemeClr val="dk1"/>
                </a:solidFill>
                <a:highlight>
                  <a:srgbClr val="A2C4C9"/>
                </a:highlight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Во-первых</a:t>
            </a:r>
            <a:r>
              <a:rPr lang="ru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</a:t>
            </a: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здесь встречаются останцы, трёхметровые базальты, скалистые выступы и камни с аммонитами. </a:t>
            </a:r>
            <a:r>
              <a:rPr lang="ru" dirty="0" smtClean="0">
                <a:solidFill>
                  <a:schemeClr val="dk1"/>
                </a:solidFill>
                <a:highlight>
                  <a:srgbClr val="A2C4C9"/>
                </a:highlight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Во-вторых</a:t>
            </a:r>
            <a:r>
              <a:rPr lang="ru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</a:t>
            </a: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 серый каменный пейзаж вносят разнообразие папоротниковые рощи, ползучие растения и разноцветные мхи. Животный мир каньона тоже,</a:t>
            </a:r>
            <a:r>
              <a:rPr lang="ru" dirty="0">
                <a:solidFill>
                  <a:schemeClr val="dk1"/>
                </a:solidFill>
                <a:highlight>
                  <a:srgbClr val="A2C4C9"/>
                </a:highlight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  <a:r>
              <a:rPr lang="ru" dirty="0" smtClean="0">
                <a:solidFill>
                  <a:schemeClr val="dk1"/>
                </a:solidFill>
                <a:highlight>
                  <a:srgbClr val="A2C4C9"/>
                </a:highlight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кстати</a:t>
            </a:r>
            <a:r>
              <a:rPr lang="ru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</a:t>
            </a: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отличается разнообразием. Туристы могут встретить бурундуков, рыжих пищух, белок и ящериц.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40258" y="2854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Подведем итог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40258" y="909269"/>
            <a:ext cx="8520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1. </a:t>
            </a:r>
            <a:r>
              <a:rPr lang="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Узнали, </a:t>
            </a: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что такое вводные слова и конструкции.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240258" y="2055924"/>
            <a:ext cx="8520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2. </a:t>
            </a:r>
            <a:r>
              <a:rPr lang="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Научились </a:t>
            </a: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определять значения вводных слов и конструкций.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240258" y="3588500"/>
            <a:ext cx="81813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3. </a:t>
            </a:r>
            <a:r>
              <a:rPr lang="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Изучили </a:t>
            </a: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правила постановки знаков препинания при вводных словах и научимся их применять.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881" y="4524335"/>
            <a:ext cx="3150361" cy="22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107212" y="195879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Подведём </a:t>
            </a:r>
            <a:r>
              <a:rPr lang="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итог.   </a:t>
            </a:r>
            <a:r>
              <a:rPr lang="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Оцените </a:t>
            </a:r>
            <a:r>
              <a:rPr lang="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свою работу на уроке. </a:t>
            </a:r>
            <a:br>
              <a:rPr lang="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</a:b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326214" y="752825"/>
            <a:ext cx="85206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Выберите </a:t>
            </a:r>
            <a:r>
              <a:rPr lang="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точку на карте, до которой вы добрались на уроке.</a:t>
            </a:r>
            <a:endParaRPr sz="2000" b="1" i="1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t="13987"/>
          <a:stretch/>
        </p:blipFill>
        <p:spPr>
          <a:xfrm>
            <a:off x="219001" y="959379"/>
            <a:ext cx="8735025" cy="5702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60300" y="0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20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Р</a:t>
            </a:r>
            <a:r>
              <a:rPr lang="ru" sz="242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азминка</a:t>
            </a:r>
            <a:endParaRPr sz="2420"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0300" y="522348"/>
            <a:ext cx="8520600" cy="52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b="1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Прочитайте текст. Вставьте пропущенные буквы. Расставьте недостающие знаки препинания.</a:t>
            </a:r>
            <a:endParaRPr sz="1850" b="1"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Илимский каньон  один из др...внейших тектонических разломов в районе Байкала. По мнению учёных, его возр...ст пр...вышает 200 миллионов лет. Возможно, пр...чиной возн...кновения об...екта стало земл...трясение либо падение метеорита.</a:t>
            </a:r>
            <a:endParaRPr sz="185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Оказавшись в этой расщелине путешественники, безусловно, ощущают мощь величие и (не) повторимую энергетику пр...роды. Илимский каньон памятник пр...роды. Статус этот он получил благодаря уникальному ландшафту. Во-первых, здесь встр...чаются останцы трёхметровые базальты скалистые выступы и камни с аммонитами. Во-вторых, в серый каме(н/нн)ый пейзаж вносят разнообразие папоротниковые рощи ползучие растения и разноцветные мхи. Животный мир каньона то (же), кстати, отличается разнообразием. Туристы могут встретить бурундуков рыжих пищух белок и ящериц.</a:t>
            </a:r>
            <a:endParaRPr sz="185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34750" y="0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Проверка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задания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55050" y="555006"/>
            <a:ext cx="8682270" cy="48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b="1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Прочитайте текст. Вставьте пропущенные буквы. Расставьте недостающие знаки препинания.</a:t>
            </a:r>
            <a:endParaRPr sz="1850" b="1"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Илимский каньон  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— 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один из др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внейших тектонических разломов в районе Байкала. По мнению учёных, его возр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а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ст пр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вышает 200 миллионов лет. Возможно, пр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чиной возн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кновения об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ъ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екта стало земл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трясение либо падение метеорита.</a:t>
            </a:r>
            <a:endParaRPr sz="185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Оказавшись в этой расщелине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путешественники, безусловно, ощущают мощь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величие и 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не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повторимую энергетику пр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роды. Илимский каньон 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— 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памятник пр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роды. Статус этот он получил благодаря уникальному ландшафту. Во-первых, здесь встр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чаются останцы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трёхметровые базальты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скалистые выступы и камни с аммонитами. Во-вторых, в серый каме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нн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ый пейзаж вносят разнообразие папоротниковые рощи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ползучие растения и разноцветные мхи. Животный мир каньона то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же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кстати, отличается разнообразием. Туристы могут встретить бурундуков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рыжих пищух</a:t>
            </a:r>
            <a:r>
              <a:rPr lang="ru" sz="1850" b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</a:t>
            </a:r>
            <a:r>
              <a:rPr lang="ru" sz="185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белок и ящериц.</a:t>
            </a:r>
            <a:endParaRPr sz="185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51592" y="96481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Поразмышляем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49992" y="311172"/>
            <a:ext cx="8235060" cy="3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Составьте два варианта, вставив данные слова и придумав соответствующую концовку.</a:t>
            </a:r>
            <a:endParaRPr b="1"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Дорогой друг!</a:t>
            </a:r>
            <a:endParaRPr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Если ты читаешь это письмо, то, ……….., нас нет в живых. Наше путешествие, …….., оказалось не таким, как мы ожидали. Мы, ……, попали в плен к недружественному племени. И, ….., эти дикари готовятся нас принести в жертву. Спастись, ….., нет возможности.</a:t>
            </a:r>
            <a:endParaRPr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Вождь что-то сказал племени, и, ….., дикари свой план... .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60300" y="3831712"/>
            <a:ext cx="3555000" cy="24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Вариант 1</a:t>
            </a:r>
            <a:endParaRPr sz="1800" b="1" dirty="0">
              <a:solidFill>
                <a:srgbClr val="4F8D86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возможно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сожалению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видимо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кажется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вероятно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счастью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317192" y="3814463"/>
            <a:ext cx="3555000" cy="24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Вариант 2</a:t>
            </a:r>
            <a:endParaRPr sz="1800" b="1" dirty="0">
              <a:solidFill>
                <a:srgbClr val="4F8D86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конечно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несчастью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без сомнения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безусловно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несомненно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нашему ужасу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33983" y="0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Поразмышляем. Проверка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42883" y="840212"/>
            <a:ext cx="3928500" cy="55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Вариант 1</a:t>
            </a:r>
            <a:endParaRPr b="1" dirty="0">
              <a:solidFill>
                <a:srgbClr val="4F8D86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Дорогой друг!</a:t>
            </a:r>
            <a:endParaRPr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Если ты читаешь это письмо, то,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возможно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нас нет в живых. Наше путешествие,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сожалению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оказалось не таким, как мы ожидали. Мы,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видимо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попали в плен к недружественному племени. И,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кажется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эти дикари готовятся нас принести в жертву. Спастись,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вероятно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нет возможности.</a:t>
            </a:r>
            <a:endParaRPr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Вождь что-то сказал племени, и,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счастью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дикари свой план </a:t>
            </a:r>
            <a:r>
              <a:rPr lang="ru" i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отменили.</a:t>
            </a:r>
            <a:endParaRPr dirty="0">
              <a:solidFill>
                <a:srgbClr val="CC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669383" y="840212"/>
            <a:ext cx="3985200" cy="52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Вариант 2</a:t>
            </a:r>
            <a:endParaRPr b="1" dirty="0">
              <a:solidFill>
                <a:srgbClr val="4F8D86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Дорогой друг!</a:t>
            </a:r>
            <a:endParaRPr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Если ты читаешь это письмо, то,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конечно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нас нет в живых. Наше путешествие,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несчастью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оказалось не таким, как мы ожидали. Мы,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без сомнения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попали в плен к недружественному племени. И,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безусловно</a:t>
            </a:r>
            <a:r>
              <a:rPr lang="ru" i="1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эти дикари готовятся нас принести в жертву. Спастись,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несомненно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нет возможности.</a:t>
            </a:r>
            <a:endParaRPr i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Вождь что-то сказал племени, и, </a:t>
            </a:r>
            <a:r>
              <a:rPr lang="ru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нашему ужасу</a:t>
            </a:r>
            <a:r>
              <a:rPr lang="ru" i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дикари свой план </a:t>
            </a:r>
            <a:r>
              <a:rPr lang="ru" i="1" dirty="0">
                <a:solidFill>
                  <a:srgbClr val="CC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осуществили.</a:t>
            </a:r>
            <a:endParaRPr dirty="0">
              <a:solidFill>
                <a:srgbClr val="CC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15151" y="316862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40" b="1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Предложения с вводными </a:t>
            </a:r>
            <a:endParaRPr sz="3640" b="1" dirty="0">
              <a:solidFill>
                <a:srgbClr val="4F8D86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40" b="1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словами и конструкциями</a:t>
            </a:r>
            <a:endParaRPr sz="3640" b="1" dirty="0">
              <a:solidFill>
                <a:srgbClr val="4F8D86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5829">
            <a:off x="242995" y="2238947"/>
            <a:ext cx="1714761" cy="234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91364">
            <a:off x="1808328" y="1636253"/>
            <a:ext cx="3595916" cy="220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16361">
            <a:off x="5968070" y="1718691"/>
            <a:ext cx="2632582" cy="171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45446">
            <a:off x="1998389" y="4041900"/>
            <a:ext cx="2716594" cy="281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60385">
            <a:off x="5067932" y="3498724"/>
            <a:ext cx="2791863" cy="3194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40258" y="2854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Наши задачи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40258" y="909269"/>
            <a:ext cx="8520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1. Узнаем, что такое вводные слова и конструкции.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240258" y="2055924"/>
            <a:ext cx="8520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2. Научимся определять значения вводных слов и конструкций.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240258" y="3588500"/>
            <a:ext cx="81813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3. Изучим правила постановки знаков препинания при вводных словах и научимся их применять.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881" y="4524335"/>
            <a:ext cx="3150361" cy="228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132524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Проанализируем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73987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Наше путешествие, </a:t>
            </a:r>
            <a:r>
              <a:rPr lang="ru" sz="2800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сожалению</a:t>
            </a: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оказалось не таким, как мы ожидали.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К сожалению </a:t>
            </a:r>
            <a:r>
              <a:rPr lang="ru" sz="280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путешественников примешивалась досада. 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105" y="3989499"/>
            <a:ext cx="3549895" cy="256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13300" y="333852"/>
            <a:ext cx="8520600" cy="50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Теория. Что такое вводные слова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17082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 dirty="0">
                <a:solidFill>
                  <a:srgbClr val="4F8D86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Вводные слова (конструкции)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– это слова, словосочетания и предложения, выражающие отношение говорящего к высказываемой мысли.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Вводные конструкции грамматически не связаны с предложением: ни к ним нельзя задать вопрос от других членов предложения, ни от них невозможно поставить вопрос к другим словам в предложении.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Членами предложения они не являются. 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 устной речи выделяются интонацией, в письменной – запятыми.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629" y="0"/>
            <a:ext cx="1819075" cy="15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1172</Words>
  <Application>Microsoft Office PowerPoint</Application>
  <PresentationFormat>Экран (4:3)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Times New Roman</vt:lpstr>
      <vt:lpstr>Simple Light</vt:lpstr>
      <vt:lpstr>Презентация PowerPoint</vt:lpstr>
      <vt:lpstr>Разминка</vt:lpstr>
      <vt:lpstr>Проверка задания</vt:lpstr>
      <vt:lpstr>Поразмышляем</vt:lpstr>
      <vt:lpstr>Поразмышляем. Проверка</vt:lpstr>
      <vt:lpstr>Предложения с вводными  словами и конструкциями</vt:lpstr>
      <vt:lpstr>Наши задачи</vt:lpstr>
      <vt:lpstr>Проанализируем</vt:lpstr>
      <vt:lpstr>Теория. Что такое вводные слова</vt:lpstr>
      <vt:lpstr>Проанализируем</vt:lpstr>
      <vt:lpstr>Теория. Значения вводных слов</vt:lpstr>
      <vt:lpstr>Не являются вводными.</vt:lpstr>
      <vt:lpstr>Упражнение 1. Проверка</vt:lpstr>
      <vt:lpstr>Подведем итог</vt:lpstr>
      <vt:lpstr>Подведём итог.   Оцените свою работу на уроке.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27</cp:revision>
  <dcterms:modified xsi:type="dcterms:W3CDTF">2024-05-12T08:08:35Z</dcterms:modified>
</cp:coreProperties>
</file>