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2567-54F7-3A63-C1F0-D93551E92EFB}" v="68" dt="2025-02-16T16:14:50.411"/>
    <p1510:client id="{2619E844-B173-4768-962A-19E52D37FEB9}" v="1" dt="2025-02-17T17:43:52.017"/>
    <p1510:client id="{3402B069-523D-445D-99DB-C6F4E7DBCCCA}" v="59" dt="2025-02-16T16:44:17.513"/>
    <p1510:client id="{48DE891A-1B03-495A-86BF-9AD67A841851}" v="30" dt="2025-02-16T16:54:24.436"/>
    <p1510:client id="{56F31360-D438-99AC-E692-A4BABE6FA561}" v="23" dt="2025-02-16T16:27:52.307"/>
    <p1510:client id="{6917D50E-9ECE-4690-8F70-8966BFFDD540}" v="15" dt="2025-02-17T17:49:30.991"/>
    <p1510:client id="{6F26AF57-887C-4544-8D2C-723CDD49A56C}" v="13" dt="2025-02-16T16:46:22.682"/>
    <p1510:client id="{78AA8475-DF1F-45AD-B6E3-FA4B23CFA086}" v="4" dt="2025-02-16T16:56:27.931"/>
    <p1510:client id="{9990469F-229C-44AF-98F4-2CE6B10EF69B}" v="1" dt="2025-02-16T16:35:25.990"/>
    <p1510:client id="{C7F81530-0FD0-1976-298D-9E328E58974C}" v="35" dt="2025-02-16T16:22:45.382"/>
    <p1510:client id="{E87F146E-AE7C-44D9-BB2D-1E41623092E1}" v="203" dt="2025-02-17T18:10:56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1%D0%BE%D0%B4%D1%83%D1%8D%D0%BD_%D0%B4%D0%B5_%D0%9A%D1%83%D1%80%D1%82%D0%B5%D0%BD%D1%8D,_%D0%98%D0%B2%D0%B0%D0%BD_%D0%90%D0%BB%D0%B5%D0%BA%D1%81%D0%B0%D0%BD%D0%B4%D1%80%D0%BE%D0%B2%D0%B8%D1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yberleninka.ru/article/n/boduen-de-kurtene-uchenyy-operedivshiy-vremya" TargetMode="External"/><Relationship Id="rId5" Type="http://schemas.openxmlformats.org/officeDocument/2006/relationships/hyperlink" Target="https://spravochnick.ru/yazykoznanie_i_filologiya/i_a_boduen_de_kurtene_i_kazanskaya_lingvisticheskaya_shkola/" TargetMode="External"/><Relationship Id="rId4" Type="http://schemas.openxmlformats.org/officeDocument/2006/relationships/hyperlink" Target="https://old.bigenc.ru/linguistics/text/186933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80986"/>
            <a:ext cx="9144000" cy="19540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cs typeface="Aharoni" panose="02010803020104030203" pitchFamily="2" charset="-79"/>
              </a:rPr>
              <a:t>ТЕМА:</a:t>
            </a:r>
            <a:br>
              <a:rPr lang="ru-RU" sz="3200" b="1" dirty="0">
                <a:cs typeface="Aharoni" panose="02010803020104030203" pitchFamily="2" charset="-79"/>
              </a:rPr>
            </a:br>
            <a:r>
              <a:rPr lang="ru-RU" sz="3200" b="1" dirty="0">
                <a:cs typeface="Aharoni" panose="02010803020104030203" pitchFamily="2" charset="-79"/>
              </a:rPr>
              <a:t>«Иван Александрович</a:t>
            </a:r>
            <a:br>
              <a:rPr lang="ru-RU" sz="3200" b="1" dirty="0">
                <a:cs typeface="Aharoni" panose="02010803020104030203" pitchFamily="2" charset="-79"/>
              </a:rPr>
            </a:br>
            <a:r>
              <a:rPr lang="ru-RU" sz="3200" b="1" dirty="0" err="1">
                <a:cs typeface="Aharoni" panose="02010803020104030203" pitchFamily="2" charset="-79"/>
              </a:rPr>
              <a:t>Бодуэн</a:t>
            </a:r>
            <a:r>
              <a:rPr lang="ru-RU" sz="3200" b="1" dirty="0">
                <a:cs typeface="Aharoni" panose="02010803020104030203" pitchFamily="2" charset="-79"/>
              </a:rPr>
              <a:t> де </a:t>
            </a:r>
            <a:r>
              <a:rPr lang="ru-RU" sz="3200" b="1" dirty="0" err="1" smtClean="0">
                <a:cs typeface="Aharoni" panose="02010803020104030203" pitchFamily="2" charset="-79"/>
              </a:rPr>
              <a:t>Куртенэ</a:t>
            </a:r>
            <a:r>
              <a:rPr lang="ru-RU" sz="3200" b="1" dirty="0" smtClean="0">
                <a:cs typeface="Aharoni" panose="02010803020104030203" pitchFamily="2" charset="-79"/>
              </a:rPr>
              <a:t> - </a:t>
            </a:r>
            <a:r>
              <a:rPr lang="ru-RU" sz="3200" b="1" dirty="0">
                <a:cs typeface="Aharoni" panose="02010803020104030203" pitchFamily="2" charset="-79"/>
              </a:rPr>
              <a:t>известный ученый –филолог»</a:t>
            </a:r>
            <a:br>
              <a:rPr lang="ru-RU" sz="3200" b="1" dirty="0">
                <a:cs typeface="Aharoni" panose="02010803020104030203" pitchFamily="2" charset="-79"/>
              </a:rPr>
            </a:br>
            <a:endParaRPr lang="ru-RU" sz="3200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677792" y="4659268"/>
            <a:ext cx="4303594" cy="1774210"/>
          </a:xfrm>
        </p:spPr>
        <p:txBody>
          <a:bodyPr anchor="ctr">
            <a:noAutofit/>
          </a:bodyPr>
          <a:lstStyle/>
          <a:p>
            <a:pPr algn="r"/>
            <a:r>
              <a:rPr lang="ru-RU" sz="1800" dirty="0" smtClean="0"/>
              <a:t>Выполнила:  Беляева </a:t>
            </a:r>
            <a:r>
              <a:rPr lang="ru-RU" sz="1800" dirty="0" smtClean="0"/>
              <a:t>Н.П, </a:t>
            </a:r>
            <a:r>
              <a:rPr lang="ru-RU" sz="1800" dirty="0" smtClean="0"/>
              <a:t>учитель русского </a:t>
            </a:r>
            <a:r>
              <a:rPr lang="ru-RU" sz="1800" dirty="0" smtClean="0"/>
              <a:t>языка и литературы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88932" y="615863"/>
            <a:ext cx="1089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«Средняя общеобразовательная школа № 7 имени Олега Беспалова, воина – десантника, погибшего в Афганистане» </a:t>
            </a:r>
            <a:endParaRPr lang="ru-RU" dirty="0" smtClean="0"/>
          </a:p>
          <a:p>
            <a:pPr algn="ctr"/>
            <a:r>
              <a:rPr lang="ru-RU" dirty="0" smtClean="0"/>
              <a:t>города </a:t>
            </a:r>
            <a:r>
              <a:rPr lang="ru-RU" dirty="0"/>
              <a:t>Чебоксары 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7319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F751D0-0123-2C50-FBA9-B265997F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532"/>
            <a:ext cx="10515600" cy="527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Избранные труды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0B9999-B5C5-1A77-7B0A-2F4002CC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439"/>
            <a:ext cx="10515600" cy="5970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000" b="1">
                <a:solidFill>
                  <a:srgbClr val="212529"/>
                </a:solidFill>
                <a:latin typeface="Consolas"/>
              </a:rPr>
              <a:t>Полного собрания работ Бодуэна нет ни в одном
книгохранилище России, а вероятнее всего, и ни в одном книгохранилище мира.</a:t>
            </a:r>
            <a:endParaRPr lang="ru-RU" sz="2000" b="1"/>
          </a:p>
          <a:p>
            <a:pPr algn="ctr"/>
            <a:r>
              <a:rPr lang="ru-RU" sz="2000" b="1">
                <a:solidFill>
                  <a:srgbClr val="212529"/>
                </a:solidFill>
                <a:latin typeface="Consolas"/>
              </a:rPr>
              <a:t>Несмотря на очевидную важность работ Бодуэна для
современной науки, они до настоящего времени остаются
малодоступными широкому читателю, так как разбросаны по самым
различным изданиям, зачастую не имеющим прямого отношения к
лингвистике, и к тому же публиковались чуть ли не на десяти языках.
</a:t>
            </a:r>
          </a:p>
        </p:txBody>
      </p:sp>
      <p:pic>
        <p:nvPicPr>
          <p:cNvPr id="4" name="Рисунок 3" descr="Изображение выглядит как текст, книга, Шрифт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FDB24388-1B62-5C86-B0A2-D9E858B2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32" y="3955256"/>
            <a:ext cx="2097818" cy="27932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Шрифт, логотип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524E145D-940B-77D4-6122-F1B8789A1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39" y="3955255"/>
            <a:ext cx="2067593" cy="272177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логотип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CD8C5516-F350-E3D7-B559-187E5E8CB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42" y="3943349"/>
            <a:ext cx="2111574" cy="272177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снимок экрана, логотип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1B555C4B-3965-5A5F-3C21-D08B26A74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869" y="3943349"/>
            <a:ext cx="2256106" cy="27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4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43EDE4-3226-0363-1E1A-1AB101DF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>
                <a:solidFill>
                  <a:srgbClr val="FF0000"/>
                </a:solidFill>
              </a:rPr>
              <a:t>НАГРАДЫ и ПРЕМИИ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E2B8A4-8838-0F23-9066-28DDA9B2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98"/>
            <a:ext cx="10515600" cy="21310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/>
              <a:t>В 1875г присвоена Уваровская премия Императорской академии Наук за докторскую диссертацию.</a:t>
            </a:r>
          </a:p>
          <a:p>
            <a:r>
              <a:rPr lang="ru-RU"/>
              <a:t>Ордена Святой Анны 2-й и 3-й степени, орден Святого Станислава 2-йи 3-й степени, Ордер Святого Владимира 4-й степени</a:t>
            </a:r>
          </a:p>
        </p:txBody>
      </p:sp>
      <p:pic>
        <p:nvPicPr>
          <p:cNvPr id="4" name="Рисунок 3" descr="Изображение выглядит как текст, снимок экран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FFE4B0E4-2B42-868B-75D3-85FB236E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" y="3424870"/>
            <a:ext cx="4023982" cy="342787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имвол, снимок экрана, эмблем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B39C9EEE-A12F-BE1F-51C9-2DA6F660A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81" y="3521528"/>
            <a:ext cx="3887911" cy="3339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Изображение выглядит как текст, снимок экрана, плакат, графический дизайн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F2BF7F1B-5183-51FC-24BD-803CB6F7D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657" y="3426279"/>
            <a:ext cx="4152900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65D525-DD56-27D9-D4DE-67F7208E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357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СЕМЬЯ</a:t>
            </a:r>
            <a:endParaRPr lang="ru-RU"/>
          </a:p>
        </p:txBody>
      </p:sp>
      <p:pic>
        <p:nvPicPr>
          <p:cNvPr id="4" name="Объект 3" descr="Изображение выглядит как ребенок, текст, Человеческое лицо, одежд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495B7C87-06EC-40A3-4EC4-194CA9206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429" y="735205"/>
            <a:ext cx="3447261" cy="3733800"/>
          </a:xfrm>
        </p:spPr>
      </p:pic>
      <p:pic>
        <p:nvPicPr>
          <p:cNvPr id="8" name="Рисунок 7" descr="Изображение выглядит как одежда, человек, Человеческое лицо, женщин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E66E1006-42D9-33A2-085F-2979DEB3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5" y="2596243"/>
            <a:ext cx="5486400" cy="41148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ческое лицо, портрет, человек, одежд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51CC0960-C4F8-AFD3-6B54-49FE26846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049" y="636815"/>
            <a:ext cx="32232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653FB8-0B32-4A3D-76F1-2D39121A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УЧЕНИКИ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7E1B41-F344-D9ED-BA49-16EE70FD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55994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/>
              <a:t>Среди известных учеников ИВАНА АЛЕКСАНРОВИЧА Бодуэна -де </a:t>
            </a:r>
            <a:r>
              <a:rPr lang="ru-RU" b="1" err="1"/>
              <a:t>Куртенэ</a:t>
            </a:r>
            <a:r>
              <a:rPr lang="ru-RU" b="1"/>
              <a:t> можно выделить следующих ученых:</a:t>
            </a:r>
          </a:p>
          <a:p>
            <a:r>
              <a:rPr lang="ru-RU" b="1" u="sng"/>
              <a:t>В.А Богородский </a:t>
            </a:r>
            <a:r>
              <a:rPr lang="ru-RU" b="1"/>
              <a:t>(1857-1941) автор трудов русского, татарского и других языков</a:t>
            </a:r>
          </a:p>
          <a:p>
            <a:r>
              <a:rPr lang="ru-RU" b="1" u="sng"/>
              <a:t>С.К. Булич</a:t>
            </a:r>
            <a:r>
              <a:rPr lang="ru-RU" b="1"/>
              <a:t> (1859-1921)  автор многочисленных работ по общему и сравнительному языкознанию</a:t>
            </a:r>
          </a:p>
          <a:p>
            <a:r>
              <a:rPr lang="ru-RU" b="1" u="sng"/>
              <a:t>А.Н. Генко </a:t>
            </a:r>
            <a:r>
              <a:rPr lang="ru-RU" b="1"/>
              <a:t>(1896-1941) создал алфавит для бесписьменных языков Кавказа</a:t>
            </a:r>
          </a:p>
          <a:p>
            <a:r>
              <a:rPr lang="ru-RU" b="1" u="sng"/>
              <a:t>Н.В. </a:t>
            </a:r>
            <a:r>
              <a:rPr lang="ru-RU" b="1" u="sng" err="1"/>
              <a:t>Крушевский</a:t>
            </a:r>
            <a:r>
              <a:rPr lang="ru-RU" b="1"/>
              <a:t> (1851-1887) конечной целью лингвистики считал раскрытие законов, управляющих явлениями языка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2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C24D24-0099-68CC-966B-82CF7A68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816"/>
            <a:ext cx="10515600" cy="5851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u="sng"/>
              <a:t>Е.Д. Поливанов</a:t>
            </a:r>
            <a:r>
              <a:rPr lang="ru-RU" b="1"/>
              <a:t> (1891-1938) востоковед. Один из основателей советской  социолингвистики и фонологии</a:t>
            </a:r>
            <a:endParaRPr lang="en-US" b="1"/>
          </a:p>
          <a:p>
            <a:r>
              <a:rPr lang="ru-RU" b="1" u="sng" err="1"/>
              <a:t>Л.В.Щерба</a:t>
            </a:r>
            <a:r>
              <a:rPr lang="ru-RU" b="1" u="sng"/>
              <a:t> </a:t>
            </a:r>
            <a:r>
              <a:rPr lang="ru-RU" b="1"/>
              <a:t>(1880-1944) внес большой вклад в развитие психолингвистики, лексикографии, фонологии</a:t>
            </a:r>
          </a:p>
          <a:p>
            <a:r>
              <a:rPr lang="ru-RU" b="1" u="sng" err="1"/>
              <a:t>Л.П.Якубиский</a:t>
            </a:r>
            <a:r>
              <a:rPr lang="ru-RU" b="1" u="sng"/>
              <a:t> </a:t>
            </a:r>
            <a:r>
              <a:rPr lang="ru-RU" b="1"/>
              <a:t>(1892-1945) советский филолог, лингвист, специалист по проблемам поэтики, древнерусскому языку. Общим проблемам языкознания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5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29DF2-D6C8-2D73-C37B-7C5E1C8A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4"/>
            <a:ext cx="10515600" cy="15041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ССЫЛКИ НА ИСТОЧНИКИ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5CCA00-1544-38EF-0FBC-35B4B233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719"/>
            <a:ext cx="10515600" cy="5208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ru-RU" sz="1800" b="1" dirty="0">
                <a:ea typeface="+mn-lt"/>
                <a:cs typeface="+mn-lt"/>
              </a:rPr>
              <a:t>Бодуэн де </a:t>
            </a:r>
            <a:r>
              <a:rPr lang="ru-RU" sz="1800" b="1" err="1">
                <a:ea typeface="+mn-lt"/>
                <a:cs typeface="+mn-lt"/>
              </a:rPr>
              <a:t>Куртенэ</a:t>
            </a:r>
            <a:r>
              <a:rPr lang="ru-RU" sz="1800" b="1" dirty="0">
                <a:ea typeface="+mn-lt"/>
                <a:cs typeface="+mn-lt"/>
              </a:rPr>
              <a:t>, Иван Александрович — Википедия</a:t>
            </a:r>
          </a:p>
          <a:p>
            <a:pPr marL="0" indent="0">
              <a:buNone/>
            </a:pPr>
            <a:r>
              <a:rPr lang="ru-RU" sz="2000" dirty="0">
                <a:ea typeface="+mn-lt"/>
                <a:cs typeface="+mn-lt"/>
                <a:hlinkClick r:id="rId3"/>
              </a:rPr>
              <a:t>https://ru.m.wikipedia.org/wiki/%D0%91%D0%BE%D0%B4%D1%83%D1%8D%D0%BD_%D0%B4%D0%B5_%D0%9A%D1%83%D1%80%D1%82%D0%B5%D0%BD%D1%8D,_%D0%98%D0%B2%D0%B0%D0%BD_%D0%90%D0%BB%D0%B5%D0%BA%D1%81%D0%B0%D0%BD%D0%B4%D1%80%D0%BE%D0%B2%D0%B8%D1%87</a:t>
            </a:r>
            <a:endParaRPr lang="ru-RU"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ru-RU" sz="1800" b="1" dirty="0">
                <a:ea typeface="+mn-lt"/>
                <a:cs typeface="+mn-lt"/>
              </a:rPr>
              <a:t>БОДУЭН ДЕ КУРТЕНЭ • Большая российская энциклопедия - электронная версия</a:t>
            </a:r>
          </a:p>
          <a:p>
            <a:pPr marL="0" indent="0">
              <a:buNone/>
            </a:pPr>
            <a:r>
              <a:rPr lang="ru-RU" sz="2000" dirty="0">
                <a:ea typeface="+mn-lt"/>
                <a:cs typeface="+mn-lt"/>
                <a:hlinkClick r:id="rId4"/>
              </a:rPr>
              <a:t>https://old.bigenc.ru/linguistics/text/1869331</a:t>
            </a:r>
            <a:endParaRPr lang="ru-RU" sz="2000" b="1" dirty="0"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ru-RU" sz="1800" b="1" dirty="0">
                <a:ea typeface="+mn-lt"/>
                <a:cs typeface="+mn-lt"/>
              </a:rPr>
              <a:t>И.А. Бодуэн де </a:t>
            </a:r>
            <a:r>
              <a:rPr lang="ru-RU" sz="1800" b="1" err="1">
                <a:ea typeface="+mn-lt"/>
                <a:cs typeface="+mn-lt"/>
              </a:rPr>
              <a:t>Куртенэ</a:t>
            </a:r>
            <a:r>
              <a:rPr lang="ru-RU" sz="1800" b="1" dirty="0">
                <a:ea typeface="+mn-lt"/>
                <a:cs typeface="+mn-lt"/>
              </a:rPr>
              <a:t> и Казанская лингвистическая школа</a:t>
            </a:r>
          </a:p>
          <a:p>
            <a:pPr marL="0" indent="0">
              <a:buNone/>
            </a:pPr>
            <a:r>
              <a:rPr lang="ru-RU" sz="2000" dirty="0">
                <a:ea typeface="+mn-lt"/>
                <a:cs typeface="+mn-lt"/>
                <a:hlinkClick r:id="rId5"/>
              </a:rPr>
              <a:t>https://spravochnick.ru/yazykoznanie_i_filologiya/i_a_boduen_de_kurtene_i_kazanskaya_lingvisticheskaya_shkola/</a:t>
            </a:r>
            <a:endParaRPr lang="ru-RU" sz="2000" b="1" dirty="0"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ru-RU" sz="1800" b="1" dirty="0">
                <a:ea typeface="+mn-lt"/>
                <a:cs typeface="+mn-lt"/>
              </a:rPr>
              <a:t>БОДУЭН ДЕ КУРТЕНЭ - УЧЕНЫЙ, ОПЕРЕДИВШИЙ ВРЕМЯ – тема научной статьи по языкознанию и литературоведению читайте бесплатно текст научно-исследовательской работы в электронной библиотеке </a:t>
            </a:r>
            <a:r>
              <a:rPr lang="ru-RU" sz="1800" b="1" dirty="0" err="1">
                <a:ea typeface="+mn-lt"/>
                <a:cs typeface="+mn-lt"/>
              </a:rPr>
              <a:t>КиберЛенинка</a:t>
            </a:r>
            <a:endParaRPr lang="ru-RU" sz="1800" b="1" dirty="0" err="1"/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  <a:hlinkClick r:id="rId6"/>
              </a:rPr>
              <a:t>https://cyberleninka.ru/article/n/boduen-de-kurtene-uchenyy-operedivshiy-vremya</a:t>
            </a:r>
            <a:endParaRPr lang="ru-RU" sz="1800" b="1"/>
          </a:p>
          <a:p>
            <a:pPr>
              <a:buFont typeface="Calibri" panose="020B0604020202020204" pitchFamily="34" charset="0"/>
              <a:buChar char="-"/>
            </a:pPr>
            <a:endParaRPr lang="ru-RU" sz="1800" dirty="0"/>
          </a:p>
          <a:p>
            <a:pPr>
              <a:buFont typeface="Calibri" panose="020B0604020202020204" pitchFamily="34" charset="0"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516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0CD7F-9317-0B8E-DA84-EEFE844A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7189A4-7AD9-7221-3364-7E4B61FBF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6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D08E63-DBC7-65BC-0321-772E1A16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                                        ПЛАН </a:t>
            </a:r>
            <a:br>
              <a:rPr lang="ru-RU"/>
            </a:br>
            <a:r>
              <a:rPr lang="ru-RU"/>
              <a:t>                                </a:t>
            </a:r>
            <a:r>
              <a:rPr lang="ru-RU" i="1" u="sng"/>
              <a:t>презентации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F26680-27C8-F9E0-25B2-CD04063AE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000" b="1" i="1" dirty="0"/>
              <a:t>1.Биография и научная деятельность</a:t>
            </a:r>
          </a:p>
          <a:p>
            <a:pPr marL="0" indent="0">
              <a:buNone/>
            </a:pPr>
            <a:r>
              <a:rPr lang="ru-RU" sz="4000" b="1" i="1" dirty="0"/>
              <a:t>2 .Избранные труды</a:t>
            </a:r>
          </a:p>
          <a:p>
            <a:pPr marL="0" indent="0">
              <a:buNone/>
            </a:pPr>
            <a:r>
              <a:rPr lang="ru-RU" sz="4000" b="1" i="1" dirty="0"/>
              <a:t>3.Награды</a:t>
            </a:r>
          </a:p>
          <a:p>
            <a:pPr marL="0" indent="0">
              <a:buNone/>
            </a:pPr>
            <a:r>
              <a:rPr lang="ru-RU" sz="4000" b="1" i="1" dirty="0"/>
              <a:t>4.Семья</a:t>
            </a:r>
          </a:p>
          <a:p>
            <a:pPr marL="0" indent="0">
              <a:buNone/>
            </a:pPr>
            <a:r>
              <a:rPr lang="ru-RU" sz="4000" b="1" i="1" dirty="0"/>
              <a:t>5.Его ученики</a:t>
            </a:r>
          </a:p>
          <a:p>
            <a:pPr marL="0" indent="0">
              <a:buNone/>
            </a:pPr>
            <a:r>
              <a:rPr lang="ru-RU" sz="4000" b="1" i="1" dirty="0"/>
              <a:t>6. Ссылки на источники</a:t>
            </a:r>
          </a:p>
        </p:txBody>
      </p:sp>
      <p:pic>
        <p:nvPicPr>
          <p:cNvPr id="4" name="Рисунок 3" descr="Изображение выглядит как портрет, Человеческое лицо, Борода человека, Лоб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7177CF02-71AF-CB2E-40DA-A2B14683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473" y="2531987"/>
            <a:ext cx="2681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0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3AF4A2-9B5C-0D70-9C8F-6F80BEF7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2" y="1019409"/>
            <a:ext cx="4766449" cy="54754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b="1" dirty="0"/>
              <a:t>Не</a:t>
            </a:r>
            <a:r>
              <a:rPr lang="ru-RU" sz="2100" b="1" dirty="0">
                <a:latin typeface="Times New Roman"/>
                <a:cs typeface="Times New Roman"/>
              </a:rPr>
              <a:t>обычная фамилия ученого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восходит к  французскому роду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 де </a:t>
            </a:r>
            <a:r>
              <a:rPr lang="ru-RU" sz="2100" b="1" err="1">
                <a:latin typeface="Times New Roman"/>
                <a:cs typeface="Times New Roman"/>
              </a:rPr>
              <a:t>Куртенэ</a:t>
            </a:r>
            <a:r>
              <a:rPr lang="ru-RU" sz="2100" b="1" dirty="0">
                <a:latin typeface="Times New Roman"/>
                <a:cs typeface="Times New Roman"/>
              </a:rPr>
              <a:t>, а   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предки его правили 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в Латинской империи. Позже одна ветвь рода переселилась в  Польшу, а сам 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 Иван Александрович 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(Ян </a:t>
            </a:r>
            <a:r>
              <a:rPr lang="ru-RU" sz="2100" b="1" err="1">
                <a:latin typeface="Times New Roman"/>
                <a:cs typeface="Times New Roman"/>
              </a:rPr>
              <a:t>Игнацы</a:t>
            </a:r>
            <a:r>
              <a:rPr lang="ru-RU" sz="2100" b="1" dirty="0">
                <a:latin typeface="Times New Roman"/>
                <a:cs typeface="Times New Roman"/>
              </a:rPr>
              <a:t> </a:t>
            </a:r>
            <a:r>
              <a:rPr lang="ru-RU" sz="2100" b="1" err="1">
                <a:latin typeface="Times New Roman"/>
                <a:cs typeface="Times New Roman"/>
              </a:rPr>
              <a:t>Нечислав</a:t>
            </a:r>
            <a:r>
              <a:rPr lang="ru-RU" sz="2100" b="1" dirty="0">
                <a:latin typeface="Times New Roman"/>
                <a:cs typeface="Times New Roman"/>
              </a:rPr>
              <a:t>) 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принадлежал к 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польским  дворянам. Он родился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 в  </a:t>
            </a:r>
            <a:r>
              <a:rPr lang="ru-RU" sz="2100" b="1" err="1">
                <a:latin typeface="Times New Roman"/>
                <a:cs typeface="Times New Roman"/>
              </a:rPr>
              <a:t>Радзымине</a:t>
            </a:r>
            <a:r>
              <a:rPr lang="ru-RU" sz="2100" b="1" dirty="0">
                <a:latin typeface="Times New Roman"/>
                <a:cs typeface="Times New Roman"/>
              </a:rPr>
              <a:t> 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близ Варшавы, в той  части 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Польши, которая входила </a:t>
            </a:r>
          </a:p>
          <a:p>
            <a:pPr marL="0" indent="0" algn="ctr">
              <a:buNone/>
            </a:pPr>
            <a:r>
              <a:rPr lang="ru-RU" sz="2100" b="1" dirty="0">
                <a:latin typeface="Times New Roman"/>
                <a:cs typeface="Times New Roman"/>
              </a:rPr>
              <a:t>в состав России.</a:t>
            </a:r>
          </a:p>
          <a:p>
            <a:pPr marL="0" indent="0">
              <a:buNone/>
            </a:pPr>
            <a:r>
              <a:rPr lang="ru-RU" sz="2100" b="1" dirty="0"/>
              <a:t>                                          </a:t>
            </a:r>
            <a:endParaRPr lang="ru-RU" sz="2100" b="1">
              <a:latin typeface="Times New Roman"/>
              <a:cs typeface="Times New Roman"/>
            </a:endParaRPr>
          </a:p>
          <a:p>
            <a:pPr algn="just"/>
            <a:endParaRPr lang="ru-RU" sz="2100">
              <a:latin typeface="Times New Roman"/>
              <a:cs typeface="Times New Roman"/>
            </a:endParaRPr>
          </a:p>
          <a:p>
            <a:pPr algn="just"/>
            <a:endParaRPr lang="ru-RU" sz="2000">
              <a:latin typeface="Times New Roman"/>
              <a:cs typeface="Times New Roman"/>
            </a:endParaRPr>
          </a:p>
          <a:p>
            <a:pPr algn="just"/>
            <a:endParaRPr lang="ru-RU" sz="2000">
              <a:latin typeface="Times New Roman"/>
              <a:cs typeface="Times New Roman"/>
            </a:endParaRPr>
          </a:p>
          <a:p>
            <a:pPr algn="just"/>
            <a:endParaRPr lang="ru-RU" sz="2000">
              <a:latin typeface="Times New Roman"/>
              <a:cs typeface="Times New Roman"/>
            </a:endParaRPr>
          </a:p>
          <a:p>
            <a:pPr algn="just"/>
            <a:endParaRPr lang="ru-RU" sz="2000">
              <a:latin typeface="Times New Roman"/>
              <a:cs typeface="Times New Roman"/>
            </a:endParaRPr>
          </a:p>
          <a:p>
            <a:pPr algn="just"/>
            <a:endParaRPr lang="ru-RU" sz="2000">
              <a:latin typeface="Times New Roman"/>
              <a:cs typeface="Times New Roman"/>
            </a:endParaRPr>
          </a:p>
          <a:p>
            <a:pPr algn="just"/>
            <a:endParaRPr lang="ru-RU" sz="2000" b="1"/>
          </a:p>
        </p:txBody>
      </p:sp>
      <p:pic>
        <p:nvPicPr>
          <p:cNvPr id="4" name="Рисунок 3" descr="Изображение выглядит как текст, графическая вставка, плакат, логотип">
            <a:extLst>
              <a:ext uri="{FF2B5EF4-FFF2-40B4-BE49-F238E27FC236}">
                <a16:creationId xmlns="" xmlns:a16="http://schemas.microsoft.com/office/drawing/2014/main" id="{5CCB24F0-920B-A869-FAC8-C9869B82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758" y="1326461"/>
            <a:ext cx="2732888" cy="3959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C59E9D-1F11-E216-3E01-223CC176113E}"/>
              </a:ext>
            </a:extLst>
          </p:cNvPr>
          <p:cNvSpPr txBox="1"/>
          <p:nvPr/>
        </p:nvSpPr>
        <p:spPr>
          <a:xfrm>
            <a:off x="8671035" y="3061138"/>
            <a:ext cx="33015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err="1"/>
              <a:t>г.Радзымине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097A023-C094-B57D-83D9-EE1A2B61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234156"/>
            <a:ext cx="10515600" cy="786908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БИОГРАФИЯ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" name="Рисунок 9" descr="Изображение выглядит как на открытом воздухе, небо, дорога, облако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E2582E78-CE7F-9CF9-5F54-424AD752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290" y="3612931"/>
            <a:ext cx="349567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6DA75B-8368-92EA-6125-47C116B1F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30" y="366202"/>
            <a:ext cx="6826829" cy="57577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1900" b="1" dirty="0">
                <a:latin typeface="Times New Roman"/>
                <a:cs typeface="Times New Roman"/>
              </a:rPr>
              <a:t>Окончил Варшавский университет.</a:t>
            </a:r>
            <a:endParaRPr lang="ru-RU" sz="1900" dirty="0">
              <a:latin typeface="Aptos" panose="020B0004020202020204"/>
              <a:cs typeface="Times New Roman"/>
            </a:endParaRPr>
          </a:p>
          <a:p>
            <a:pPr marL="0" indent="0" algn="ctr">
              <a:buNone/>
            </a:pPr>
            <a:r>
              <a:rPr lang="ru-RU" sz="1900" b="1" dirty="0">
                <a:latin typeface="Times New Roman"/>
                <a:cs typeface="Times New Roman"/>
              </a:rPr>
              <a:t>Однако после  поражения польского восстания </a:t>
            </a:r>
            <a:endParaRPr lang="ru-RU" sz="1900">
              <a:latin typeface="Aptos" panose="020B0004020202020204"/>
              <a:cs typeface="Times New Roman"/>
            </a:endParaRPr>
          </a:p>
          <a:p>
            <a:pPr marL="0" indent="0" algn="ctr">
              <a:buNone/>
            </a:pPr>
            <a:r>
              <a:rPr lang="ru-RU" sz="1900" b="1" dirty="0">
                <a:latin typeface="Times New Roman"/>
                <a:cs typeface="Times New Roman"/>
              </a:rPr>
              <a:t>1863­-1864 гг. царское правительство не разрешало польским интеллигентам работать в </a:t>
            </a:r>
            <a:r>
              <a:rPr lang="ru-RU" sz="1900" b="1" dirty="0" err="1">
                <a:latin typeface="Times New Roman"/>
                <a:cs typeface="Times New Roman"/>
              </a:rPr>
              <a:t>Привислинс</a:t>
            </a:r>
            <a:r>
              <a:rPr lang="ru-RU" sz="1900" b="1" dirty="0">
                <a:latin typeface="Times New Roman"/>
                <a:cs typeface="Times New Roman"/>
              </a:rPr>
              <a:t>- ком крае, так называлось тогда русская Польша.                                   Завершив обучение за границей и защитив в 29 лет</a:t>
            </a:r>
            <a:endParaRPr lang="ru-RU" sz="1900" dirty="0">
              <a:latin typeface="Aptos" panose="020B0004020202020204"/>
              <a:cs typeface="Times New Roman"/>
            </a:endParaRPr>
          </a:p>
          <a:p>
            <a:pPr marL="0" indent="0" algn="ctr">
              <a:buNone/>
            </a:pPr>
            <a:r>
              <a:rPr lang="ru-RU" sz="1900" b="1" dirty="0">
                <a:latin typeface="Times New Roman"/>
                <a:cs typeface="Times New Roman"/>
              </a:rPr>
              <a:t> докторскую диссертацию, Бодуэн де </a:t>
            </a:r>
            <a:r>
              <a:rPr lang="ru-RU" sz="1900" b="1" dirty="0" err="1">
                <a:latin typeface="Times New Roman"/>
                <a:cs typeface="Times New Roman"/>
              </a:rPr>
              <a:t>Куртенэ</a:t>
            </a:r>
            <a:r>
              <a:rPr lang="ru-RU" sz="1900" b="1" dirty="0">
                <a:latin typeface="Times New Roman"/>
                <a:cs typeface="Times New Roman"/>
              </a:rPr>
              <a:t> уехал  преподавать в Казанский университет. Именно в </a:t>
            </a:r>
            <a:endParaRPr lang="ru-RU" sz="1900">
              <a:latin typeface="Aptos" panose="020B0004020202020204"/>
              <a:cs typeface="Times New Roman"/>
            </a:endParaRPr>
          </a:p>
          <a:p>
            <a:pPr marL="0" indent="0" algn="ctr">
              <a:buNone/>
            </a:pPr>
            <a:r>
              <a:rPr lang="ru-RU" sz="1900" b="1" dirty="0">
                <a:latin typeface="Times New Roman"/>
                <a:cs typeface="Times New Roman"/>
              </a:rPr>
              <a:t>Казани он нашёл себя как учёный: там сложилась   его научная концепция, там же он создал школу </a:t>
            </a:r>
            <a:endParaRPr lang="ru-RU" sz="1900" dirty="0">
              <a:latin typeface="Aptos" panose="020B0004020202020204"/>
              <a:cs typeface="Times New Roman"/>
            </a:endParaRPr>
          </a:p>
          <a:p>
            <a:pPr marL="0" indent="0" algn="ctr">
              <a:buNone/>
            </a:pPr>
            <a:r>
              <a:rPr lang="ru-RU" sz="1900" b="1" dirty="0">
                <a:latin typeface="Times New Roman"/>
                <a:cs typeface="Times New Roman"/>
              </a:rPr>
              <a:t>языковедов. Позже учёный работал в Юрьеве        (ныне </a:t>
            </a:r>
            <a:r>
              <a:rPr lang="ru-RU" sz="1900" b="1" dirty="0" err="1">
                <a:latin typeface="Times New Roman"/>
                <a:cs typeface="Times New Roman"/>
              </a:rPr>
              <a:t>г.Тарту</a:t>
            </a:r>
            <a:r>
              <a:rPr lang="ru-RU" sz="1900" b="1" dirty="0">
                <a:latin typeface="Times New Roman"/>
                <a:cs typeface="Times New Roman"/>
              </a:rPr>
              <a:t> в Эстонии), затем в польском                      Кракове и, наконец, в Петербурге, где у него также  появилось  много учеников.</a:t>
            </a:r>
            <a:endParaRPr lang="ru-RU" sz="1900"/>
          </a:p>
        </p:txBody>
      </p:sp>
      <p:pic>
        <p:nvPicPr>
          <p:cNvPr id="6" name="Рисунок 5" descr="Изображение выглядит как на открытом воздухе, небо, строительство, текст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A6D00ECA-D582-2A9E-AAA3-BA373FB4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779" y="187778"/>
            <a:ext cx="4905872" cy="3026229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текст, на открытом воздухе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F1CB7BC7-6BDC-16E0-5B7F-1C8C98C0D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00" y="3208564"/>
            <a:ext cx="4900821" cy="33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CF6019-014D-D1C1-DA52-EA577B37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591"/>
            <a:ext cx="10515600" cy="18682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/>
                <a:cs typeface="Times New Roman"/>
              </a:rPr>
              <a:t> </a:t>
            </a:r>
            <a:r>
              <a:rPr lang="ru-RU" sz="3000" b="1" u="sng" dirty="0">
                <a:latin typeface="Times New Roman"/>
                <a:cs typeface="Times New Roman"/>
              </a:rPr>
              <a:t>Бодуэн де </a:t>
            </a:r>
            <a:r>
              <a:rPr lang="ru-RU" sz="3000" b="1" u="sng" dirty="0" err="1">
                <a:latin typeface="Times New Roman"/>
                <a:cs typeface="Times New Roman"/>
              </a:rPr>
              <a:t>Куртенэ</a:t>
            </a:r>
            <a:r>
              <a:rPr lang="ru-RU" sz="3000" b="1" u="sng" dirty="0">
                <a:latin typeface="Times New Roman"/>
                <a:cs typeface="Times New Roman"/>
              </a:rPr>
              <a:t> </a:t>
            </a:r>
            <a:r>
              <a:rPr lang="ru-RU" sz="2400" b="1" dirty="0">
                <a:latin typeface="Times New Roman"/>
                <a:cs typeface="Times New Roman"/>
              </a:rPr>
              <a:t>писал и издавал свои работы на трёх языках: русском, польском и немецком. Он активно участвовал в политехнической жизни,  выступая за  права языков малых  народов России. В 1913 г. его арестовали за публикацию брошюры "Национальный и территориальный признак в автономии", противоречившей российскому законодательству. Отбывал наказание в известной петербургской тюрьме -"Крестах"</a:t>
            </a:r>
            <a:endParaRPr lang="ru-RU" sz="2400" b="1" dirty="0"/>
          </a:p>
        </p:txBody>
      </p:sp>
      <p:pic>
        <p:nvPicPr>
          <p:cNvPr id="4" name="Рисунок 3" descr="Изображение выглядит как на открытом воздухе, строительство, вода, текст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FE6BDF82-CA3D-7231-99D0-6ADFE19C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202" y="2842885"/>
            <a:ext cx="5600700" cy="4010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черно-белый, книга, монохромный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F08FF4F0-02F0-53FF-AE5C-89239092E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079" y="2528207"/>
            <a:ext cx="29576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B4A72F-D204-3B4E-33B1-65DE7365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018"/>
            <a:ext cx="5254326" cy="5888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400" b="1" dirty="0">
                <a:latin typeface="Times New Roman"/>
                <a:cs typeface="Times New Roman"/>
              </a:rPr>
              <a:t>Бодуэна де </a:t>
            </a:r>
            <a:r>
              <a:rPr lang="ru-RU" sz="3400" b="1" dirty="0" err="1">
                <a:latin typeface="Times New Roman"/>
                <a:cs typeface="Times New Roman"/>
              </a:rPr>
              <a:t>Куртенэ</a:t>
            </a:r>
            <a:r>
              <a:rPr lang="ru-RU" sz="2100" b="1" dirty="0">
                <a:latin typeface="Times New Roman"/>
                <a:cs typeface="Times New Roman"/>
              </a:rPr>
              <a:t> вплоть до Февральской революции  не допускали к работе в Петроградском  университете. В 1918 г. Польша стала независимым  государством, и Иван Александрович  вернулся на родину, где пользовался  большим уважением. В  двух странах­ России и Польше­ он по праву считается отечествен-  </a:t>
            </a:r>
            <a:r>
              <a:rPr lang="ru-RU" sz="2100" b="1" dirty="0" err="1">
                <a:latin typeface="Times New Roman"/>
                <a:cs typeface="Times New Roman"/>
              </a:rPr>
              <a:t>ным</a:t>
            </a:r>
            <a:r>
              <a:rPr lang="ru-RU" sz="2100" b="1" dirty="0">
                <a:latin typeface="Times New Roman"/>
                <a:cs typeface="Times New Roman"/>
              </a:rPr>
              <a:t> языковедом. Научная деятельность учёного была  многообразной. Он занимался рус- </a:t>
            </a:r>
            <a:r>
              <a:rPr lang="ru-RU" sz="2100" b="1" dirty="0" err="1">
                <a:latin typeface="Times New Roman"/>
                <a:cs typeface="Times New Roman"/>
              </a:rPr>
              <a:t>ским</a:t>
            </a:r>
            <a:r>
              <a:rPr lang="ru-RU" sz="2100" b="1" dirty="0">
                <a:latin typeface="Times New Roman"/>
                <a:cs typeface="Times New Roman"/>
              </a:rPr>
              <a:t>, польском, словенским и  другими славянскими языками,  индоевропеистикой и тюркологией. </a:t>
            </a:r>
            <a:endParaRPr lang="ru-RU" dirty="0"/>
          </a:p>
        </p:txBody>
      </p:sp>
      <p:pic>
        <p:nvPicPr>
          <p:cNvPr id="4" name="Рисунок 3" descr="Изображение выглядит как Человеческое лицо, человек, портрет, одежд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7073F532-F5D4-6273-E9D1-3D4D5394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85" y="586140"/>
            <a:ext cx="4093267" cy="55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9538AD-FC18-C387-5B29-B7728915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5"/>
            <a:ext cx="10909737" cy="2406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ru-RU" sz="4000" b="1">
              <a:latin typeface="Times New Roman"/>
              <a:cs typeface="Times New Roman"/>
            </a:endParaRPr>
          </a:p>
          <a:p>
            <a:pPr algn="ctr"/>
            <a:r>
              <a:rPr lang="ru-RU" sz="4000" b="1" dirty="0">
                <a:latin typeface="Times New Roman"/>
                <a:cs typeface="Times New Roman"/>
              </a:rPr>
              <a:t>Бодуэн де </a:t>
            </a:r>
            <a:r>
              <a:rPr lang="ru-RU" sz="4000" b="1" dirty="0" err="1">
                <a:latin typeface="Times New Roman"/>
                <a:cs typeface="Times New Roman"/>
              </a:rPr>
              <a:t>Куртенэ</a:t>
            </a:r>
            <a:r>
              <a:rPr lang="ru-RU" sz="4000" b="1" dirty="0">
                <a:latin typeface="Times New Roman"/>
                <a:cs typeface="Times New Roman"/>
              </a:rPr>
              <a:t> </a:t>
            </a:r>
            <a:r>
              <a:rPr lang="ru-RU" sz="3000" b="1" dirty="0">
                <a:latin typeface="Times New Roman"/>
                <a:cs typeface="Times New Roman"/>
              </a:rPr>
              <a:t>коренным образом        переработал  словарь В.И. Даля, сделав его более упорядоченным. </a:t>
            </a:r>
            <a:endParaRPr lang="ru-RU" dirty="0"/>
          </a:p>
        </p:txBody>
      </p:sp>
      <p:pic>
        <p:nvPicPr>
          <p:cNvPr id="4" name="Рисунок 3" descr="Изображение выглядит как текст, книга, переплет, блокнот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A3548EF8-6B8D-E70A-93A8-775FA854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43" y="2712377"/>
            <a:ext cx="10395857" cy="38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008822-785D-E639-17C4-A996E1F7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435"/>
            <a:ext cx="10515600" cy="19800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При активном участии учёного была подготовлена реформа русской  орфографии, осуществлённая в 1917­-1918 гг. Он оказал большое  влияние на развитие общего языкознания, первым  обосновал теорию </a:t>
            </a:r>
            <a:r>
              <a:rPr lang="ru-RU" sz="2400" b="1" u="sng" dirty="0">
                <a:latin typeface="Times New Roman"/>
                <a:cs typeface="Times New Roman"/>
              </a:rPr>
              <a:t>фонем</a:t>
            </a:r>
            <a:r>
              <a:rPr lang="ru-RU" sz="2400" b="1" dirty="0">
                <a:latin typeface="Times New Roman"/>
                <a:cs typeface="Times New Roman"/>
              </a:rPr>
              <a:t> и  </a:t>
            </a:r>
            <a:r>
              <a:rPr lang="ru-RU" sz="2400" b="1" u="sng" dirty="0">
                <a:latin typeface="Times New Roman"/>
                <a:cs typeface="Times New Roman"/>
              </a:rPr>
              <a:t>фонетических чередований</a:t>
            </a:r>
            <a:r>
              <a:rPr lang="ru-RU" sz="2400" b="1" dirty="0">
                <a:latin typeface="Times New Roman"/>
                <a:cs typeface="Times New Roman"/>
              </a:rPr>
              <a:t>, по праву считается основоположником  Казанской  лингвистической      школы.</a:t>
            </a:r>
            <a:endParaRPr lang="ru-RU" sz="2400" dirty="0">
              <a:latin typeface="Times New Roman"/>
              <a:cs typeface="Times New Roman"/>
            </a:endParaRPr>
          </a:p>
          <a:p>
            <a:endParaRPr lang="ru-RU"/>
          </a:p>
        </p:txBody>
      </p:sp>
      <p:pic>
        <p:nvPicPr>
          <p:cNvPr id="4" name="Рисунок 3" descr="Изображение выглядит как текст, бумага, Шрифт, письмо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C4862640-AAB1-8D2A-0AB0-49021CAA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2" y="2737945"/>
            <a:ext cx="5486400" cy="41148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уховые инструменты, рисунок, зарисовк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B2CB46C0-2849-A543-DE7D-4C802ECFC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99" y="2734356"/>
            <a:ext cx="54768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6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снимок экрана, Шрифт, документ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70BDEEBD-02B3-EC33-D449-B5B9C9EF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7193" y="1345180"/>
            <a:ext cx="5799364" cy="4454978"/>
          </a:xfrm>
        </p:spPr>
      </p:pic>
      <p:pic>
        <p:nvPicPr>
          <p:cNvPr id="5" name="Рисунок 4" descr="Изображение выглядит как текст, снимок экрана, Шрифт, число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01F071C0-F2BB-ED1A-46BC-6A36A093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5" y="500743"/>
            <a:ext cx="6112328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9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309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Aharoni</vt:lpstr>
      <vt:lpstr>Aptos</vt:lpstr>
      <vt:lpstr>Aptos Display</vt:lpstr>
      <vt:lpstr>Arial</vt:lpstr>
      <vt:lpstr>Calibri</vt:lpstr>
      <vt:lpstr>Consolas</vt:lpstr>
      <vt:lpstr>Times New Roman</vt:lpstr>
      <vt:lpstr>Тема Office</vt:lpstr>
      <vt:lpstr>ТЕМА: «Иван Александрович Бодуэн де Куртенэ - известный ученый –филолог» </vt:lpstr>
      <vt:lpstr>                                        ПЛАН                                  презентации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Избранные труды</vt:lpstr>
      <vt:lpstr>НАГРАДЫ и ПРЕМИИ</vt:lpstr>
      <vt:lpstr>СЕМЬЯ</vt:lpstr>
      <vt:lpstr>УЧЕНИКИ</vt:lpstr>
      <vt:lpstr>Презентация PowerPoint</vt:lpstr>
      <vt:lpstr>ССЫЛКИ НА ИСТОЧНИКИ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Учитель</dc:creator>
  <cp:lastModifiedBy>Учитель</cp:lastModifiedBy>
  <cp:revision>96</cp:revision>
  <dcterms:created xsi:type="dcterms:W3CDTF">2025-02-03T17:51:21Z</dcterms:created>
  <dcterms:modified xsi:type="dcterms:W3CDTF">2025-06-04T08:38:41Z</dcterms:modified>
</cp:coreProperties>
</file>