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8"/>
  </p:notesMasterIdLst>
  <p:sldIdLst>
    <p:sldId id="256" r:id="rId3"/>
    <p:sldId id="265" r:id="rId4"/>
    <p:sldId id="266" r:id="rId5"/>
    <p:sldId id="267" r:id="rId6"/>
    <p:sldId id="268" r:id="rId7"/>
    <p:sldId id="259" r:id="rId8"/>
    <p:sldId id="269" r:id="rId9"/>
    <p:sldId id="329" r:id="rId10"/>
    <p:sldId id="331" r:id="rId11"/>
    <p:sldId id="330" r:id="rId12"/>
    <p:sldId id="341" r:id="rId13"/>
    <p:sldId id="315" r:id="rId14"/>
    <p:sldId id="342" r:id="rId15"/>
    <p:sldId id="280" r:id="rId16"/>
    <p:sldId id="282" r:id="rId17"/>
    <p:sldId id="284" r:id="rId18"/>
    <p:sldId id="290" r:id="rId19"/>
    <p:sldId id="292" r:id="rId20"/>
    <p:sldId id="295" r:id="rId21"/>
    <p:sldId id="296" r:id="rId22"/>
    <p:sldId id="318" r:id="rId23"/>
    <p:sldId id="298" r:id="rId24"/>
    <p:sldId id="310" r:id="rId25"/>
    <p:sldId id="317" r:id="rId26"/>
    <p:sldId id="302" r:id="rId27"/>
  </p:sldIdLst>
  <p:sldSz cx="18288000" cy="10287000"/>
  <p:notesSz cx="6858000" cy="9144000"/>
  <p:embeddedFontLst>
    <p:embeddedFont>
      <p:font typeface="Montserrat" panose="020B0604020202020204" charset="-52"/>
      <p:regular r:id="rId29"/>
      <p:bold r:id="rId30"/>
      <p:italic r:id="rId31"/>
      <p:boldItalic r:id="rId32"/>
    </p:embeddedFont>
    <p:embeddedFont>
      <p:font typeface="Montserrat SemiBold" panose="020B0604020202020204" charset="-52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53" userDrawn="1">
          <p15:clr>
            <a:srgbClr val="747775"/>
          </p15:clr>
        </p15:guide>
        <p15:guide id="2" pos="9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331"/>
    <a:srgbClr val="F0601F"/>
    <a:srgbClr val="C41D36"/>
    <a:srgbClr val="312FC4"/>
    <a:srgbClr val="389FE8"/>
    <a:srgbClr val="3AB534"/>
    <a:srgbClr val="4B53A7"/>
    <a:srgbClr val="032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40"/>
  </p:normalViewPr>
  <p:slideViewPr>
    <p:cSldViewPr snapToGrid="0">
      <p:cViewPr varScale="1">
        <p:scale>
          <a:sx n="73" d="100"/>
          <a:sy n="73" d="100"/>
        </p:scale>
        <p:origin x="630" y="84"/>
      </p:cViewPr>
      <p:guideLst>
        <p:guide orient="horz" pos="5553"/>
        <p:guide pos="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0cef97d00a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30cef97d00a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90B23-09BE-44F3-8EE8-853C4DDC919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374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Вместо</a:t>
            </a:r>
            <a:r>
              <a:rPr lang="ru-RU" baseline="0" dirty="0"/>
              <a:t> картинки вставить видео с грифонами на время голосового сообщения.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0B23-09BE-44F3-8EE8-853C4DDC91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1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Вставить более приличную карту Европы и обозначить пунктиром предстоящий маршрут (Санкт-Петербург- Франция- Италия – Санкт-Петербург)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0B23-09BE-44F3-8EE8-853C4DDC91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0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cef97d0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cef97d0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Вставить скриншот</a:t>
            </a:r>
            <a:r>
              <a:rPr lang="ru-RU" baseline="0" dirty="0"/>
              <a:t> Яндекс плейлиста?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0B23-09BE-44F3-8EE8-853C4DDC919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400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Вставить скриншот</a:t>
            </a:r>
            <a:r>
              <a:rPr lang="ru-RU" baseline="0" dirty="0"/>
              <a:t> Яндекс плейлиста?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0B23-09BE-44F3-8EE8-853C4DDC919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43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Вставить скриншот</a:t>
            </a:r>
            <a:r>
              <a:rPr lang="ru-RU" baseline="0" dirty="0"/>
              <a:t> Яндекс плейлиста?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0B23-09BE-44F3-8EE8-853C4DDC919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62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90B23-09BE-44F3-8EE8-853C4DDC919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4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ctr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13.04.2025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8882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None/>
              <a:defRPr sz="5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marR="0" lvl="0" indent="-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○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■"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6.jp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7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l="41762"/>
          <a:stretch/>
        </p:blipFill>
        <p:spPr>
          <a:xfrm>
            <a:off x="-25399" y="0"/>
            <a:ext cx="1065035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1072200" y="2710350"/>
            <a:ext cx="16456200" cy="5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200"/>
            </a:pPr>
            <a:r>
              <a:rPr lang="ru-RU" sz="36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Презентация к уроку по учебному предмету </a:t>
            </a:r>
            <a:r>
              <a:rPr lang="ru-RU" sz="3600" b="1" dirty="0" smtClean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«Музыка»</a:t>
            </a:r>
          </a:p>
          <a:p>
            <a:pPr lvl="0" algn="ctr">
              <a:buClr>
                <a:schemeClr val="dk1"/>
              </a:buClr>
              <a:buSzPts val="2200"/>
            </a:pPr>
            <a:r>
              <a:rPr lang="ru-RU" sz="3600" b="1" dirty="0" smtClean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 во 2-ом </a:t>
            </a:r>
            <a:r>
              <a:rPr lang="ru-RU" sz="36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классе на тему </a:t>
            </a:r>
            <a:endParaRPr lang="ru-RU" sz="3600" b="1" dirty="0" smtClean="0">
              <a:solidFill>
                <a:srgbClr val="00285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>
              <a:buClr>
                <a:schemeClr val="dk1"/>
              </a:buClr>
              <a:buSzPts val="2200"/>
            </a:pPr>
            <a:r>
              <a:rPr lang="ru-RU" sz="7200" b="1" dirty="0" smtClean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«Волшебный цветик-семицветик»</a:t>
            </a:r>
          </a:p>
          <a:p>
            <a:pPr lvl="0" algn="ctr">
              <a:buClr>
                <a:schemeClr val="dk1"/>
              </a:buClr>
              <a:buSzPts val="2200"/>
            </a:pPr>
            <a:r>
              <a:rPr lang="ru-RU" sz="3600" b="1" dirty="0" smtClean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-RU" sz="36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С</a:t>
            </a:r>
            <a:r>
              <a:rPr lang="ru-RU" sz="3600" b="1" dirty="0" smtClean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РЕДСТВА </a:t>
            </a:r>
            <a:r>
              <a:rPr lang="ru-RU" sz="36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МУЗЫКАЛЬНОЙ </a:t>
            </a:r>
            <a:r>
              <a:rPr lang="ru-RU" sz="3600" b="1" dirty="0" smtClean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ВЫРАЗИТЕЛЬНОСТИ)</a:t>
            </a:r>
            <a:endParaRPr lang="ru-RU" sz="3600" b="1" dirty="0">
              <a:solidFill>
                <a:srgbClr val="0028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80600" y="196275"/>
            <a:ext cx="3950797" cy="17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/>
        </p:nvSpPr>
        <p:spPr>
          <a:xfrm>
            <a:off x="5513600" y="8678650"/>
            <a:ext cx="119100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000" i="1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Кочкурова Алена Андреевна</a:t>
            </a:r>
            <a:endParaRPr sz="3000" i="1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103" name="Google Shape;103;p25"/>
          <p:cNvCxnSpPr/>
          <p:nvPr/>
        </p:nvCxnSpPr>
        <p:spPr>
          <a:xfrm>
            <a:off x="17695950" y="8639850"/>
            <a:ext cx="0" cy="1181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" name="Google Shape;104;p25"/>
          <p:cNvSpPr txBox="1"/>
          <p:nvPr/>
        </p:nvSpPr>
        <p:spPr>
          <a:xfrm>
            <a:off x="5513600" y="9241250"/>
            <a:ext cx="119100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24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Учитель музыки</a:t>
            </a:r>
            <a:endParaRPr sz="2400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DEFEF8F8-E35F-B1E3-F905-4F624654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183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214"/>
          <p:cNvSpPr txBox="1"/>
          <p:nvPr/>
        </p:nvSpPr>
        <p:spPr>
          <a:xfrm>
            <a:off x="124559" y="1097154"/>
            <a:ext cx="8005395" cy="5539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endParaRPr lang="ru-RU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Marguerite Lambert - Vive la ro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2300" y="7076968"/>
            <a:ext cx="914400" cy="914400"/>
          </a:xfrm>
          <a:prstGeom prst="rect">
            <a:avLst/>
          </a:prstGeom>
        </p:spPr>
      </p:pic>
      <p:sp>
        <p:nvSpPr>
          <p:cNvPr id="22" name="Google Shape;119;p26">
            <a:extLst>
              <a:ext uri="{FF2B5EF4-FFF2-40B4-BE49-F238E27FC236}">
                <a16:creationId xmlns:a16="http://schemas.microsoft.com/office/drawing/2014/main" id="{6DD3F59E-AF00-F51A-11AC-8CBA9279B3B5}"/>
              </a:ext>
            </a:extLst>
          </p:cNvPr>
          <p:cNvSpPr/>
          <p:nvPr/>
        </p:nvSpPr>
        <p:spPr>
          <a:xfrm>
            <a:off x="1532344" y="125178"/>
            <a:ext cx="7227277" cy="1879200"/>
          </a:xfrm>
          <a:prstGeom prst="roundRect">
            <a:avLst>
              <a:gd name="adj" fmla="val 27344"/>
            </a:avLst>
          </a:prstGeom>
          <a:solidFill>
            <a:srgbClr val="CFE2F3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Французская народная песня </a:t>
            </a:r>
            <a:r>
              <a:rPr lang="fr-FR" sz="28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«Vive la rose</a:t>
            </a:r>
            <a:r>
              <a:rPr lang="fr-FR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»</a:t>
            </a:r>
            <a:endParaRPr lang="ru-RU" sz="2800" dirty="0">
              <a:solidFill>
                <a:schemeClr val="tx1"/>
              </a:solidFill>
              <a:latin typeface="Montserrat" panose="020B0604020202020204" charset="-52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57" y="327798"/>
            <a:ext cx="7753117" cy="10966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9" y="2481306"/>
            <a:ext cx="5775972" cy="66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0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64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9ADFF-D17A-ECE8-8E04-BC5E2665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A94DC-631E-D4C4-10DD-E229331B3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385258-29CC-466B-54BA-FAA8E95A5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00"/>
            <a:ext cx="18288000" cy="12192000"/>
          </a:xfrm>
          <a:prstGeom prst="rect">
            <a:avLst/>
          </a:prstGeom>
        </p:spPr>
      </p:pic>
      <p:grpSp>
        <p:nvGrpSpPr>
          <p:cNvPr id="16" name="Google Shape;109;p26">
            <a:extLst>
              <a:ext uri="{FF2B5EF4-FFF2-40B4-BE49-F238E27FC236}">
                <a16:creationId xmlns:a16="http://schemas.microsoft.com/office/drawing/2014/main" id="{127402A8-1D38-196C-65FB-D297CB4A160F}"/>
              </a:ext>
            </a:extLst>
          </p:cNvPr>
          <p:cNvGrpSpPr/>
          <p:nvPr/>
        </p:nvGrpSpPr>
        <p:grpSpPr>
          <a:xfrm>
            <a:off x="9886" y="-101367"/>
            <a:ext cx="18288000" cy="1247400"/>
            <a:chOff x="0" y="0"/>
            <a:chExt cx="9144000" cy="623700"/>
          </a:xfrm>
        </p:grpSpPr>
        <p:sp>
          <p:nvSpPr>
            <p:cNvPr id="17" name="Google Shape;110;p26">
              <a:extLst>
                <a:ext uri="{FF2B5EF4-FFF2-40B4-BE49-F238E27FC236}">
                  <a16:creationId xmlns:a16="http://schemas.microsoft.com/office/drawing/2014/main" id="{B25CB52E-EAC7-31E3-7586-B004536A0E84}"/>
                </a:ext>
              </a:extLst>
            </p:cNvPr>
            <p:cNvSpPr/>
            <p:nvPr/>
          </p:nvSpPr>
          <p:spPr>
            <a:xfrm>
              <a:off x="0" y="0"/>
              <a:ext cx="9144000" cy="6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71488" dist="57150" dir="6300000" algn="bl" rotWithShape="0">
                <a:srgbClr val="000000">
                  <a:alpha val="1569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11;p26">
              <a:extLst>
                <a:ext uri="{FF2B5EF4-FFF2-40B4-BE49-F238E27FC236}">
                  <a16:creationId xmlns:a16="http://schemas.microsoft.com/office/drawing/2014/main" id="{8F4734F2-6F08-BE5A-082B-EE71FC7F2275}"/>
                </a:ext>
              </a:extLst>
            </p:cNvPr>
            <p:cNvSpPr txBox="1"/>
            <p:nvPr/>
          </p:nvSpPr>
          <p:spPr>
            <a:xfrm>
              <a:off x="143613" y="135476"/>
              <a:ext cx="5169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ru" sz="3200" dirty="0">
                  <a:solidFill>
                    <a:srgbClr val="00285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Средства музыкальной выразительности</a:t>
              </a:r>
              <a:endParaRPr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19" name="Google Shape;112;p26">
              <a:extLst>
                <a:ext uri="{FF2B5EF4-FFF2-40B4-BE49-F238E27FC236}">
                  <a16:creationId xmlns:a16="http://schemas.microsoft.com/office/drawing/2014/main" id="{FDF1A8DE-F0C8-62E0-B797-AC463C05F70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58550" y="80076"/>
              <a:ext cx="1071498" cy="463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113;p26">
              <a:extLst>
                <a:ext uri="{FF2B5EF4-FFF2-40B4-BE49-F238E27FC236}">
                  <a16:creationId xmlns:a16="http://schemas.microsoft.com/office/drawing/2014/main" id="{0DC7F98E-EDB3-75A4-BA46-4FEDA2E372EE}"/>
                </a:ext>
              </a:extLst>
            </p:cNvPr>
            <p:cNvCxnSpPr/>
            <p:nvPr/>
          </p:nvCxnSpPr>
          <p:spPr>
            <a:xfrm rot="10800000">
              <a:off x="7836575" y="174000"/>
              <a:ext cx="0" cy="300000"/>
            </a:xfrm>
            <a:prstGeom prst="straightConnector1">
              <a:avLst/>
            </a:prstGeom>
            <a:noFill/>
            <a:ln w="9525" cap="flat" cmpd="sng">
              <a:solidFill>
                <a:srgbClr val="00285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3499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икторина исправленная">
            <a:hlinkClick r:id="" action="ppaction://media"/>
            <a:extLst>
              <a:ext uri="{FF2B5EF4-FFF2-40B4-BE49-F238E27FC236}">
                <a16:creationId xmlns:a16="http://schemas.microsoft.com/office/drawing/2014/main" id="{68511D9D-9E73-20C3-A555-DD3C4BA3D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8995" y="-213184"/>
            <a:ext cx="18666995" cy="105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CDB6236-DBC8-3B37-03DD-C7A6C9976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54788"/>
            <a:ext cx="18278114" cy="12185409"/>
          </a:xfrm>
          <a:prstGeom prst="rect">
            <a:avLst/>
          </a:prstGeom>
        </p:spPr>
      </p:pic>
      <p:sp>
        <p:nvSpPr>
          <p:cNvPr id="269" name="Shape 269"/>
          <p:cNvSpPr/>
          <p:nvPr/>
        </p:nvSpPr>
        <p:spPr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anchor="t"/>
          <a:lstStyle/>
          <a:p>
            <a:endParaRPr sz="2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vivaldi_-_Vesna_62860368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8000" out="5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30650" y="4537917"/>
            <a:ext cx="914400" cy="914400"/>
          </a:xfrm>
          <a:prstGeom prst="rect">
            <a:avLst/>
          </a:prstGeom>
        </p:spPr>
      </p:pic>
      <p:sp>
        <p:nvSpPr>
          <p:cNvPr id="10" name="Google Shape;119;p26">
            <a:extLst>
              <a:ext uri="{FF2B5EF4-FFF2-40B4-BE49-F238E27FC236}">
                <a16:creationId xmlns:a16="http://schemas.microsoft.com/office/drawing/2014/main" id="{FC47664C-C168-C266-753C-F443DD1B36A5}"/>
              </a:ext>
            </a:extLst>
          </p:cNvPr>
          <p:cNvSpPr/>
          <p:nvPr/>
        </p:nvSpPr>
        <p:spPr>
          <a:xfrm>
            <a:off x="11585977" y="5801200"/>
            <a:ext cx="6692137" cy="1524344"/>
          </a:xfrm>
          <a:prstGeom prst="roundRect">
            <a:avLst>
              <a:gd name="adj" fmla="val 27344"/>
            </a:avLst>
          </a:prstGeom>
          <a:solidFill>
            <a:srgbClr val="CFE2F3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</a:rPr>
              <a:t>Антонио </a:t>
            </a: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</a:rPr>
              <a:t>Вивальди</a:t>
            </a:r>
            <a:b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</a:rPr>
            </a:br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</a:rPr>
              <a:t>«Весна</a:t>
            </a: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</a:rPr>
              <a:t>» из цикла </a:t>
            </a:r>
            <a:endParaRPr lang="ru-RU" sz="2800" dirty="0">
              <a:solidFill>
                <a:schemeClr val="tx1"/>
              </a:solidFill>
              <a:latin typeface="Montserrat" panose="020B0604020202020204" charset="-52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</a:rPr>
              <a:t>«Времена </a:t>
            </a:r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</a:rPr>
              <a:t>года</a:t>
            </a: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</a:rPr>
              <a:t>»</a:t>
            </a:r>
            <a:endParaRPr lang="ru-RU" sz="2800" dirty="0">
              <a:solidFill>
                <a:schemeClr val="tx1"/>
              </a:solidFill>
              <a:latin typeface="Montserrat" panose="020B0604020202020204" charset="-52"/>
            </a:endParaRPr>
          </a:p>
        </p:txBody>
      </p:sp>
      <p:grpSp>
        <p:nvGrpSpPr>
          <p:cNvPr id="14" name="Google Shape;109;p26">
            <a:extLst>
              <a:ext uri="{FF2B5EF4-FFF2-40B4-BE49-F238E27FC236}">
                <a16:creationId xmlns:a16="http://schemas.microsoft.com/office/drawing/2014/main" id="{127402A8-1D38-196C-65FB-D297CB4A160F}"/>
              </a:ext>
            </a:extLst>
          </p:cNvPr>
          <p:cNvGrpSpPr/>
          <p:nvPr/>
        </p:nvGrpSpPr>
        <p:grpSpPr>
          <a:xfrm>
            <a:off x="9886" y="-101367"/>
            <a:ext cx="18288000" cy="1247400"/>
            <a:chOff x="0" y="0"/>
            <a:chExt cx="9144000" cy="623700"/>
          </a:xfrm>
        </p:grpSpPr>
        <p:sp>
          <p:nvSpPr>
            <p:cNvPr id="15" name="Google Shape;110;p26">
              <a:extLst>
                <a:ext uri="{FF2B5EF4-FFF2-40B4-BE49-F238E27FC236}">
                  <a16:creationId xmlns:a16="http://schemas.microsoft.com/office/drawing/2014/main" id="{B25CB52E-EAC7-31E3-7586-B004536A0E84}"/>
                </a:ext>
              </a:extLst>
            </p:cNvPr>
            <p:cNvSpPr/>
            <p:nvPr/>
          </p:nvSpPr>
          <p:spPr>
            <a:xfrm>
              <a:off x="0" y="0"/>
              <a:ext cx="9144000" cy="6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71488" dist="57150" dir="6300000" algn="bl" rotWithShape="0">
                <a:srgbClr val="000000">
                  <a:alpha val="1569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11;p26">
              <a:extLst>
                <a:ext uri="{FF2B5EF4-FFF2-40B4-BE49-F238E27FC236}">
                  <a16:creationId xmlns:a16="http://schemas.microsoft.com/office/drawing/2014/main" id="{8F4734F2-6F08-BE5A-082B-EE71FC7F2275}"/>
                </a:ext>
              </a:extLst>
            </p:cNvPr>
            <p:cNvSpPr txBox="1"/>
            <p:nvPr/>
          </p:nvSpPr>
          <p:spPr>
            <a:xfrm>
              <a:off x="143613" y="135476"/>
              <a:ext cx="5169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ru" sz="3200" dirty="0">
                  <a:solidFill>
                    <a:srgbClr val="00285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Средства музыкальной выразительности</a:t>
              </a:r>
              <a:endParaRPr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17" name="Google Shape;112;p26">
              <a:extLst>
                <a:ext uri="{FF2B5EF4-FFF2-40B4-BE49-F238E27FC236}">
                  <a16:creationId xmlns:a16="http://schemas.microsoft.com/office/drawing/2014/main" id="{FDF1A8DE-F0C8-62E0-B797-AC463C05F70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958550" y="80076"/>
              <a:ext cx="1071498" cy="463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13;p26">
              <a:extLst>
                <a:ext uri="{FF2B5EF4-FFF2-40B4-BE49-F238E27FC236}">
                  <a16:creationId xmlns:a16="http://schemas.microsoft.com/office/drawing/2014/main" id="{0DC7F98E-EDB3-75A4-BA46-4FEDA2E372EE}"/>
                </a:ext>
              </a:extLst>
            </p:cNvPr>
            <p:cNvCxnSpPr/>
            <p:nvPr/>
          </p:nvCxnSpPr>
          <p:spPr>
            <a:xfrm rot="10800000">
              <a:off x="7836575" y="174000"/>
              <a:ext cx="0" cy="300000"/>
            </a:xfrm>
            <a:prstGeom prst="straightConnector1">
              <a:avLst/>
            </a:prstGeom>
            <a:noFill/>
            <a:ln w="9525" cap="flat" cmpd="sng">
              <a:solidFill>
                <a:srgbClr val="00285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353" y="1546443"/>
            <a:ext cx="3254498" cy="38543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1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82"/>
          <p:cNvPicPr/>
          <p:nvPr/>
        </p:nvPicPr>
        <p:blipFill>
          <a:blip r:embed="rId4"/>
          <a:stretch/>
        </p:blipFill>
        <p:spPr>
          <a:xfrm>
            <a:off x="569118" y="8991599"/>
            <a:ext cx="914400" cy="914399"/>
          </a:xfrm>
          <a:prstGeom prst="rect">
            <a:avLst/>
          </a:prstGeom>
        </p:spPr>
      </p:pic>
      <p:pic>
        <p:nvPicPr>
          <p:cNvPr id="2" name="Итальянский народный танец - ТАРАНТЕЛ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793" y="8991597"/>
            <a:ext cx="914400" cy="91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9723"/>
            <a:ext cx="18288000" cy="11477261"/>
          </a:xfrm>
          <a:prstGeom prst="rect">
            <a:avLst/>
          </a:prstGeom>
        </p:spPr>
      </p:pic>
      <p:sp>
        <p:nvSpPr>
          <p:cNvPr id="3" name="Google Shape;110;p26">
            <a:extLst>
              <a:ext uri="{FF2B5EF4-FFF2-40B4-BE49-F238E27FC236}">
                <a16:creationId xmlns:a16="http://schemas.microsoft.com/office/drawing/2014/main" id="{A3927AE8-996F-0C84-7E93-FCF546ECAEEA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1;p26">
            <a:extLst>
              <a:ext uri="{FF2B5EF4-FFF2-40B4-BE49-F238E27FC236}">
                <a16:creationId xmlns:a16="http://schemas.microsoft.com/office/drawing/2014/main" id="{2B2699FB-207A-D8DC-671F-9426915F2C5A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7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D61E05-F2CA-432B-C5F6-BFD0B417E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6880"/>
            <a:ext cx="18288000" cy="11193880"/>
          </a:xfrm>
          <a:prstGeom prst="rect">
            <a:avLst/>
          </a:prstGeom>
        </p:spPr>
      </p:pic>
      <p:sp>
        <p:nvSpPr>
          <p:cNvPr id="2" name="Google Shape;110;p26">
            <a:extLst>
              <a:ext uri="{FF2B5EF4-FFF2-40B4-BE49-F238E27FC236}">
                <a16:creationId xmlns:a16="http://schemas.microsoft.com/office/drawing/2014/main" id="{AA7B202F-BFAA-991C-18C9-8E7D7C2354B6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1;p26">
            <a:extLst>
              <a:ext uri="{FF2B5EF4-FFF2-40B4-BE49-F238E27FC236}">
                <a16:creationId xmlns:a16="http://schemas.microsoft.com/office/drawing/2014/main" id="{7F7B69E5-4635-0318-ACD0-2C416E93B85C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95"/>
          <p:cNvPicPr>
            <a:picLocks noGrp="1"/>
          </p:cNvPicPr>
          <p:nvPr>
            <p:ph type="body" idx="4294967295"/>
          </p:nvPr>
        </p:nvPicPr>
        <p:blipFill>
          <a:blip r:embed="rId2"/>
          <a:stretch/>
        </p:blipFill>
        <p:spPr>
          <a:xfrm>
            <a:off x="1659676" y="1247400"/>
            <a:ext cx="14547057" cy="4712495"/>
          </a:xfrm>
          <a:prstGeom prst="rect">
            <a:avLst/>
          </a:prstGeom>
        </p:spPr>
      </p:pic>
      <p:sp>
        <p:nvSpPr>
          <p:cNvPr id="2" name="Google Shape;110;p26">
            <a:extLst>
              <a:ext uri="{FF2B5EF4-FFF2-40B4-BE49-F238E27FC236}">
                <a16:creationId xmlns:a16="http://schemas.microsoft.com/office/drawing/2014/main" id="{DBAAD697-3733-C83F-6C09-EC5F57614DD8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1;p26">
            <a:extLst>
              <a:ext uri="{FF2B5EF4-FFF2-40B4-BE49-F238E27FC236}">
                <a16:creationId xmlns:a16="http://schemas.microsoft.com/office/drawing/2014/main" id="{1BF46BBD-4768-7A12-6F1D-15BDDA5EF0CD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" name="Picture 299">
            <a:extLst>
              <a:ext uri="{FF2B5EF4-FFF2-40B4-BE49-F238E27FC236}">
                <a16:creationId xmlns:a16="http://schemas.microsoft.com/office/drawing/2014/main" id="{A56C88B5-60CE-6413-1F18-51672FA7C96B}"/>
              </a:ext>
            </a:extLst>
          </p:cNvPr>
          <p:cNvPicPr>
            <a:picLocks/>
          </p:cNvPicPr>
          <p:nvPr/>
        </p:nvPicPr>
        <p:blipFill>
          <a:blip r:embed="rId3"/>
          <a:stretch/>
        </p:blipFill>
        <p:spPr>
          <a:xfrm>
            <a:off x="1385301" y="5086616"/>
            <a:ext cx="14821432" cy="4929432"/>
          </a:xfrm>
          <a:prstGeom prst="rect">
            <a:avLst/>
          </a:prstGeom>
        </p:spPr>
      </p:pic>
      <p:pic>
        <p:nvPicPr>
          <p:cNvPr id="6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31885" y="1674935"/>
            <a:ext cx="1332036" cy="13056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/>
              <a:t> </a:t>
            </a:r>
            <a:endParaRPr lang="ru-RU" sz="21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600202" y="1674929"/>
            <a:ext cx="1349621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27" name="Прямоугольник 26"/>
          <p:cNvSpPr/>
          <p:nvPr/>
        </p:nvSpPr>
        <p:spPr>
          <a:xfrm>
            <a:off x="3072914" y="1674929"/>
            <a:ext cx="1362810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28" name="Прямоугольник 27"/>
          <p:cNvSpPr/>
          <p:nvPr/>
        </p:nvSpPr>
        <p:spPr>
          <a:xfrm>
            <a:off x="4558815" y="1674929"/>
            <a:ext cx="1362810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11" name="Прямоугольник 10"/>
          <p:cNvSpPr/>
          <p:nvPr/>
        </p:nvSpPr>
        <p:spPr>
          <a:xfrm>
            <a:off x="6079877" y="1674929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30" name="Прямоугольник 29"/>
          <p:cNvSpPr/>
          <p:nvPr/>
        </p:nvSpPr>
        <p:spPr>
          <a:xfrm>
            <a:off x="7565778" y="1674929"/>
            <a:ext cx="1362810" cy="130565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16" name="Прямоугольник 15"/>
          <p:cNvSpPr/>
          <p:nvPr/>
        </p:nvSpPr>
        <p:spPr>
          <a:xfrm>
            <a:off x="9075862" y="1674929"/>
            <a:ext cx="1332035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32" name="Прямоугольник 31"/>
          <p:cNvSpPr/>
          <p:nvPr/>
        </p:nvSpPr>
        <p:spPr>
          <a:xfrm>
            <a:off x="10555169" y="1674929"/>
            <a:ext cx="1362810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33" name="Прямоугольник 32"/>
          <p:cNvSpPr/>
          <p:nvPr/>
        </p:nvSpPr>
        <p:spPr>
          <a:xfrm>
            <a:off x="12078933" y="1674929"/>
            <a:ext cx="1378200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34" name="Прямоугольник 33"/>
          <p:cNvSpPr/>
          <p:nvPr/>
        </p:nvSpPr>
        <p:spPr>
          <a:xfrm>
            <a:off x="13618088" y="1674929"/>
            <a:ext cx="1354016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35" name="Прямоугольник 34"/>
          <p:cNvSpPr/>
          <p:nvPr/>
        </p:nvSpPr>
        <p:spPr>
          <a:xfrm>
            <a:off x="131885" y="3507213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0" name="Прямоугольник 39"/>
          <p:cNvSpPr/>
          <p:nvPr/>
        </p:nvSpPr>
        <p:spPr>
          <a:xfrm>
            <a:off x="7588271" y="3508873"/>
            <a:ext cx="1340319" cy="130565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1" name="Прямоугольник 40"/>
          <p:cNvSpPr/>
          <p:nvPr/>
        </p:nvSpPr>
        <p:spPr>
          <a:xfrm>
            <a:off x="9092259" y="3508179"/>
            <a:ext cx="1315638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818" y="3495605"/>
            <a:ext cx="1357901" cy="1335140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12086628" y="3506054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4" name="Прямоугольник 43"/>
          <p:cNvSpPr/>
          <p:nvPr/>
        </p:nvSpPr>
        <p:spPr>
          <a:xfrm>
            <a:off x="13592800" y="3505856"/>
            <a:ext cx="1354016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5" name="Прямоугольник 44"/>
          <p:cNvSpPr/>
          <p:nvPr/>
        </p:nvSpPr>
        <p:spPr>
          <a:xfrm>
            <a:off x="15115249" y="3505855"/>
            <a:ext cx="1360410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6" name="Прямоугольник 45"/>
          <p:cNvSpPr/>
          <p:nvPr/>
        </p:nvSpPr>
        <p:spPr>
          <a:xfrm>
            <a:off x="16612627" y="3505855"/>
            <a:ext cx="1373600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7" name="Прямоугольник 46"/>
          <p:cNvSpPr/>
          <p:nvPr/>
        </p:nvSpPr>
        <p:spPr>
          <a:xfrm>
            <a:off x="1600202" y="3506598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8" name="Прямоугольник 47"/>
          <p:cNvSpPr/>
          <p:nvPr/>
        </p:nvSpPr>
        <p:spPr>
          <a:xfrm>
            <a:off x="3068519" y="3506596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49" name="Прямоугольник 48"/>
          <p:cNvSpPr/>
          <p:nvPr/>
        </p:nvSpPr>
        <p:spPr>
          <a:xfrm>
            <a:off x="4572506" y="3506595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0" name="Прямоугольник 49"/>
          <p:cNvSpPr/>
          <p:nvPr/>
        </p:nvSpPr>
        <p:spPr>
          <a:xfrm>
            <a:off x="6093074" y="3506593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1" name="Прямоугольник 50"/>
          <p:cNvSpPr/>
          <p:nvPr/>
        </p:nvSpPr>
        <p:spPr>
          <a:xfrm>
            <a:off x="124697" y="5377502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2" name="Прямоугольник 51"/>
          <p:cNvSpPr/>
          <p:nvPr/>
        </p:nvSpPr>
        <p:spPr>
          <a:xfrm>
            <a:off x="1596608" y="5376706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18" name="Прямоугольник 17"/>
          <p:cNvSpPr/>
          <p:nvPr/>
        </p:nvSpPr>
        <p:spPr>
          <a:xfrm>
            <a:off x="3058105" y="5376705"/>
            <a:ext cx="1366373" cy="13056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20" name="Прямоугольник 19"/>
          <p:cNvSpPr/>
          <p:nvPr/>
        </p:nvSpPr>
        <p:spPr>
          <a:xfrm>
            <a:off x="4589589" y="7250905"/>
            <a:ext cx="1332036" cy="1310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5" name="Прямоугольник 54"/>
          <p:cNvSpPr/>
          <p:nvPr/>
        </p:nvSpPr>
        <p:spPr>
          <a:xfrm>
            <a:off x="4558815" y="5376704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6" name="Прямоугольник 55"/>
          <p:cNvSpPr/>
          <p:nvPr/>
        </p:nvSpPr>
        <p:spPr>
          <a:xfrm>
            <a:off x="6079877" y="5376703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7" name="Прямоугольник 56"/>
          <p:cNvSpPr/>
          <p:nvPr/>
        </p:nvSpPr>
        <p:spPr>
          <a:xfrm>
            <a:off x="7577024" y="5377954"/>
            <a:ext cx="1340319" cy="130565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58" name="Прямоугольник 57"/>
          <p:cNvSpPr/>
          <p:nvPr/>
        </p:nvSpPr>
        <p:spPr>
          <a:xfrm>
            <a:off x="9083501" y="5379541"/>
            <a:ext cx="1315638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1818" y="5367974"/>
            <a:ext cx="1357901" cy="1335140"/>
          </a:xfrm>
          <a:prstGeom prst="rect">
            <a:avLst/>
          </a:prstGeom>
        </p:spPr>
      </p:pic>
      <p:sp>
        <p:nvSpPr>
          <p:cNvPr id="60" name="Прямоугольник 59"/>
          <p:cNvSpPr/>
          <p:nvPr/>
        </p:nvSpPr>
        <p:spPr>
          <a:xfrm>
            <a:off x="148283" y="7249577"/>
            <a:ext cx="1315638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1" name="Прямоугольник 60"/>
          <p:cNvSpPr/>
          <p:nvPr/>
        </p:nvSpPr>
        <p:spPr>
          <a:xfrm>
            <a:off x="1634538" y="7249577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2" name="Прямоугольник 61"/>
          <p:cNvSpPr/>
          <p:nvPr/>
        </p:nvSpPr>
        <p:spPr>
          <a:xfrm>
            <a:off x="3072081" y="7250906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3" name="Прямоугольник 62"/>
          <p:cNvSpPr/>
          <p:nvPr/>
        </p:nvSpPr>
        <p:spPr>
          <a:xfrm>
            <a:off x="6076323" y="7250906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4" name="Прямоугольник 63"/>
          <p:cNvSpPr/>
          <p:nvPr/>
        </p:nvSpPr>
        <p:spPr>
          <a:xfrm>
            <a:off x="148283" y="8816863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5" name="Прямоугольник 64"/>
          <p:cNvSpPr/>
          <p:nvPr/>
        </p:nvSpPr>
        <p:spPr>
          <a:xfrm>
            <a:off x="1619151" y="8816863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6" name="Прямоугольник 65"/>
          <p:cNvSpPr/>
          <p:nvPr/>
        </p:nvSpPr>
        <p:spPr>
          <a:xfrm>
            <a:off x="3090020" y="8816861"/>
            <a:ext cx="1366373" cy="13056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7" name="Прямоугольник 66"/>
          <p:cNvSpPr/>
          <p:nvPr/>
        </p:nvSpPr>
        <p:spPr>
          <a:xfrm>
            <a:off x="4589589" y="8816860"/>
            <a:ext cx="1332036" cy="130565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8" name="Прямоугольник 67"/>
          <p:cNvSpPr/>
          <p:nvPr/>
        </p:nvSpPr>
        <p:spPr>
          <a:xfrm>
            <a:off x="6035319" y="8816858"/>
            <a:ext cx="1362810" cy="130565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69" name="Прямоугольник 68"/>
          <p:cNvSpPr/>
          <p:nvPr/>
        </p:nvSpPr>
        <p:spPr>
          <a:xfrm>
            <a:off x="7511823" y="8816857"/>
            <a:ext cx="1340319" cy="130565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0" name="Прямоугольник 69"/>
          <p:cNvSpPr/>
          <p:nvPr/>
        </p:nvSpPr>
        <p:spPr>
          <a:xfrm>
            <a:off x="9075314" y="8816854"/>
            <a:ext cx="1315638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1" name="Прямоугольник 70"/>
          <p:cNvSpPr/>
          <p:nvPr/>
        </p:nvSpPr>
        <p:spPr>
          <a:xfrm>
            <a:off x="10551818" y="8816854"/>
            <a:ext cx="1340319" cy="130565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2" name="Прямоугольник 71"/>
          <p:cNvSpPr/>
          <p:nvPr/>
        </p:nvSpPr>
        <p:spPr>
          <a:xfrm>
            <a:off x="12111917" y="8816852"/>
            <a:ext cx="1315638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sp>
        <p:nvSpPr>
          <p:cNvPr id="73" name="Прямоугольник 72"/>
          <p:cNvSpPr/>
          <p:nvPr/>
        </p:nvSpPr>
        <p:spPr>
          <a:xfrm>
            <a:off x="13629857" y="8816851"/>
            <a:ext cx="1315638" cy="130565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/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870" y="8801662"/>
            <a:ext cx="1357901" cy="1335140"/>
          </a:xfrm>
          <a:prstGeom prst="rect">
            <a:avLst/>
          </a:prstGeom>
        </p:spPr>
      </p:pic>
      <p:sp>
        <p:nvSpPr>
          <p:cNvPr id="2" name="Google Shape;110;p26">
            <a:extLst>
              <a:ext uri="{FF2B5EF4-FFF2-40B4-BE49-F238E27FC236}">
                <a16:creationId xmlns:a16="http://schemas.microsoft.com/office/drawing/2014/main" id="{CB850C31-1CC6-73BA-94A9-73939EDE0CFB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1;p26">
            <a:extLst>
              <a:ext uri="{FF2B5EF4-FFF2-40B4-BE49-F238E27FC236}">
                <a16:creationId xmlns:a16="http://schemas.microsoft.com/office/drawing/2014/main" id="{6DE019F0-3119-BEE0-D91A-D321484F92F0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3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Россия</a:t>
            </a:r>
          </a:p>
        </p:txBody>
      </p:sp>
      <p:pic>
        <p:nvPicPr>
          <p:cNvPr id="330" name="Picture 330"/>
          <p:cNvPicPr/>
          <p:nvPr/>
        </p:nvPicPr>
        <p:blipFill>
          <a:blip r:embed="rId4"/>
          <a:stretch/>
        </p:blipFill>
        <p:spPr>
          <a:xfrm>
            <a:off x="0" y="-848091"/>
            <a:ext cx="18081381" cy="11135091"/>
          </a:xfrm>
          <a:prstGeom prst="rect">
            <a:avLst/>
          </a:prstGeom>
        </p:spPr>
      </p:pic>
      <p:pic>
        <p:nvPicPr>
          <p:cNvPr id="2" name="Колокольный звон - Пасхальны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118" y="8534397"/>
            <a:ext cx="914400" cy="914400"/>
          </a:xfrm>
          <a:prstGeom prst="rect">
            <a:avLst/>
          </a:prstGeom>
        </p:spPr>
      </p:pic>
      <p:sp>
        <p:nvSpPr>
          <p:cNvPr id="3" name="Google Shape;110;p26">
            <a:extLst>
              <a:ext uri="{FF2B5EF4-FFF2-40B4-BE49-F238E27FC236}">
                <a16:creationId xmlns:a16="http://schemas.microsoft.com/office/drawing/2014/main" id="{60BEAE34-501C-E171-5173-7B5744261444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1;p26">
            <a:extLst>
              <a:ext uri="{FF2B5EF4-FFF2-40B4-BE49-F238E27FC236}">
                <a16:creationId xmlns:a16="http://schemas.microsoft.com/office/drawing/2014/main" id="{AE69E256-E8A5-180D-ABFA-A0EC6CAA4A63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Алиса 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18" y="8801100"/>
            <a:ext cx="914400" cy="9144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08AC8DE-B9F5-8126-C03F-5A64A2BEE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Кто такая Алиса от Яндекса, обзор возможностей и функций голосового  помощника Алиса">
            <a:extLst>
              <a:ext uri="{FF2B5EF4-FFF2-40B4-BE49-F238E27FC236}">
                <a16:creationId xmlns:a16="http://schemas.microsoft.com/office/drawing/2014/main" id="{70A2C84F-D3BA-D5C6-FAA0-1C28EE4C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" y="3285248"/>
            <a:ext cx="7845950" cy="371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10;p26">
            <a:extLst>
              <a:ext uri="{FF2B5EF4-FFF2-40B4-BE49-F238E27FC236}">
                <a16:creationId xmlns:a16="http://schemas.microsoft.com/office/drawing/2014/main" id="{29C047C2-0A78-42A6-CD3D-174A5334AD01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11;p26">
            <a:extLst>
              <a:ext uri="{FF2B5EF4-FFF2-40B4-BE49-F238E27FC236}">
                <a16:creationId xmlns:a16="http://schemas.microsoft.com/office/drawing/2014/main" id="{471CE637-99D6-F3B6-4963-A747C8D3AB3C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59" y="2601157"/>
            <a:ext cx="9860872" cy="9860872"/>
          </a:xfrm>
          <a:prstGeom prst="rect">
            <a:avLst/>
          </a:prstGeom>
        </p:spPr>
      </p:pic>
      <p:pic>
        <p:nvPicPr>
          <p:cNvPr id="9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endParaRPr/>
          </a:p>
        </p:txBody>
      </p:sp>
      <p:pic>
        <p:nvPicPr>
          <p:cNvPr id="141" name="Picture 141"/>
          <p:cNvPicPr>
            <a:picLocks noGrp="1"/>
          </p:cNvPicPr>
          <p:nvPr>
            <p:ph type="body" idx="1"/>
          </p:nvPr>
        </p:nvPicPr>
        <p:blipFill>
          <a:blip r:embed="rId4"/>
          <a:stretch/>
        </p:blipFill>
        <p:spPr>
          <a:xfrm>
            <a:off x="6969920" y="3283745"/>
            <a:ext cx="914400" cy="914400"/>
          </a:xfrm>
          <a:prstGeom prst="rect">
            <a:avLst/>
          </a:prstGeom>
        </p:spPr>
      </p:pic>
      <p:sp>
        <p:nvSpPr>
          <p:cNvPr id="142" name="Shape 14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rgbClr r="0" g="0" b="0"/>
          </a:effectRef>
          <a:fontRef idx="none"/>
        </p:style>
        <p:txBody>
          <a:bodyPr lIns="137160" tIns="68580" rIns="137160" bIns="68580" anchor="ctr"/>
          <a:lstStyle/>
          <a:p>
            <a:pPr algn="ctr"/>
            <a:endParaRPr sz="27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effekt-ostanovki-zapisi-konec-tre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466" y="8724899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0;p26">
            <a:extLst>
              <a:ext uri="{FF2B5EF4-FFF2-40B4-BE49-F238E27FC236}">
                <a16:creationId xmlns:a16="http://schemas.microsoft.com/office/drawing/2014/main" id="{55A97283-78A0-8BC6-B6A4-B5E757C32B27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гимн школы 2 куплета, минус">
            <a:hlinkClick r:id="" action="ppaction://media"/>
            <a:extLst>
              <a:ext uri="{FF2B5EF4-FFF2-40B4-BE49-F238E27FC236}">
                <a16:creationId xmlns:a16="http://schemas.microsoft.com/office/drawing/2014/main" id="{6AD1952D-7659-4F1B-625E-9ED0C77D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5268" y="4999093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6B64AF-8442-20DB-9A3D-D821F60AFB58}"/>
              </a:ext>
            </a:extLst>
          </p:cNvPr>
          <p:cNvSpPr txBox="1"/>
          <p:nvPr/>
        </p:nvSpPr>
        <p:spPr>
          <a:xfrm>
            <a:off x="385968" y="48848"/>
            <a:ext cx="1307257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198">
              <a:spcBef>
                <a:spcPts val="570"/>
              </a:spcBef>
            </a:pPr>
            <a:r>
              <a:rPr lang="ru-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</a:rPr>
              <a:t>Гимн «Газпром школы Санкт-Петербург</a:t>
            </a:r>
            <a:r>
              <a:rPr lang="ru-RU" sz="3200" dirty="0" smtClean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</a:rPr>
              <a:t>» </a:t>
            </a:r>
          </a:p>
          <a:p>
            <a:pPr marL="56198">
              <a:spcBef>
                <a:spcPts val="570"/>
              </a:spcBef>
            </a:pPr>
            <a:r>
              <a:rPr lang="ru-RU" sz="3200" dirty="0" smtClean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</a:rPr>
              <a:t>«</a:t>
            </a:r>
            <a:r>
              <a:rPr lang="ru-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</a:rPr>
              <a:t>Сильное начало»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06" y="1826163"/>
            <a:ext cx="7562103" cy="7562103"/>
          </a:xfrm>
          <a:prstGeom prst="rect">
            <a:avLst/>
          </a:prstGeom>
        </p:spPr>
      </p:pic>
      <p:pic>
        <p:nvPicPr>
          <p:cNvPr id="10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0;p26">
            <a:extLst>
              <a:ext uri="{FF2B5EF4-FFF2-40B4-BE49-F238E27FC236}">
                <a16:creationId xmlns:a16="http://schemas.microsoft.com/office/drawing/2014/main" id="{99FD0FDB-EAA6-E4EC-10F5-ED680872AFC2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1;p26">
            <a:extLst>
              <a:ext uri="{FF2B5EF4-FFF2-40B4-BE49-F238E27FC236}">
                <a16:creationId xmlns:a16="http://schemas.microsoft.com/office/drawing/2014/main" id="{C51452AB-76AE-09A5-60DF-9475EDAF253E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" name="Google Shape;100;p25">
            <a:extLst>
              <a:ext uri="{FF2B5EF4-FFF2-40B4-BE49-F238E27FC236}">
                <a16:creationId xmlns:a16="http://schemas.microsoft.com/office/drawing/2014/main" id="{486BC1BE-59BE-4897-A42D-619DF665BB1F}"/>
              </a:ext>
            </a:extLst>
          </p:cNvPr>
          <p:cNvSpPr txBox="1"/>
          <p:nvPr/>
        </p:nvSpPr>
        <p:spPr>
          <a:xfrm>
            <a:off x="915900" y="906753"/>
            <a:ext cx="16456200" cy="2406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40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Выбери подходящие слова, характеризующие школьный гимн и обведи их</a:t>
            </a:r>
          </a:p>
        </p:txBody>
      </p:sp>
      <p:sp>
        <p:nvSpPr>
          <p:cNvPr id="22" name="Google Shape;100;p25">
            <a:extLst>
              <a:ext uri="{FF2B5EF4-FFF2-40B4-BE49-F238E27FC236}">
                <a16:creationId xmlns:a16="http://schemas.microsoft.com/office/drawing/2014/main" id="{B05BF47A-8308-CA32-FBA2-4856FEB7C9CC}"/>
              </a:ext>
            </a:extLst>
          </p:cNvPr>
          <p:cNvSpPr txBox="1"/>
          <p:nvPr/>
        </p:nvSpPr>
        <p:spPr>
          <a:xfrm>
            <a:off x="0" y="2971800"/>
            <a:ext cx="15400421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lnSpc>
                <a:spcPct val="200000"/>
              </a:lnSpc>
              <a:buClr>
                <a:schemeClr val="dk1"/>
              </a:buClr>
              <a:buSzPts val="2200"/>
            </a:pP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Громко	      Тихо	      	Очень громко	 Не слишком тихо </a:t>
            </a:r>
          </a:p>
          <a:p>
            <a:pPr algn="ctr">
              <a:lnSpc>
                <a:spcPct val="200000"/>
              </a:lnSpc>
              <a:buClr>
                <a:schemeClr val="dk1"/>
              </a:buClr>
              <a:buSzPts val="2200"/>
            </a:pP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Медленно	  Быстро	Спокойно		В темпе шага Инструменты	Хор		Солист	Оркестр Фортепиано </a:t>
            </a:r>
          </a:p>
          <a:p>
            <a:pPr algn="ctr">
              <a:lnSpc>
                <a:spcPct val="200000"/>
              </a:lnSpc>
              <a:buClr>
                <a:schemeClr val="dk1"/>
              </a:buClr>
              <a:buSzPts val="2200"/>
            </a:pP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Мажор		Минор		Радостно	Печально</a:t>
            </a:r>
          </a:p>
          <a:p>
            <a:pPr algn="ctr">
              <a:lnSpc>
                <a:spcPct val="200000"/>
              </a:lnSpc>
              <a:buClr>
                <a:schemeClr val="dk1"/>
              </a:buClr>
              <a:buSzPts val="2200"/>
            </a:pP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Плавная   Восходящая	Скачкообразная	Нисходящая    Ровный	 Пунктирный</a:t>
            </a:r>
          </a:p>
          <a:p>
            <a:pPr algn="ctr">
              <a:lnSpc>
                <a:spcPct val="200000"/>
              </a:lnSpc>
              <a:buClr>
                <a:schemeClr val="dk1"/>
              </a:buClr>
              <a:buSzPts val="2200"/>
            </a:pP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Высокий	  Средний	    Низкий</a:t>
            </a:r>
          </a:p>
          <a:p>
            <a:pPr algn="ctr">
              <a:buClr>
                <a:schemeClr val="dk1"/>
              </a:buClr>
              <a:buSzPts val="2200"/>
            </a:pPr>
            <a:r>
              <a:rPr lang="ru-RU" sz="40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</p:txBody>
      </p:sp>
      <p:sp>
        <p:nvSpPr>
          <p:cNvPr id="23" name="Google Shape;100;p25">
            <a:extLst>
              <a:ext uri="{FF2B5EF4-FFF2-40B4-BE49-F238E27FC236}">
                <a16:creationId xmlns:a16="http://schemas.microsoft.com/office/drawing/2014/main" id="{D9F23CC3-6CD8-F08B-F837-FEECDD40CD30}"/>
              </a:ext>
            </a:extLst>
          </p:cNvPr>
          <p:cNvSpPr txBox="1"/>
          <p:nvPr/>
        </p:nvSpPr>
        <p:spPr>
          <a:xfrm>
            <a:off x="14949096" y="2971800"/>
            <a:ext cx="3892720" cy="114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Google Sans"/>
              </a:rPr>
              <a:t>→</a:t>
            </a:r>
            <a:r>
              <a:rPr lang="ru-RU" sz="3200" b="1" i="0" dirty="0">
                <a:solidFill>
                  <a:srgbClr val="002857"/>
                </a:solidFill>
                <a:effectLst/>
                <a:latin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Динамика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1DA735E-0516-F151-0FA6-61496EDDE1DD}"/>
              </a:ext>
            </a:extLst>
          </p:cNvPr>
          <p:cNvCxnSpPr>
            <a:cxnSpLocks/>
          </p:cNvCxnSpPr>
          <p:nvPr/>
        </p:nvCxnSpPr>
        <p:spPr>
          <a:xfrm flipV="1">
            <a:off x="14949096" y="3313069"/>
            <a:ext cx="0" cy="6973931"/>
          </a:xfrm>
          <a:prstGeom prst="line">
            <a:avLst/>
          </a:prstGeom>
          <a:ln>
            <a:solidFill>
              <a:srgbClr val="032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00;p25">
            <a:extLst>
              <a:ext uri="{FF2B5EF4-FFF2-40B4-BE49-F238E27FC236}">
                <a16:creationId xmlns:a16="http://schemas.microsoft.com/office/drawing/2014/main" id="{037CC297-EE45-BDDB-B497-9E53F0B91535}"/>
              </a:ext>
            </a:extLst>
          </p:cNvPr>
          <p:cNvSpPr txBox="1"/>
          <p:nvPr/>
        </p:nvSpPr>
        <p:spPr>
          <a:xfrm>
            <a:off x="14949096" y="3887461"/>
            <a:ext cx="3892720" cy="114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Google Sans"/>
              </a:rPr>
              <a:t>→</a:t>
            </a:r>
            <a:r>
              <a:rPr lang="ru-RU" sz="3200" b="1" i="0" dirty="0">
                <a:solidFill>
                  <a:srgbClr val="002857"/>
                </a:solidFill>
                <a:effectLst/>
                <a:latin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Темп</a:t>
            </a:r>
          </a:p>
        </p:txBody>
      </p:sp>
      <p:sp>
        <p:nvSpPr>
          <p:cNvPr id="27" name="Google Shape;100;p25">
            <a:extLst>
              <a:ext uri="{FF2B5EF4-FFF2-40B4-BE49-F238E27FC236}">
                <a16:creationId xmlns:a16="http://schemas.microsoft.com/office/drawing/2014/main" id="{6993C093-2583-300F-ABAB-BFDCC851A3CD}"/>
              </a:ext>
            </a:extLst>
          </p:cNvPr>
          <p:cNvSpPr txBox="1"/>
          <p:nvPr/>
        </p:nvSpPr>
        <p:spPr>
          <a:xfrm>
            <a:off x="14949096" y="4807502"/>
            <a:ext cx="3892720" cy="114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Google Sans"/>
              </a:rPr>
              <a:t>→</a:t>
            </a:r>
            <a:r>
              <a:rPr lang="ru-RU" sz="3200" b="1" i="0" dirty="0">
                <a:solidFill>
                  <a:srgbClr val="002857"/>
                </a:solidFill>
                <a:effectLst/>
                <a:latin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Тембр</a:t>
            </a:r>
          </a:p>
        </p:txBody>
      </p:sp>
      <p:sp>
        <p:nvSpPr>
          <p:cNvPr id="28" name="Google Shape;100;p25">
            <a:extLst>
              <a:ext uri="{FF2B5EF4-FFF2-40B4-BE49-F238E27FC236}">
                <a16:creationId xmlns:a16="http://schemas.microsoft.com/office/drawing/2014/main" id="{AF17E727-48F6-C425-42B0-57C999D7E2D9}"/>
              </a:ext>
            </a:extLst>
          </p:cNvPr>
          <p:cNvSpPr txBox="1"/>
          <p:nvPr/>
        </p:nvSpPr>
        <p:spPr>
          <a:xfrm>
            <a:off x="14949093" y="5844984"/>
            <a:ext cx="3892722" cy="114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Google Sans"/>
              </a:rPr>
              <a:t>→</a:t>
            </a:r>
            <a:r>
              <a:rPr lang="ru-RU" sz="3200" b="1" i="0" dirty="0">
                <a:solidFill>
                  <a:srgbClr val="002857"/>
                </a:solidFill>
                <a:effectLst/>
                <a:latin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Лад</a:t>
            </a:r>
          </a:p>
        </p:txBody>
      </p:sp>
      <p:sp>
        <p:nvSpPr>
          <p:cNvPr id="29" name="Google Shape;100;p25">
            <a:extLst>
              <a:ext uri="{FF2B5EF4-FFF2-40B4-BE49-F238E27FC236}">
                <a16:creationId xmlns:a16="http://schemas.microsoft.com/office/drawing/2014/main" id="{97CAE9B3-54B3-81C9-3E7C-579094435EDB}"/>
              </a:ext>
            </a:extLst>
          </p:cNvPr>
          <p:cNvSpPr txBox="1"/>
          <p:nvPr/>
        </p:nvSpPr>
        <p:spPr>
          <a:xfrm>
            <a:off x="14949093" y="6866065"/>
            <a:ext cx="3892721" cy="114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Google Sans"/>
              </a:rPr>
              <a:t>→</a:t>
            </a:r>
            <a:r>
              <a:rPr lang="ru-RU" sz="3200" b="1" i="0" dirty="0">
                <a:solidFill>
                  <a:srgbClr val="002857"/>
                </a:solidFill>
                <a:effectLst/>
                <a:latin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Мелодия</a:t>
            </a:r>
          </a:p>
        </p:txBody>
      </p:sp>
      <p:sp>
        <p:nvSpPr>
          <p:cNvPr id="30" name="Google Shape;100;p25">
            <a:extLst>
              <a:ext uri="{FF2B5EF4-FFF2-40B4-BE49-F238E27FC236}">
                <a16:creationId xmlns:a16="http://schemas.microsoft.com/office/drawing/2014/main" id="{B35029A8-4B64-BF82-2A63-7913FB90821C}"/>
              </a:ext>
            </a:extLst>
          </p:cNvPr>
          <p:cNvSpPr txBox="1"/>
          <p:nvPr/>
        </p:nvSpPr>
        <p:spPr>
          <a:xfrm>
            <a:off x="14949094" y="7816356"/>
            <a:ext cx="3892719" cy="114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Google Sans"/>
              </a:rPr>
              <a:t>→</a:t>
            </a:r>
            <a:r>
              <a:rPr lang="ru-RU" sz="3200" b="1" i="0" dirty="0">
                <a:solidFill>
                  <a:srgbClr val="002857"/>
                </a:solidFill>
                <a:effectLst/>
                <a:latin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Ритм</a:t>
            </a:r>
          </a:p>
        </p:txBody>
      </p:sp>
      <p:sp>
        <p:nvSpPr>
          <p:cNvPr id="31" name="Google Shape;100;p25">
            <a:extLst>
              <a:ext uri="{FF2B5EF4-FFF2-40B4-BE49-F238E27FC236}">
                <a16:creationId xmlns:a16="http://schemas.microsoft.com/office/drawing/2014/main" id="{ED3F6028-B326-DF75-7231-4D1E3579467D}"/>
              </a:ext>
            </a:extLst>
          </p:cNvPr>
          <p:cNvSpPr txBox="1"/>
          <p:nvPr/>
        </p:nvSpPr>
        <p:spPr>
          <a:xfrm>
            <a:off x="14949095" y="8687613"/>
            <a:ext cx="3837539" cy="114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b="0" i="0" dirty="0">
                <a:solidFill>
                  <a:srgbClr val="1F1F1F"/>
                </a:solidFill>
                <a:effectLst/>
                <a:latin typeface="Google Sans"/>
              </a:rPr>
              <a:t>→</a:t>
            </a:r>
            <a:r>
              <a:rPr lang="ru-RU" sz="3200" b="1" i="0" dirty="0">
                <a:solidFill>
                  <a:srgbClr val="002857"/>
                </a:solidFill>
                <a:effectLst/>
                <a:latin typeface="Montserrat"/>
                <a:sym typeface="Montserrat"/>
              </a:rPr>
              <a:t> </a:t>
            </a:r>
            <a:r>
              <a:rPr lang="ru-RU" sz="32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Регистр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7DD7EA6-3557-F902-9F91-1A46A0587E03}"/>
              </a:ext>
            </a:extLst>
          </p:cNvPr>
          <p:cNvSpPr/>
          <p:nvPr/>
        </p:nvSpPr>
        <p:spPr>
          <a:xfrm>
            <a:off x="1215513" y="2924429"/>
            <a:ext cx="2357438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4C78FDE6-24DB-CA0A-53F9-BF4D0E03BBF0}"/>
              </a:ext>
            </a:extLst>
          </p:cNvPr>
          <p:cNvSpPr/>
          <p:nvPr/>
        </p:nvSpPr>
        <p:spPr>
          <a:xfrm>
            <a:off x="6786561" y="3887461"/>
            <a:ext cx="2835411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044A527E-3037-2DC4-2858-7337ADA39995}"/>
              </a:ext>
            </a:extLst>
          </p:cNvPr>
          <p:cNvSpPr/>
          <p:nvPr/>
        </p:nvSpPr>
        <p:spPr>
          <a:xfrm>
            <a:off x="4747798" y="4864485"/>
            <a:ext cx="2038753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60BFE97-8D0D-6D59-EC46-B09C36657C25}"/>
              </a:ext>
            </a:extLst>
          </p:cNvPr>
          <p:cNvSpPr/>
          <p:nvPr/>
        </p:nvSpPr>
        <p:spPr>
          <a:xfrm>
            <a:off x="10847044" y="4820430"/>
            <a:ext cx="3027975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E09A934E-1BFD-137F-0761-F89420E94BD2}"/>
              </a:ext>
            </a:extLst>
          </p:cNvPr>
          <p:cNvSpPr/>
          <p:nvPr/>
        </p:nvSpPr>
        <p:spPr>
          <a:xfrm>
            <a:off x="2233674" y="5838076"/>
            <a:ext cx="2038753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52535E31-B3B5-B175-15C0-A96EDD3C1CD5}"/>
              </a:ext>
            </a:extLst>
          </p:cNvPr>
          <p:cNvSpPr/>
          <p:nvPr/>
        </p:nvSpPr>
        <p:spPr>
          <a:xfrm>
            <a:off x="995740" y="6849692"/>
            <a:ext cx="2357438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61A1B23A-D92D-5EAF-2B75-115315AB58A6}"/>
              </a:ext>
            </a:extLst>
          </p:cNvPr>
          <p:cNvSpPr/>
          <p:nvPr/>
        </p:nvSpPr>
        <p:spPr>
          <a:xfrm>
            <a:off x="5036385" y="7843107"/>
            <a:ext cx="2181538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4EE0DA5-190C-C402-F726-630B2A207581}"/>
              </a:ext>
            </a:extLst>
          </p:cNvPr>
          <p:cNvSpPr/>
          <p:nvPr/>
        </p:nvSpPr>
        <p:spPr>
          <a:xfrm>
            <a:off x="6455170" y="8788516"/>
            <a:ext cx="2688826" cy="11358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5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650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0;p26">
            <a:extLst>
              <a:ext uri="{FF2B5EF4-FFF2-40B4-BE49-F238E27FC236}">
                <a16:creationId xmlns:a16="http://schemas.microsoft.com/office/drawing/2014/main" id="{99FD0FDB-EAA6-E4EC-10F5-ED680872AFC2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Picture 360"/>
          <p:cNvPicPr/>
          <p:nvPr/>
        </p:nvPicPr>
        <p:blipFill>
          <a:blip r:embed="rId2"/>
          <a:stretch/>
        </p:blipFill>
        <p:spPr>
          <a:xfrm>
            <a:off x="0" y="2475441"/>
            <a:ext cx="18288000" cy="843617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483D2FA-FC53-E18C-6E47-1487CBFF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58" y="4503706"/>
            <a:ext cx="102870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0;p25">
            <a:extLst>
              <a:ext uri="{FF2B5EF4-FFF2-40B4-BE49-F238E27FC236}">
                <a16:creationId xmlns:a16="http://schemas.microsoft.com/office/drawing/2014/main" id="{E206E87B-779F-852D-500C-CC5C403D84DB}"/>
              </a:ext>
            </a:extLst>
          </p:cNvPr>
          <p:cNvSpPr txBox="1"/>
          <p:nvPr/>
        </p:nvSpPr>
        <p:spPr>
          <a:xfrm>
            <a:off x="381605" y="-1193445"/>
            <a:ext cx="16456200" cy="363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Нейросеть для создания музыкального произведения</a:t>
            </a:r>
          </a:p>
        </p:txBody>
      </p:sp>
      <p:pic>
        <p:nvPicPr>
          <p:cNvPr id="8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55">
          <a:extLst>
            <a:ext uri="{FF2B5EF4-FFF2-40B4-BE49-F238E27FC236}">
              <a16:creationId xmlns:a16="http://schemas.microsoft.com/office/drawing/2014/main" id="{68AF99AD-03F2-D50D-D69C-3C1B76FEB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имн учеников Газпром школы">
            <a:hlinkClick r:id="" action="ppaction://media"/>
            <a:extLst>
              <a:ext uri="{FF2B5EF4-FFF2-40B4-BE49-F238E27FC236}">
                <a16:creationId xmlns:a16="http://schemas.microsoft.com/office/drawing/2014/main" id="{97ADE3F6-1179-A5A5-FF2A-3764110D8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995" y="9250973"/>
            <a:ext cx="609600" cy="609600"/>
          </a:xfrm>
          <a:prstGeom prst="rect">
            <a:avLst/>
          </a:prstGeom>
        </p:spPr>
      </p:pic>
      <p:sp>
        <p:nvSpPr>
          <p:cNvPr id="7" name="Google Shape;110;p26">
            <a:extLst>
              <a:ext uri="{FF2B5EF4-FFF2-40B4-BE49-F238E27FC236}">
                <a16:creationId xmlns:a16="http://schemas.microsoft.com/office/drawing/2014/main" id="{99FD0FDB-EAA6-E4EC-10F5-ED680872AFC2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0;p25">
            <a:extLst>
              <a:ext uri="{FF2B5EF4-FFF2-40B4-BE49-F238E27FC236}">
                <a16:creationId xmlns:a16="http://schemas.microsoft.com/office/drawing/2014/main" id="{E206E87B-779F-852D-500C-CC5C403D84DB}"/>
              </a:ext>
            </a:extLst>
          </p:cNvPr>
          <p:cNvSpPr txBox="1"/>
          <p:nvPr/>
        </p:nvSpPr>
        <p:spPr>
          <a:xfrm>
            <a:off x="381605" y="-1193445"/>
            <a:ext cx="16456200" cy="363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"/>
              </a:rPr>
              <a:t>Нейросеть для создания музыкального произведения</a:t>
            </a:r>
          </a:p>
        </p:txBody>
      </p:sp>
      <p:pic>
        <p:nvPicPr>
          <p:cNvPr id="9" name="Google Shape;112;p26">
            <a:extLst>
              <a:ext uri="{FF2B5EF4-FFF2-40B4-BE49-F238E27FC236}">
                <a16:creationId xmlns:a16="http://schemas.microsoft.com/office/drawing/2014/main" id="{9B78BA4A-DDFD-E522-DC50-4ED14DBCC0A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17100" y="160152"/>
            <a:ext cx="2142996" cy="927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13;p26">
            <a:extLst>
              <a:ext uri="{FF2B5EF4-FFF2-40B4-BE49-F238E27FC236}">
                <a16:creationId xmlns:a16="http://schemas.microsoft.com/office/drawing/2014/main" id="{DCF6B188-0455-1600-0D7A-A12AED0C7DD6}"/>
              </a:ext>
            </a:extLst>
          </p:cNvPr>
          <p:cNvCxnSpPr/>
          <p:nvPr/>
        </p:nvCxnSpPr>
        <p:spPr>
          <a:xfrm rot="10800000">
            <a:off x="15673150" y="348000"/>
            <a:ext cx="0" cy="600000"/>
          </a:xfrm>
          <a:prstGeom prst="straightConnector1">
            <a:avLst/>
          </a:prstGeom>
          <a:noFill/>
          <a:ln w="9525" cap="flat" cmpd="sng">
            <a:solidFill>
              <a:srgbClr val="00285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30" name="Picture 6" descr="22,800+ Music Beat Stock Photos, Pictures &amp; Royalty-Free Images - iStock | Music  beat icon, Digital music be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94" y="2275452"/>
            <a:ext cx="12850211" cy="642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3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281" y="1289693"/>
            <a:ext cx="7296596" cy="8997307"/>
          </a:xfrm>
          <a:prstGeom prst="rect">
            <a:avLst/>
          </a:prstGeom>
        </p:spPr>
      </p:pic>
      <p:pic>
        <p:nvPicPr>
          <p:cNvPr id="8" name="звуки - волшебства">
            <a:hlinkClick r:id="" action="ppaction://media"/>
            <a:extLst>
              <a:ext uri="{FF2B5EF4-FFF2-40B4-BE49-F238E27FC236}">
                <a16:creationId xmlns:a16="http://schemas.microsoft.com/office/drawing/2014/main" id="{972E5DF5-5618-8223-91EC-ED9DBC461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553" y="8879681"/>
            <a:ext cx="914400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8368723">
            <a:off x="8985831" y="2749752"/>
            <a:ext cx="1896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ЛАД</a:t>
            </a:r>
          </a:p>
        </p:txBody>
      </p:sp>
      <p:sp>
        <p:nvSpPr>
          <p:cNvPr id="10" name="TextBox 9"/>
          <p:cNvSpPr txBox="1"/>
          <p:nvPr/>
        </p:nvSpPr>
        <p:spPr>
          <a:xfrm rot="21412798">
            <a:off x="9790758" y="4436458"/>
            <a:ext cx="239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ТЕМБР</a:t>
            </a:r>
          </a:p>
        </p:txBody>
      </p:sp>
      <p:sp>
        <p:nvSpPr>
          <p:cNvPr id="11" name="TextBox 10"/>
          <p:cNvSpPr txBox="1"/>
          <p:nvPr/>
        </p:nvSpPr>
        <p:spPr>
          <a:xfrm rot="3467618">
            <a:off x="8807481" y="6235867"/>
            <a:ext cx="2303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ДИНАМИКА</a:t>
            </a:r>
          </a:p>
        </p:txBody>
      </p:sp>
      <p:sp>
        <p:nvSpPr>
          <p:cNvPr id="12" name="TextBox 11"/>
          <p:cNvSpPr txBox="1"/>
          <p:nvPr/>
        </p:nvSpPr>
        <p:spPr>
          <a:xfrm rot="17244844">
            <a:off x="7056352" y="6476118"/>
            <a:ext cx="1797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ТЕМП</a:t>
            </a:r>
          </a:p>
        </p:txBody>
      </p:sp>
      <p:sp>
        <p:nvSpPr>
          <p:cNvPr id="13" name="TextBox 12"/>
          <p:cNvSpPr txBox="1"/>
          <p:nvPr/>
        </p:nvSpPr>
        <p:spPr>
          <a:xfrm rot="20123131">
            <a:off x="5440465" y="5557513"/>
            <a:ext cx="1716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РИТМ</a:t>
            </a:r>
          </a:p>
        </p:txBody>
      </p:sp>
      <p:sp>
        <p:nvSpPr>
          <p:cNvPr id="14" name="TextBox 13"/>
          <p:cNvSpPr txBox="1"/>
          <p:nvPr/>
        </p:nvSpPr>
        <p:spPr>
          <a:xfrm rot="1945683">
            <a:off x="5408550" y="3421029"/>
            <a:ext cx="191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МЕЛОДИЯ</a:t>
            </a:r>
          </a:p>
        </p:txBody>
      </p:sp>
      <p:sp>
        <p:nvSpPr>
          <p:cNvPr id="15" name="TextBox 14"/>
          <p:cNvSpPr txBox="1"/>
          <p:nvPr/>
        </p:nvSpPr>
        <p:spPr>
          <a:xfrm rot="4581938">
            <a:off x="6718460" y="2342369"/>
            <a:ext cx="2616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FFFF"/>
                </a:solidFill>
                <a:latin typeface="Montserrat" panose="020B0604020202020204" charset="-52"/>
                <a:cs typeface="Times New Roman" panose="02020603050405020304" pitchFamily="18" charset="0"/>
              </a:rPr>
              <a:t>РЕГИСТР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05189" y="4417614"/>
            <a:ext cx="3108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Montserrat" panose="020B0604020202020204" charset="-52"/>
                <a:cs typeface="Times New Roman" panose="02020603050405020304" pitchFamily="18" charset="0"/>
              </a:rPr>
              <a:t>Интонация</a:t>
            </a:r>
          </a:p>
        </p:txBody>
      </p:sp>
      <p:sp>
        <p:nvSpPr>
          <p:cNvPr id="2" name="Google Shape;110;p26">
            <a:extLst>
              <a:ext uri="{FF2B5EF4-FFF2-40B4-BE49-F238E27FC236}">
                <a16:creationId xmlns:a16="http://schemas.microsoft.com/office/drawing/2014/main" id="{AAD469D2-73FE-7D88-3FB7-9AD44C926BAF}"/>
              </a:ext>
            </a:extLst>
          </p:cNvPr>
          <p:cNvSpPr/>
          <p:nvPr/>
        </p:nvSpPr>
        <p:spPr>
          <a:xfrm>
            <a:off x="0" y="0"/>
            <a:ext cx="18288000" cy="12474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1;p26">
            <a:extLst>
              <a:ext uri="{FF2B5EF4-FFF2-40B4-BE49-F238E27FC236}">
                <a16:creationId xmlns:a16="http://schemas.microsoft.com/office/drawing/2014/main" id="{98BC1FB5-CCC9-8BC1-C069-D52C922D9210}"/>
              </a:ext>
            </a:extLst>
          </p:cNvPr>
          <p:cNvSpPr txBox="1"/>
          <p:nvPr/>
        </p:nvSpPr>
        <p:spPr>
          <a:xfrm>
            <a:off x="287226" y="270952"/>
            <a:ext cx="10338600" cy="86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"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Средства музыкальной выразительности</a:t>
            </a:r>
            <a:endParaRPr sz="3200" dirty="0">
              <a:solidFill>
                <a:srgbClr val="0028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860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1026318" y="589609"/>
            <a:ext cx="12801600" cy="5422901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indent="0">
              <a:buNone/>
            </a:pPr>
            <a:endParaRPr dirty="0"/>
          </a:p>
          <a:p>
            <a:pPr marL="0" indent="0"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4AB99A-DD06-A00D-8399-9381731F7C91}"/>
              </a:ext>
            </a:extLst>
          </p:cNvPr>
          <p:cNvGrpSpPr>
            <a:grpSpLocks/>
          </p:cNvGrpSpPr>
          <p:nvPr/>
        </p:nvGrpSpPr>
        <p:grpSpPr>
          <a:xfrm>
            <a:off x="1026319" y="2421648"/>
            <a:ext cx="7157561" cy="6995246"/>
            <a:chOff x="0" y="0"/>
            <a:chExt cx="3297932" cy="329793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7FDFD1-17A5-A563-20C8-4BA5C59C137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97932" cy="3297930"/>
            </a:xfrm>
            <a:prstGeom prst="rect">
              <a:avLst/>
            </a:prstGeom>
          </p:spPr>
        </p:pic>
        <p:sp>
          <p:nvSpPr>
            <p:cNvPr id="4" name="Graphic 3">
              <a:extLst>
                <a:ext uri="{FF2B5EF4-FFF2-40B4-BE49-F238E27FC236}">
                  <a16:creationId xmlns:a16="http://schemas.microsoft.com/office/drawing/2014/main" id="{DAADE47C-1851-170A-0B03-104FECCBCCAE}"/>
                </a:ext>
              </a:extLst>
            </p:cNvPr>
            <p:cNvSpPr/>
            <p:nvPr/>
          </p:nvSpPr>
          <p:spPr>
            <a:xfrm>
              <a:off x="256068" y="256549"/>
              <a:ext cx="2715895" cy="2715895"/>
            </a:xfrm>
            <a:custGeom>
              <a:avLst/>
              <a:gdLst/>
              <a:ahLst/>
              <a:cxnLst/>
              <a:rect l="l" t="t" r="r" b="b"/>
              <a:pathLst>
                <a:path w="2715895" h="2715895">
                  <a:moveTo>
                    <a:pt x="2457843" y="0"/>
                  </a:moveTo>
                  <a:lnTo>
                    <a:pt x="257771" y="0"/>
                  </a:lnTo>
                  <a:lnTo>
                    <a:pt x="211439" y="4153"/>
                  </a:lnTo>
                  <a:lnTo>
                    <a:pt x="167830" y="16127"/>
                  </a:lnTo>
                  <a:lnTo>
                    <a:pt x="127673" y="35195"/>
                  </a:lnTo>
                  <a:lnTo>
                    <a:pt x="91696" y="60627"/>
                  </a:lnTo>
                  <a:lnTo>
                    <a:pt x="60627" y="91696"/>
                  </a:lnTo>
                  <a:lnTo>
                    <a:pt x="35195" y="127673"/>
                  </a:lnTo>
                  <a:lnTo>
                    <a:pt x="16127" y="167830"/>
                  </a:lnTo>
                  <a:lnTo>
                    <a:pt x="4153" y="211439"/>
                  </a:lnTo>
                  <a:lnTo>
                    <a:pt x="0" y="257771"/>
                  </a:lnTo>
                  <a:lnTo>
                    <a:pt x="0" y="2457843"/>
                  </a:lnTo>
                  <a:lnTo>
                    <a:pt x="4153" y="2504179"/>
                  </a:lnTo>
                  <a:lnTo>
                    <a:pt x="16127" y="2547790"/>
                  </a:lnTo>
                  <a:lnTo>
                    <a:pt x="35195" y="2587947"/>
                  </a:lnTo>
                  <a:lnTo>
                    <a:pt x="60627" y="2623924"/>
                  </a:lnTo>
                  <a:lnTo>
                    <a:pt x="91696" y="2654992"/>
                  </a:lnTo>
                  <a:lnTo>
                    <a:pt x="127673" y="2680422"/>
                  </a:lnTo>
                  <a:lnTo>
                    <a:pt x="167830" y="2699489"/>
                  </a:lnTo>
                  <a:lnTo>
                    <a:pt x="211439" y="2711462"/>
                  </a:lnTo>
                  <a:lnTo>
                    <a:pt x="257771" y="2715615"/>
                  </a:lnTo>
                  <a:lnTo>
                    <a:pt x="2457843" y="2715615"/>
                  </a:lnTo>
                  <a:lnTo>
                    <a:pt x="2504179" y="2711462"/>
                  </a:lnTo>
                  <a:lnTo>
                    <a:pt x="2547790" y="2699489"/>
                  </a:lnTo>
                  <a:lnTo>
                    <a:pt x="2587947" y="2680422"/>
                  </a:lnTo>
                  <a:lnTo>
                    <a:pt x="2623924" y="2654992"/>
                  </a:lnTo>
                  <a:lnTo>
                    <a:pt x="2654992" y="2623924"/>
                  </a:lnTo>
                  <a:lnTo>
                    <a:pt x="2680422" y="2587947"/>
                  </a:lnTo>
                  <a:lnTo>
                    <a:pt x="2699489" y="2547790"/>
                  </a:lnTo>
                  <a:lnTo>
                    <a:pt x="2711462" y="2504179"/>
                  </a:lnTo>
                  <a:lnTo>
                    <a:pt x="2715615" y="2457843"/>
                  </a:lnTo>
                  <a:lnTo>
                    <a:pt x="2715615" y="257771"/>
                  </a:lnTo>
                  <a:lnTo>
                    <a:pt x="2711462" y="211439"/>
                  </a:lnTo>
                  <a:lnTo>
                    <a:pt x="2699489" y="167830"/>
                  </a:lnTo>
                  <a:lnTo>
                    <a:pt x="2680422" y="127673"/>
                  </a:lnTo>
                  <a:lnTo>
                    <a:pt x="2654992" y="91696"/>
                  </a:lnTo>
                  <a:lnTo>
                    <a:pt x="2623924" y="60627"/>
                  </a:lnTo>
                  <a:lnTo>
                    <a:pt x="2587947" y="35195"/>
                  </a:lnTo>
                  <a:lnTo>
                    <a:pt x="2547790" y="16127"/>
                  </a:lnTo>
                  <a:lnTo>
                    <a:pt x="2504179" y="4153"/>
                  </a:lnTo>
                  <a:lnTo>
                    <a:pt x="24578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buClrTx/>
                <a:defRPr/>
              </a:pPr>
              <a:endParaRPr lang="ru-RU" sz="270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C327A91-0D82-CD72-AEBC-7C8E4C8035F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808" y="412631"/>
              <a:ext cx="2406414" cy="2403731"/>
            </a:xfrm>
            <a:prstGeom prst="rect">
              <a:avLst/>
            </a:prstGeom>
          </p:spPr>
        </p:pic>
        <p:sp>
          <p:nvSpPr>
            <p:cNvPr id="6" name="Graphic 5">
              <a:extLst>
                <a:ext uri="{FF2B5EF4-FFF2-40B4-BE49-F238E27FC236}">
                  <a16:creationId xmlns:a16="http://schemas.microsoft.com/office/drawing/2014/main" id="{233D3E41-6873-DBBE-32DB-044F0768A0F6}"/>
                </a:ext>
              </a:extLst>
            </p:cNvPr>
            <p:cNvSpPr/>
            <p:nvPr/>
          </p:nvSpPr>
          <p:spPr>
            <a:xfrm>
              <a:off x="1391090" y="1312412"/>
              <a:ext cx="448309" cy="571500"/>
            </a:xfrm>
            <a:custGeom>
              <a:avLst/>
              <a:gdLst/>
              <a:ahLst/>
              <a:cxnLst/>
              <a:rect l="l" t="t" r="r" b="b"/>
              <a:pathLst>
                <a:path w="448309" h="571500">
                  <a:moveTo>
                    <a:pt x="447890" y="0"/>
                  </a:moveTo>
                  <a:lnTo>
                    <a:pt x="0" y="0"/>
                  </a:lnTo>
                  <a:lnTo>
                    <a:pt x="0" y="570890"/>
                  </a:lnTo>
                  <a:lnTo>
                    <a:pt x="447890" y="570890"/>
                  </a:lnTo>
                  <a:lnTo>
                    <a:pt x="4478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buClrTx/>
                <a:defRPr/>
              </a:pPr>
              <a:endParaRPr lang="ru-RU" sz="270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Graphic 6">
              <a:extLst>
                <a:ext uri="{FF2B5EF4-FFF2-40B4-BE49-F238E27FC236}">
                  <a16:creationId xmlns:a16="http://schemas.microsoft.com/office/drawing/2014/main" id="{AC270357-77D6-D2F7-CC51-5A951AE623A1}"/>
                </a:ext>
              </a:extLst>
            </p:cNvPr>
            <p:cNvSpPr/>
            <p:nvPr/>
          </p:nvSpPr>
          <p:spPr>
            <a:xfrm>
              <a:off x="1415068" y="1404534"/>
              <a:ext cx="400685" cy="387350"/>
            </a:xfrm>
            <a:custGeom>
              <a:avLst/>
              <a:gdLst/>
              <a:ahLst/>
              <a:cxnLst/>
              <a:rect l="l" t="t" r="r" b="b"/>
              <a:pathLst>
                <a:path w="400685" h="387350">
                  <a:moveTo>
                    <a:pt x="144696" y="288811"/>
                  </a:moveTo>
                  <a:lnTo>
                    <a:pt x="132380" y="288811"/>
                  </a:lnTo>
                  <a:lnTo>
                    <a:pt x="128214" y="312220"/>
                  </a:lnTo>
                  <a:lnTo>
                    <a:pt x="128258" y="314596"/>
                  </a:lnTo>
                  <a:lnTo>
                    <a:pt x="128384" y="321335"/>
                  </a:lnTo>
                  <a:lnTo>
                    <a:pt x="128511" y="328098"/>
                  </a:lnTo>
                  <a:lnTo>
                    <a:pt x="128629" y="334401"/>
                  </a:lnTo>
                  <a:lnTo>
                    <a:pt x="135497" y="354629"/>
                  </a:lnTo>
                  <a:lnTo>
                    <a:pt x="135572" y="354848"/>
                  </a:lnTo>
                  <a:lnTo>
                    <a:pt x="166897" y="384024"/>
                  </a:lnTo>
                  <a:lnTo>
                    <a:pt x="185162" y="386867"/>
                  </a:lnTo>
                  <a:lnTo>
                    <a:pt x="212049" y="376142"/>
                  </a:lnTo>
                  <a:lnTo>
                    <a:pt x="213123" y="374787"/>
                  </a:lnTo>
                  <a:lnTo>
                    <a:pt x="186317" y="374787"/>
                  </a:lnTo>
                  <a:lnTo>
                    <a:pt x="172150" y="372325"/>
                  </a:lnTo>
                  <a:lnTo>
                    <a:pt x="158326" y="364388"/>
                  </a:lnTo>
                  <a:lnTo>
                    <a:pt x="147489" y="353441"/>
                  </a:lnTo>
                  <a:lnTo>
                    <a:pt x="141340" y="341484"/>
                  </a:lnTo>
                  <a:lnTo>
                    <a:pt x="138963" y="328098"/>
                  </a:lnTo>
                  <a:lnTo>
                    <a:pt x="139387" y="314596"/>
                  </a:lnTo>
                  <a:lnTo>
                    <a:pt x="139439" y="312941"/>
                  </a:lnTo>
                  <a:lnTo>
                    <a:pt x="141421" y="300151"/>
                  </a:lnTo>
                  <a:lnTo>
                    <a:pt x="144696" y="288811"/>
                  </a:lnTo>
                  <a:close/>
                </a:path>
                <a:path w="400685" h="387350">
                  <a:moveTo>
                    <a:pt x="225777" y="265341"/>
                  </a:moveTo>
                  <a:lnTo>
                    <a:pt x="213406" y="265341"/>
                  </a:lnTo>
                  <a:lnTo>
                    <a:pt x="220469" y="289438"/>
                  </a:lnTo>
                  <a:lnTo>
                    <a:pt x="225092" y="314152"/>
                  </a:lnTo>
                  <a:lnTo>
                    <a:pt x="212213" y="360934"/>
                  </a:lnTo>
                  <a:lnTo>
                    <a:pt x="186317" y="374787"/>
                  </a:lnTo>
                  <a:lnTo>
                    <a:pt x="213123" y="374787"/>
                  </a:lnTo>
                  <a:lnTo>
                    <a:pt x="229099" y="354629"/>
                  </a:lnTo>
                  <a:lnTo>
                    <a:pt x="236405" y="327533"/>
                  </a:lnTo>
                  <a:lnTo>
                    <a:pt x="236515" y="326843"/>
                  </a:lnTo>
                  <a:lnTo>
                    <a:pt x="234698" y="300151"/>
                  </a:lnTo>
                  <a:lnTo>
                    <a:pt x="234618" y="298983"/>
                  </a:lnTo>
                  <a:lnTo>
                    <a:pt x="234565" y="298196"/>
                  </a:lnTo>
                  <a:lnTo>
                    <a:pt x="248621" y="298196"/>
                  </a:lnTo>
                  <a:lnTo>
                    <a:pt x="242558" y="290284"/>
                  </a:lnTo>
                  <a:lnTo>
                    <a:pt x="232888" y="275806"/>
                  </a:lnTo>
                  <a:lnTo>
                    <a:pt x="231110" y="272885"/>
                  </a:lnTo>
                  <a:lnTo>
                    <a:pt x="225777" y="265341"/>
                  </a:lnTo>
                  <a:close/>
                </a:path>
                <a:path w="400685" h="387350">
                  <a:moveTo>
                    <a:pt x="248621" y="298196"/>
                  </a:moveTo>
                  <a:lnTo>
                    <a:pt x="234565" y="298196"/>
                  </a:lnTo>
                  <a:lnTo>
                    <a:pt x="246648" y="312941"/>
                  </a:lnTo>
                  <a:lnTo>
                    <a:pt x="258929" y="327533"/>
                  </a:lnTo>
                  <a:lnTo>
                    <a:pt x="273059" y="339687"/>
                  </a:lnTo>
                  <a:lnTo>
                    <a:pt x="290686" y="347116"/>
                  </a:lnTo>
                  <a:lnTo>
                    <a:pt x="307029" y="348553"/>
                  </a:lnTo>
                  <a:lnTo>
                    <a:pt x="321407" y="345265"/>
                  </a:lnTo>
                  <a:lnTo>
                    <a:pt x="333085" y="337280"/>
                  </a:lnTo>
                  <a:lnTo>
                    <a:pt x="308563" y="337280"/>
                  </a:lnTo>
                  <a:lnTo>
                    <a:pt x="282850" y="332651"/>
                  </a:lnTo>
                  <a:lnTo>
                    <a:pt x="269671" y="322649"/>
                  </a:lnTo>
                  <a:lnTo>
                    <a:pt x="255488" y="307158"/>
                  </a:lnTo>
                  <a:lnTo>
                    <a:pt x="248621" y="298196"/>
                  </a:lnTo>
                  <a:close/>
                </a:path>
                <a:path w="400685" h="387350">
                  <a:moveTo>
                    <a:pt x="355724" y="225577"/>
                  </a:moveTo>
                  <a:lnTo>
                    <a:pt x="263508" y="225577"/>
                  </a:lnTo>
                  <a:lnTo>
                    <a:pt x="283288" y="234140"/>
                  </a:lnTo>
                  <a:lnTo>
                    <a:pt x="303745" y="247114"/>
                  </a:lnTo>
                  <a:lnTo>
                    <a:pt x="321558" y="263168"/>
                  </a:lnTo>
                  <a:lnTo>
                    <a:pt x="333409" y="280975"/>
                  </a:lnTo>
                  <a:lnTo>
                    <a:pt x="337014" y="306371"/>
                  </a:lnTo>
                  <a:lnTo>
                    <a:pt x="329139" y="323621"/>
                  </a:lnTo>
                  <a:lnTo>
                    <a:pt x="327651" y="326843"/>
                  </a:lnTo>
                  <a:lnTo>
                    <a:pt x="308563" y="337280"/>
                  </a:lnTo>
                  <a:lnTo>
                    <a:pt x="333085" y="337280"/>
                  </a:lnTo>
                  <a:lnTo>
                    <a:pt x="333452" y="337030"/>
                  </a:lnTo>
                  <a:lnTo>
                    <a:pt x="342794" y="323621"/>
                  </a:lnTo>
                  <a:lnTo>
                    <a:pt x="348539" y="295701"/>
                  </a:lnTo>
                  <a:lnTo>
                    <a:pt x="340289" y="270804"/>
                  </a:lnTo>
                  <a:lnTo>
                    <a:pt x="322966" y="249243"/>
                  </a:lnTo>
                  <a:lnTo>
                    <a:pt x="301494" y="231331"/>
                  </a:lnTo>
                  <a:lnTo>
                    <a:pt x="334958" y="231331"/>
                  </a:lnTo>
                  <a:lnTo>
                    <a:pt x="355724" y="225577"/>
                  </a:lnTo>
                  <a:close/>
                </a:path>
                <a:path w="400685" h="387350">
                  <a:moveTo>
                    <a:pt x="47702" y="89178"/>
                  </a:moveTo>
                  <a:lnTo>
                    <a:pt x="26424" y="95542"/>
                  </a:lnTo>
                  <a:lnTo>
                    <a:pt x="10213" y="109562"/>
                  </a:lnTo>
                  <a:lnTo>
                    <a:pt x="970" y="128453"/>
                  </a:lnTo>
                  <a:lnTo>
                    <a:pt x="0" y="149265"/>
                  </a:lnTo>
                  <a:lnTo>
                    <a:pt x="8606" y="169050"/>
                  </a:lnTo>
                  <a:lnTo>
                    <a:pt x="22232" y="182234"/>
                  </a:lnTo>
                  <a:lnTo>
                    <a:pt x="38897" y="192008"/>
                  </a:lnTo>
                  <a:lnTo>
                    <a:pt x="57183" y="199644"/>
                  </a:lnTo>
                  <a:lnTo>
                    <a:pt x="74837" y="206108"/>
                  </a:lnTo>
                  <a:lnTo>
                    <a:pt x="59524" y="212005"/>
                  </a:lnTo>
                  <a:lnTo>
                    <a:pt x="20087" y="242900"/>
                  </a:lnTo>
                  <a:lnTo>
                    <a:pt x="8314" y="278803"/>
                  </a:lnTo>
                  <a:lnTo>
                    <a:pt x="10532" y="297368"/>
                  </a:lnTo>
                  <a:lnTo>
                    <a:pt x="18989" y="314152"/>
                  </a:lnTo>
                  <a:lnTo>
                    <a:pt x="19300" y="314596"/>
                  </a:lnTo>
                  <a:lnTo>
                    <a:pt x="46350" y="331589"/>
                  </a:lnTo>
                  <a:lnTo>
                    <a:pt x="77553" y="326843"/>
                  </a:lnTo>
                  <a:lnTo>
                    <a:pt x="87182" y="321335"/>
                  </a:lnTo>
                  <a:lnTo>
                    <a:pt x="55152" y="321335"/>
                  </a:lnTo>
                  <a:lnTo>
                    <a:pt x="42753" y="319020"/>
                  </a:lnTo>
                  <a:lnTo>
                    <a:pt x="32061" y="312220"/>
                  </a:lnTo>
                  <a:lnTo>
                    <a:pt x="24110" y="302215"/>
                  </a:lnTo>
                  <a:lnTo>
                    <a:pt x="19935" y="290284"/>
                  </a:lnTo>
                  <a:lnTo>
                    <a:pt x="23951" y="258619"/>
                  </a:lnTo>
                  <a:lnTo>
                    <a:pt x="43004" y="234814"/>
                  </a:lnTo>
                  <a:lnTo>
                    <a:pt x="71002" y="219014"/>
                  </a:lnTo>
                  <a:lnTo>
                    <a:pt x="101850" y="211366"/>
                  </a:lnTo>
                  <a:lnTo>
                    <a:pt x="115293" y="211366"/>
                  </a:lnTo>
                  <a:lnTo>
                    <a:pt x="113113" y="199644"/>
                  </a:lnTo>
                  <a:lnTo>
                    <a:pt x="99500" y="199644"/>
                  </a:lnTo>
                  <a:lnTo>
                    <a:pt x="74196" y="193457"/>
                  </a:lnTo>
                  <a:lnTo>
                    <a:pt x="45790" y="183171"/>
                  </a:lnTo>
                  <a:lnTo>
                    <a:pt x="21964" y="167453"/>
                  </a:lnTo>
                  <a:lnTo>
                    <a:pt x="10397" y="144971"/>
                  </a:lnTo>
                  <a:lnTo>
                    <a:pt x="10455" y="142743"/>
                  </a:lnTo>
                  <a:lnTo>
                    <a:pt x="52747" y="99820"/>
                  </a:lnTo>
                  <a:lnTo>
                    <a:pt x="89428" y="99820"/>
                  </a:lnTo>
                  <a:lnTo>
                    <a:pt x="69309" y="91373"/>
                  </a:lnTo>
                  <a:lnTo>
                    <a:pt x="47702" y="89178"/>
                  </a:lnTo>
                  <a:close/>
                </a:path>
                <a:path w="400685" h="387350">
                  <a:moveTo>
                    <a:pt x="115293" y="211366"/>
                  </a:moveTo>
                  <a:lnTo>
                    <a:pt x="101850" y="211366"/>
                  </a:lnTo>
                  <a:lnTo>
                    <a:pt x="107664" y="227351"/>
                  </a:lnTo>
                  <a:lnTo>
                    <a:pt x="117334" y="240860"/>
                  </a:lnTo>
                  <a:lnTo>
                    <a:pt x="129828" y="252091"/>
                  </a:lnTo>
                  <a:lnTo>
                    <a:pt x="144115" y="261239"/>
                  </a:lnTo>
                  <a:lnTo>
                    <a:pt x="126078" y="279523"/>
                  </a:lnTo>
                  <a:lnTo>
                    <a:pt x="103729" y="298983"/>
                  </a:lnTo>
                  <a:lnTo>
                    <a:pt x="79332" y="314596"/>
                  </a:lnTo>
                  <a:lnTo>
                    <a:pt x="55152" y="321335"/>
                  </a:lnTo>
                  <a:lnTo>
                    <a:pt x="87182" y="321335"/>
                  </a:lnTo>
                  <a:lnTo>
                    <a:pt x="107868" y="309506"/>
                  </a:lnTo>
                  <a:lnTo>
                    <a:pt x="132380" y="288811"/>
                  </a:lnTo>
                  <a:lnTo>
                    <a:pt x="144696" y="288811"/>
                  </a:lnTo>
                  <a:lnTo>
                    <a:pt x="144887" y="288149"/>
                  </a:lnTo>
                  <a:lnTo>
                    <a:pt x="150014" y="276773"/>
                  </a:lnTo>
                  <a:lnTo>
                    <a:pt x="156980" y="265938"/>
                  </a:lnTo>
                  <a:lnTo>
                    <a:pt x="210547" y="265938"/>
                  </a:lnTo>
                  <a:lnTo>
                    <a:pt x="213406" y="265341"/>
                  </a:lnTo>
                  <a:lnTo>
                    <a:pt x="225777" y="265341"/>
                  </a:lnTo>
                  <a:lnTo>
                    <a:pt x="223693" y="262395"/>
                  </a:lnTo>
                  <a:lnTo>
                    <a:pt x="228383" y="258240"/>
                  </a:lnTo>
                  <a:lnTo>
                    <a:pt x="181967" y="258240"/>
                  </a:lnTo>
                  <a:lnTo>
                    <a:pt x="144254" y="248642"/>
                  </a:lnTo>
                  <a:lnTo>
                    <a:pt x="117331" y="222326"/>
                  </a:lnTo>
                  <a:lnTo>
                    <a:pt x="115412" y="212005"/>
                  </a:lnTo>
                  <a:lnTo>
                    <a:pt x="115293" y="211366"/>
                  </a:lnTo>
                  <a:close/>
                </a:path>
                <a:path w="400685" h="387350">
                  <a:moveTo>
                    <a:pt x="210547" y="265938"/>
                  </a:moveTo>
                  <a:lnTo>
                    <a:pt x="156980" y="265938"/>
                  </a:lnTo>
                  <a:lnTo>
                    <a:pt x="170978" y="268354"/>
                  </a:lnTo>
                  <a:lnTo>
                    <a:pt x="185246" y="269188"/>
                  </a:lnTo>
                  <a:lnTo>
                    <a:pt x="197871" y="268354"/>
                  </a:lnTo>
                  <a:lnTo>
                    <a:pt x="198976" y="268354"/>
                  </a:lnTo>
                  <a:lnTo>
                    <a:pt x="210547" y="265938"/>
                  </a:lnTo>
                  <a:close/>
                </a:path>
                <a:path w="400685" h="387350">
                  <a:moveTo>
                    <a:pt x="228718" y="135395"/>
                  </a:moveTo>
                  <a:lnTo>
                    <a:pt x="183853" y="135395"/>
                  </a:lnTo>
                  <a:lnTo>
                    <a:pt x="219004" y="142743"/>
                  </a:lnTo>
                  <a:lnTo>
                    <a:pt x="218655" y="142743"/>
                  </a:lnTo>
                  <a:lnTo>
                    <a:pt x="245928" y="162963"/>
                  </a:lnTo>
                  <a:lnTo>
                    <a:pt x="258684" y="192348"/>
                  </a:lnTo>
                  <a:lnTo>
                    <a:pt x="249385" y="226784"/>
                  </a:lnTo>
                  <a:lnTo>
                    <a:pt x="220376" y="250996"/>
                  </a:lnTo>
                  <a:lnTo>
                    <a:pt x="181967" y="258240"/>
                  </a:lnTo>
                  <a:lnTo>
                    <a:pt x="228383" y="258240"/>
                  </a:lnTo>
                  <a:lnTo>
                    <a:pt x="228697" y="257962"/>
                  </a:lnTo>
                  <a:lnTo>
                    <a:pt x="235809" y="255334"/>
                  </a:lnTo>
                  <a:lnTo>
                    <a:pt x="239175" y="252946"/>
                  </a:lnTo>
                  <a:lnTo>
                    <a:pt x="246250" y="247114"/>
                  </a:lnTo>
                  <a:lnTo>
                    <a:pt x="252594" y="240386"/>
                  </a:lnTo>
                  <a:lnTo>
                    <a:pt x="258172" y="233211"/>
                  </a:lnTo>
                  <a:lnTo>
                    <a:pt x="263508" y="225577"/>
                  </a:lnTo>
                  <a:lnTo>
                    <a:pt x="355724" y="225577"/>
                  </a:lnTo>
                  <a:lnTo>
                    <a:pt x="364103" y="223256"/>
                  </a:lnTo>
                  <a:lnTo>
                    <a:pt x="367016" y="220807"/>
                  </a:lnTo>
                  <a:lnTo>
                    <a:pt x="322345" y="220807"/>
                  </a:lnTo>
                  <a:lnTo>
                    <a:pt x="294133" y="218711"/>
                  </a:lnTo>
                  <a:lnTo>
                    <a:pt x="267432" y="213716"/>
                  </a:lnTo>
                  <a:lnTo>
                    <a:pt x="269438" y="202713"/>
                  </a:lnTo>
                  <a:lnTo>
                    <a:pt x="269455" y="191227"/>
                  </a:lnTo>
                  <a:lnTo>
                    <a:pt x="267289" y="180119"/>
                  </a:lnTo>
                  <a:lnTo>
                    <a:pt x="262847" y="169710"/>
                  </a:lnTo>
                  <a:lnTo>
                    <a:pt x="282180" y="159664"/>
                  </a:lnTo>
                  <a:lnTo>
                    <a:pt x="257933" y="159664"/>
                  </a:lnTo>
                  <a:lnTo>
                    <a:pt x="255837" y="158433"/>
                  </a:lnTo>
                  <a:lnTo>
                    <a:pt x="255669" y="158433"/>
                  </a:lnTo>
                  <a:lnTo>
                    <a:pt x="254923" y="156007"/>
                  </a:lnTo>
                  <a:lnTo>
                    <a:pt x="253996" y="155054"/>
                  </a:lnTo>
                  <a:lnTo>
                    <a:pt x="243180" y="144971"/>
                  </a:lnTo>
                  <a:lnTo>
                    <a:pt x="231451" y="136690"/>
                  </a:lnTo>
                  <a:lnTo>
                    <a:pt x="228718" y="135395"/>
                  </a:lnTo>
                  <a:close/>
                </a:path>
                <a:path w="400685" h="387350">
                  <a:moveTo>
                    <a:pt x="382898" y="139725"/>
                  </a:moveTo>
                  <a:lnTo>
                    <a:pt x="350198" y="139725"/>
                  </a:lnTo>
                  <a:lnTo>
                    <a:pt x="375084" y="145995"/>
                  </a:lnTo>
                  <a:lnTo>
                    <a:pt x="387812" y="161990"/>
                  </a:lnTo>
                  <a:lnTo>
                    <a:pt x="387695" y="169050"/>
                  </a:lnTo>
                  <a:lnTo>
                    <a:pt x="387593" y="175218"/>
                  </a:lnTo>
                  <a:lnTo>
                    <a:pt x="387467" y="182865"/>
                  </a:lnTo>
                  <a:lnTo>
                    <a:pt x="373134" y="203772"/>
                  </a:lnTo>
                  <a:lnTo>
                    <a:pt x="349526" y="216871"/>
                  </a:lnTo>
                  <a:lnTo>
                    <a:pt x="322345" y="220807"/>
                  </a:lnTo>
                  <a:lnTo>
                    <a:pt x="367016" y="220807"/>
                  </a:lnTo>
                  <a:lnTo>
                    <a:pt x="388541" y="202713"/>
                  </a:lnTo>
                  <a:lnTo>
                    <a:pt x="400418" y="175218"/>
                  </a:lnTo>
                  <a:lnTo>
                    <a:pt x="391879" y="146291"/>
                  </a:lnTo>
                  <a:lnTo>
                    <a:pt x="382898" y="139725"/>
                  </a:lnTo>
                  <a:close/>
                </a:path>
                <a:path w="400685" h="387350">
                  <a:moveTo>
                    <a:pt x="89428" y="99820"/>
                  </a:moveTo>
                  <a:lnTo>
                    <a:pt x="52747" y="99820"/>
                  </a:lnTo>
                  <a:lnTo>
                    <a:pt x="79625" y="107009"/>
                  </a:lnTo>
                  <a:lnTo>
                    <a:pt x="104140" y="124158"/>
                  </a:lnTo>
                  <a:lnTo>
                    <a:pt x="123655" y="144513"/>
                  </a:lnTo>
                  <a:lnTo>
                    <a:pt x="124443" y="145402"/>
                  </a:lnTo>
                  <a:lnTo>
                    <a:pt x="124082" y="145995"/>
                  </a:lnTo>
                  <a:lnTo>
                    <a:pt x="122359" y="149265"/>
                  </a:lnTo>
                  <a:lnTo>
                    <a:pt x="100584" y="188893"/>
                  </a:lnTo>
                  <a:lnTo>
                    <a:pt x="99500" y="199644"/>
                  </a:lnTo>
                  <a:lnTo>
                    <a:pt x="113113" y="199644"/>
                  </a:lnTo>
                  <a:lnTo>
                    <a:pt x="111162" y="189153"/>
                  </a:lnTo>
                  <a:lnTo>
                    <a:pt x="124798" y="161644"/>
                  </a:lnTo>
                  <a:lnTo>
                    <a:pt x="151332" y="142743"/>
                  </a:lnTo>
                  <a:lnTo>
                    <a:pt x="169183" y="138709"/>
                  </a:lnTo>
                  <a:lnTo>
                    <a:pt x="134222" y="138709"/>
                  </a:lnTo>
                  <a:lnTo>
                    <a:pt x="120395" y="112827"/>
                  </a:lnTo>
                  <a:lnTo>
                    <a:pt x="107717" y="112827"/>
                  </a:lnTo>
                  <a:lnTo>
                    <a:pt x="89796" y="99975"/>
                  </a:lnTo>
                  <a:lnTo>
                    <a:pt x="89428" y="99820"/>
                  </a:lnTo>
                  <a:close/>
                </a:path>
                <a:path w="400685" h="387350">
                  <a:moveTo>
                    <a:pt x="312225" y="41324"/>
                  </a:moveTo>
                  <a:lnTo>
                    <a:pt x="279060" y="41324"/>
                  </a:lnTo>
                  <a:lnTo>
                    <a:pt x="295737" y="42439"/>
                  </a:lnTo>
                  <a:lnTo>
                    <a:pt x="310066" y="49500"/>
                  </a:lnTo>
                  <a:lnTo>
                    <a:pt x="319655" y="63589"/>
                  </a:lnTo>
                  <a:lnTo>
                    <a:pt x="321182" y="87824"/>
                  </a:lnTo>
                  <a:lnTo>
                    <a:pt x="321267" y="89178"/>
                  </a:lnTo>
                  <a:lnTo>
                    <a:pt x="321361" y="90667"/>
                  </a:lnTo>
                  <a:lnTo>
                    <a:pt x="309933" y="114432"/>
                  </a:lnTo>
                  <a:lnTo>
                    <a:pt x="309820" y="114667"/>
                  </a:lnTo>
                  <a:lnTo>
                    <a:pt x="290528" y="135064"/>
                  </a:lnTo>
                  <a:lnTo>
                    <a:pt x="268982" y="151333"/>
                  </a:lnTo>
                  <a:lnTo>
                    <a:pt x="266708" y="152870"/>
                  </a:lnTo>
                  <a:lnTo>
                    <a:pt x="257933" y="159664"/>
                  </a:lnTo>
                  <a:lnTo>
                    <a:pt x="282180" y="159664"/>
                  </a:lnTo>
                  <a:lnTo>
                    <a:pt x="282875" y="159303"/>
                  </a:lnTo>
                  <a:lnTo>
                    <a:pt x="305008" y="149679"/>
                  </a:lnTo>
                  <a:lnTo>
                    <a:pt x="327356" y="142743"/>
                  </a:lnTo>
                  <a:lnTo>
                    <a:pt x="326580" y="142743"/>
                  </a:lnTo>
                  <a:lnTo>
                    <a:pt x="350198" y="139725"/>
                  </a:lnTo>
                  <a:lnTo>
                    <a:pt x="382898" y="139725"/>
                  </a:lnTo>
                  <a:lnTo>
                    <a:pt x="381508" y="138709"/>
                  </a:lnTo>
                  <a:lnTo>
                    <a:pt x="303775" y="138709"/>
                  </a:lnTo>
                  <a:lnTo>
                    <a:pt x="314150" y="127127"/>
                  </a:lnTo>
                  <a:lnTo>
                    <a:pt x="323234" y="114432"/>
                  </a:lnTo>
                  <a:lnTo>
                    <a:pt x="329973" y="100505"/>
                  </a:lnTo>
                  <a:lnTo>
                    <a:pt x="333244" y="85306"/>
                  </a:lnTo>
                  <a:lnTo>
                    <a:pt x="323369" y="47647"/>
                  </a:lnTo>
                  <a:lnTo>
                    <a:pt x="312225" y="41324"/>
                  </a:lnTo>
                  <a:close/>
                </a:path>
                <a:path w="400685" h="387350">
                  <a:moveTo>
                    <a:pt x="188883" y="12154"/>
                  </a:moveTo>
                  <a:lnTo>
                    <a:pt x="168178" y="12154"/>
                  </a:lnTo>
                  <a:lnTo>
                    <a:pt x="184399" y="21048"/>
                  </a:lnTo>
                  <a:lnTo>
                    <a:pt x="196807" y="38506"/>
                  </a:lnTo>
                  <a:lnTo>
                    <a:pt x="202807" y="59894"/>
                  </a:lnTo>
                  <a:lnTo>
                    <a:pt x="202787" y="63064"/>
                  </a:lnTo>
                  <a:lnTo>
                    <a:pt x="202673" y="81447"/>
                  </a:lnTo>
                  <a:lnTo>
                    <a:pt x="198756" y="103031"/>
                  </a:lnTo>
                  <a:lnTo>
                    <a:pt x="193492" y="124158"/>
                  </a:lnTo>
                  <a:lnTo>
                    <a:pt x="193404" y="124511"/>
                  </a:lnTo>
                  <a:lnTo>
                    <a:pt x="177870" y="124922"/>
                  </a:lnTo>
                  <a:lnTo>
                    <a:pt x="162698" y="127286"/>
                  </a:lnTo>
                  <a:lnTo>
                    <a:pt x="148084" y="131812"/>
                  </a:lnTo>
                  <a:lnTo>
                    <a:pt x="134222" y="138709"/>
                  </a:lnTo>
                  <a:lnTo>
                    <a:pt x="169183" y="138709"/>
                  </a:lnTo>
                  <a:lnTo>
                    <a:pt x="183853" y="135395"/>
                  </a:lnTo>
                  <a:lnTo>
                    <a:pt x="228718" y="135395"/>
                  </a:lnTo>
                  <a:lnTo>
                    <a:pt x="218504" y="130555"/>
                  </a:lnTo>
                  <a:lnTo>
                    <a:pt x="204021" y="126898"/>
                  </a:lnTo>
                  <a:lnTo>
                    <a:pt x="212899" y="103376"/>
                  </a:lnTo>
                  <a:lnTo>
                    <a:pt x="225219" y="79308"/>
                  </a:lnTo>
                  <a:lnTo>
                    <a:pt x="228387" y="75286"/>
                  </a:lnTo>
                  <a:lnTo>
                    <a:pt x="214600" y="75286"/>
                  </a:lnTo>
                  <a:lnTo>
                    <a:pt x="208042" y="36554"/>
                  </a:lnTo>
                  <a:lnTo>
                    <a:pt x="188883" y="12154"/>
                  </a:lnTo>
                  <a:close/>
                </a:path>
                <a:path w="400685" h="387350">
                  <a:moveTo>
                    <a:pt x="350338" y="129199"/>
                  </a:moveTo>
                  <a:lnTo>
                    <a:pt x="326014" y="132231"/>
                  </a:lnTo>
                  <a:lnTo>
                    <a:pt x="303579" y="138709"/>
                  </a:lnTo>
                  <a:lnTo>
                    <a:pt x="381508" y="138709"/>
                  </a:lnTo>
                  <a:lnTo>
                    <a:pt x="373423" y="132799"/>
                  </a:lnTo>
                  <a:lnTo>
                    <a:pt x="350338" y="129199"/>
                  </a:lnTo>
                  <a:close/>
                </a:path>
                <a:path w="400685" h="387350">
                  <a:moveTo>
                    <a:pt x="154641" y="0"/>
                  </a:moveTo>
                  <a:lnTo>
                    <a:pt x="118715" y="18225"/>
                  </a:lnTo>
                  <a:lnTo>
                    <a:pt x="103472" y="39534"/>
                  </a:lnTo>
                  <a:lnTo>
                    <a:pt x="98114" y="63064"/>
                  </a:lnTo>
                  <a:lnTo>
                    <a:pt x="100307" y="87824"/>
                  </a:lnTo>
                  <a:lnTo>
                    <a:pt x="107717" y="112827"/>
                  </a:lnTo>
                  <a:lnTo>
                    <a:pt x="120395" y="112827"/>
                  </a:lnTo>
                  <a:lnTo>
                    <a:pt x="118982" y="110182"/>
                  </a:lnTo>
                  <a:lnTo>
                    <a:pt x="109684" y="79308"/>
                  </a:lnTo>
                  <a:lnTo>
                    <a:pt x="130653" y="22530"/>
                  </a:lnTo>
                  <a:lnTo>
                    <a:pt x="168178" y="12154"/>
                  </a:lnTo>
                  <a:lnTo>
                    <a:pt x="188883" y="12154"/>
                  </a:lnTo>
                  <a:lnTo>
                    <a:pt x="186236" y="8784"/>
                  </a:lnTo>
                  <a:lnTo>
                    <a:pt x="154641" y="0"/>
                  </a:lnTo>
                  <a:close/>
                </a:path>
                <a:path w="400685" h="387350">
                  <a:moveTo>
                    <a:pt x="294531" y="31283"/>
                  </a:moveTo>
                  <a:lnTo>
                    <a:pt x="258620" y="34889"/>
                  </a:lnTo>
                  <a:lnTo>
                    <a:pt x="227529" y="57137"/>
                  </a:lnTo>
                  <a:lnTo>
                    <a:pt x="214600" y="75286"/>
                  </a:lnTo>
                  <a:lnTo>
                    <a:pt x="228387" y="75286"/>
                  </a:lnTo>
                  <a:lnTo>
                    <a:pt x="241542" y="58579"/>
                  </a:lnTo>
                  <a:lnTo>
                    <a:pt x="262428" y="45072"/>
                  </a:lnTo>
                  <a:lnTo>
                    <a:pt x="279060" y="41324"/>
                  </a:lnTo>
                  <a:lnTo>
                    <a:pt x="312225" y="41324"/>
                  </a:lnTo>
                  <a:lnTo>
                    <a:pt x="294531" y="312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pPr defTabSz="1371600">
                <a:buClrTx/>
                <a:defRPr/>
              </a:pPr>
              <a:endParaRPr lang="ru-RU" sz="270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A8C9D2F-97C1-A7F8-D781-3B7A7F9F26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5461" y="1416686"/>
              <a:ext cx="377422" cy="36263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8223D7B-F11F-03EE-62B6-26BDA6C1592D}"/>
              </a:ext>
            </a:extLst>
          </p:cNvPr>
          <p:cNvSpPr txBox="1"/>
          <p:nvPr/>
        </p:nvSpPr>
        <p:spPr>
          <a:xfrm>
            <a:off x="8842305" y="2862725"/>
            <a:ext cx="7855758" cy="615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4030" marR="203835" algn="ctr">
              <a:lnSpc>
                <a:spcPct val="98000"/>
              </a:lnSpc>
              <a:spcBef>
                <a:spcPts val="980"/>
              </a:spcBef>
              <a:buNone/>
            </a:pP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Вместе</a:t>
            </a:r>
            <a:r>
              <a:rPr lang="ru-RU" sz="3200" i="1" spc="-125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с</a:t>
            </a:r>
            <a:r>
              <a:rPr lang="ru-RU" sz="3200" i="1" spc="-125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родителями</a:t>
            </a:r>
            <a:r>
              <a:rPr lang="ru-RU" sz="3200" i="1" spc="-125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отсканируй</a:t>
            </a:r>
            <a:r>
              <a:rPr lang="ru-RU" sz="3200" i="1" spc="-125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QR-код </a:t>
            </a:r>
            <a:r>
              <a:rPr lang="ru-RU" sz="3200" i="1" spc="-1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и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1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создай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1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свое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1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собственное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1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музыкальное</a:t>
            </a:r>
            <a:endParaRPr lang="ru-RU" sz="3200" dirty="0">
              <a:solidFill>
                <a:srgbClr val="032857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290195" algn="ctr">
              <a:lnSpc>
                <a:spcPct val="98000"/>
              </a:lnSpc>
              <a:buNone/>
            </a:pP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произведение,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описав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как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можно</a:t>
            </a:r>
            <a:r>
              <a:rPr lang="ru-RU" sz="3200" i="1" spc="-13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spc="-2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подробнее </a:t>
            </a:r>
            <a:r>
              <a:rPr lang="ru-RU" sz="3200" i="1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средства</a:t>
            </a:r>
            <a:r>
              <a:rPr lang="ru-RU" sz="3200" i="1" spc="-145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музыкальной</a:t>
            </a:r>
            <a:r>
              <a:rPr lang="ru-RU" sz="3200" i="1" spc="-145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 </a:t>
            </a:r>
            <a:r>
              <a:rPr lang="ru-RU" sz="3200" i="1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выразительности</a:t>
            </a:r>
            <a:r>
              <a:rPr lang="ru-RU" sz="3200" i="1" dirty="0" smtClean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.</a:t>
            </a:r>
          </a:p>
          <a:p>
            <a:pPr marL="290195" algn="ctr">
              <a:lnSpc>
                <a:spcPct val="98000"/>
              </a:lnSpc>
              <a:buNone/>
            </a:pPr>
            <a:endParaRPr lang="ru-RU" sz="3200" i="1" dirty="0">
              <a:solidFill>
                <a:srgbClr val="032857"/>
              </a:solidFill>
              <a:latin typeface="Verdana" panose="020B0604030504040204" pitchFamily="34" charset="0"/>
              <a:ea typeface="Tahoma" panose="020B0604030504040204" pitchFamily="34" charset="0"/>
            </a:endParaRPr>
          </a:p>
          <a:p>
            <a:pPr marL="290195" algn="ctr">
              <a:lnSpc>
                <a:spcPct val="98000"/>
              </a:lnSpc>
              <a:buNone/>
            </a:pPr>
            <a:r>
              <a:rPr lang="ru-RU" sz="3200" i="1" dirty="0" smtClean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Чтобы получить отметку, загрузи результат работы в электронный дневник.</a:t>
            </a:r>
            <a:endParaRPr lang="ru-RU" sz="3200" dirty="0">
              <a:solidFill>
                <a:srgbClr val="032857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marL="494030" marR="205105" algn="ctr">
              <a:spcBef>
                <a:spcPts val="970"/>
              </a:spcBef>
            </a:pPr>
            <a:endParaRPr lang="ru-RU" sz="3200" i="1" spc="-10" dirty="0">
              <a:solidFill>
                <a:srgbClr val="032857"/>
              </a:solidFill>
              <a:effectLst/>
              <a:latin typeface="Verdana" panose="020B0604030504040204" pitchFamily="34" charset="0"/>
              <a:ea typeface="Tahoma" panose="020B0604030504040204" pitchFamily="34" charset="0"/>
            </a:endParaRPr>
          </a:p>
          <a:p>
            <a:pPr marL="494030" marR="205105" algn="ctr">
              <a:spcBef>
                <a:spcPts val="970"/>
              </a:spcBef>
            </a:pPr>
            <a:r>
              <a:rPr lang="ru-RU" sz="3200" i="1" spc="-10" dirty="0">
                <a:solidFill>
                  <a:srgbClr val="032857"/>
                </a:solidFill>
                <a:effectLst/>
                <a:latin typeface="Verdana" panose="020B0604030504040204" pitchFamily="34" charset="0"/>
                <a:ea typeface="Tahoma" panose="020B0604030504040204" pitchFamily="34" charset="0"/>
              </a:rPr>
              <a:t>Удачи!</a:t>
            </a:r>
            <a:endParaRPr lang="ru-RU" sz="3200" dirty="0">
              <a:solidFill>
                <a:srgbClr val="032857"/>
              </a:solidFill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3" name="Google Shape;100;p25">
            <a:extLst>
              <a:ext uri="{FF2B5EF4-FFF2-40B4-BE49-F238E27FC236}">
                <a16:creationId xmlns:a16="http://schemas.microsoft.com/office/drawing/2014/main" id="{6CF9DF43-2463-BCEF-003B-D893A15FBDE6}"/>
              </a:ext>
            </a:extLst>
          </p:cNvPr>
          <p:cNvSpPr txBox="1"/>
          <p:nvPr/>
        </p:nvSpPr>
        <p:spPr>
          <a:xfrm>
            <a:off x="1421227" y="-82523"/>
            <a:ext cx="10393784" cy="382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60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Домашнее </a:t>
            </a:r>
            <a:r>
              <a:rPr lang="ru-RU" sz="6000" b="1" dirty="0" smtClean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задание</a:t>
            </a:r>
            <a:endParaRPr lang="ru-RU" sz="6000" b="1" dirty="0">
              <a:solidFill>
                <a:srgbClr val="0028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7"/>
          <p:cNvPicPr>
            <a:picLocks noGrp="1"/>
          </p:cNvPicPr>
          <p:nvPr>
            <p:ph idx="1"/>
          </p:nvPr>
        </p:nvPicPr>
        <p:blipFill>
          <a:blip r:embed="rId5"/>
          <a:stretch/>
        </p:blipFill>
        <p:spPr>
          <a:xfrm>
            <a:off x="5285102" y="2068497"/>
            <a:ext cx="7240464" cy="6905673"/>
          </a:xfrm>
          <a:prstGeom prst="rect">
            <a:avLst/>
          </a:prstGeom>
        </p:spPr>
      </p:pic>
      <p:pic>
        <p:nvPicPr>
          <p:cNvPr id="2" name="whatsapp_ring">
            <a:hlinkClick r:id="" action="ppaction://media"/>
            <a:extLst>
              <a:ext uri="{FF2B5EF4-FFF2-40B4-BE49-F238E27FC236}">
                <a16:creationId xmlns:a16="http://schemas.microsoft.com/office/drawing/2014/main" id="{78CFF8C8-B45A-1678-F90B-5107DE177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333" y="8915601"/>
            <a:ext cx="914400" cy="914400"/>
          </a:xfrm>
          <a:prstGeom prst="rect">
            <a:avLst/>
          </a:prstGeom>
        </p:spPr>
      </p:pic>
      <p:grpSp>
        <p:nvGrpSpPr>
          <p:cNvPr id="3" name="Google Shape;109;p26">
            <a:extLst>
              <a:ext uri="{FF2B5EF4-FFF2-40B4-BE49-F238E27FC236}">
                <a16:creationId xmlns:a16="http://schemas.microsoft.com/office/drawing/2014/main" id="{56C29D1D-EA7A-A3A3-5DA6-B37772A3A8F0}"/>
              </a:ext>
            </a:extLst>
          </p:cNvPr>
          <p:cNvGrpSpPr/>
          <p:nvPr/>
        </p:nvGrpSpPr>
        <p:grpSpPr>
          <a:xfrm>
            <a:off x="0" y="0"/>
            <a:ext cx="18288000" cy="1247400"/>
            <a:chOff x="0" y="0"/>
            <a:chExt cx="9144000" cy="623700"/>
          </a:xfrm>
        </p:grpSpPr>
        <p:sp>
          <p:nvSpPr>
            <p:cNvPr id="4" name="Google Shape;110;p26">
              <a:extLst>
                <a:ext uri="{FF2B5EF4-FFF2-40B4-BE49-F238E27FC236}">
                  <a16:creationId xmlns:a16="http://schemas.microsoft.com/office/drawing/2014/main" id="{BF522A53-B0F5-E97F-4A3B-86C01F1F9E6C}"/>
                </a:ext>
              </a:extLst>
            </p:cNvPr>
            <p:cNvSpPr/>
            <p:nvPr/>
          </p:nvSpPr>
          <p:spPr>
            <a:xfrm>
              <a:off x="0" y="0"/>
              <a:ext cx="9144000" cy="6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71488" dist="57150" dir="6300000" algn="bl" rotWithShape="0">
                <a:srgbClr val="000000">
                  <a:alpha val="1569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11;p26">
              <a:extLst>
                <a:ext uri="{FF2B5EF4-FFF2-40B4-BE49-F238E27FC236}">
                  <a16:creationId xmlns:a16="http://schemas.microsoft.com/office/drawing/2014/main" id="{C95FAFFD-C750-1056-AB63-A91A0720B805}"/>
                </a:ext>
              </a:extLst>
            </p:cNvPr>
            <p:cNvSpPr txBox="1"/>
            <p:nvPr/>
          </p:nvSpPr>
          <p:spPr>
            <a:xfrm>
              <a:off x="143613" y="135476"/>
              <a:ext cx="5169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ru" sz="3200" dirty="0">
                  <a:solidFill>
                    <a:srgbClr val="00285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Средства музыкальной выразительности</a:t>
              </a:r>
              <a:endParaRPr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6" name="Google Shape;112;p26">
              <a:extLst>
                <a:ext uri="{FF2B5EF4-FFF2-40B4-BE49-F238E27FC236}">
                  <a16:creationId xmlns:a16="http://schemas.microsoft.com/office/drawing/2014/main" id="{9B78BA4A-DDFD-E522-DC50-4ED14DBCC0A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58550" y="80076"/>
              <a:ext cx="1071498" cy="463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Google Shape;113;p26">
              <a:extLst>
                <a:ext uri="{FF2B5EF4-FFF2-40B4-BE49-F238E27FC236}">
                  <a16:creationId xmlns:a16="http://schemas.microsoft.com/office/drawing/2014/main" id="{DCF6B188-0455-1600-0D7A-A12AED0C7DD6}"/>
                </a:ext>
              </a:extLst>
            </p:cNvPr>
            <p:cNvCxnSpPr/>
            <p:nvPr/>
          </p:nvCxnSpPr>
          <p:spPr>
            <a:xfrm rot="10800000">
              <a:off x="7836575" y="174000"/>
              <a:ext cx="0" cy="300000"/>
            </a:xfrm>
            <a:prstGeom prst="straightConnector1">
              <a:avLst/>
            </a:prstGeom>
            <a:noFill/>
            <a:ln w="9525" cap="flat" cmpd="sng">
              <a:solidFill>
                <a:srgbClr val="00285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defPPr/>
            <a:lvl1pPr lvl="0"/>
          </a:lstStyle>
          <a:p>
            <a:endParaRPr/>
          </a:p>
        </p:txBody>
      </p:sp>
      <p:pic>
        <p:nvPicPr>
          <p:cNvPr id="153" name="Picture 153"/>
          <p:cNvPicPr>
            <a:picLocks noGrp="1"/>
          </p:cNvPicPr>
          <p:nvPr>
            <p:ph type="body" idx="1"/>
          </p:nvPr>
        </p:nvPicPr>
        <p:blipFill>
          <a:blip r:embed="rId5"/>
          <a:stretch/>
        </p:blipFill>
        <p:spPr>
          <a:xfrm>
            <a:off x="1" y="0"/>
            <a:ext cx="18218642" cy="10287000"/>
          </a:xfrm>
          <a:prstGeom prst="rect">
            <a:avLst/>
          </a:prstGeom>
        </p:spPr>
      </p:pic>
      <p:pic>
        <p:nvPicPr>
          <p:cNvPr id="3" name="bcd3e91155730f00c770f93a5fd9dab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374" y="9182099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4" t="16927" r="-8969" b="-419"/>
          <a:stretch/>
        </p:blipFill>
        <p:spPr>
          <a:xfrm>
            <a:off x="6574536" y="1197864"/>
            <a:ext cx="15442816" cy="1093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Овал 16"/>
          <p:cNvSpPr/>
          <p:nvPr/>
        </p:nvSpPr>
        <p:spPr>
          <a:xfrm>
            <a:off x="14274314" y="3275860"/>
            <a:ext cx="3429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Shape 171"/>
          <p:cNvSpPr/>
          <p:nvPr/>
        </p:nvSpPr>
        <p:spPr>
          <a:xfrm rot="2809758">
            <a:off x="13968588" y="3275654"/>
            <a:ext cx="313818" cy="7259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rgbClr r="0" g="0" b="0"/>
          </a:effectRef>
          <a:fontRef idx="none"/>
        </p:style>
        <p:txBody>
          <a:bodyPr lIns="137160" tIns="68580" rIns="137160" bIns="68580" anchor="ctr"/>
          <a:lstStyle/>
          <a:p>
            <a:pPr algn="ctr"/>
            <a:endParaRPr sz="27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Голос Алисы громч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263" y="8989072"/>
            <a:ext cx="914400" cy="9144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A528B02-5940-40F2-C780-F7BBF0F9C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2602" y="2506200"/>
            <a:ext cx="17041200" cy="6832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Кто такая Алиса от Яндекса, обзор возможностей и функций голосового  помощника Алиса">
            <a:extLst>
              <a:ext uri="{FF2B5EF4-FFF2-40B4-BE49-F238E27FC236}">
                <a16:creationId xmlns:a16="http://schemas.microsoft.com/office/drawing/2014/main" id="{ED5F5568-B202-EB2A-0E00-F613AA22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22" y="3755108"/>
            <a:ext cx="5862099" cy="277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109;p26">
            <a:extLst>
              <a:ext uri="{FF2B5EF4-FFF2-40B4-BE49-F238E27FC236}">
                <a16:creationId xmlns:a16="http://schemas.microsoft.com/office/drawing/2014/main" id="{DF8466EC-DD83-9874-F88C-02CE93F659E1}"/>
              </a:ext>
            </a:extLst>
          </p:cNvPr>
          <p:cNvGrpSpPr/>
          <p:nvPr/>
        </p:nvGrpSpPr>
        <p:grpSpPr>
          <a:xfrm>
            <a:off x="0" y="0"/>
            <a:ext cx="18288000" cy="1247400"/>
            <a:chOff x="0" y="0"/>
            <a:chExt cx="9144000" cy="623700"/>
          </a:xfrm>
        </p:grpSpPr>
        <p:sp>
          <p:nvSpPr>
            <p:cNvPr id="10" name="Google Shape;110;p26">
              <a:extLst>
                <a:ext uri="{FF2B5EF4-FFF2-40B4-BE49-F238E27FC236}">
                  <a16:creationId xmlns:a16="http://schemas.microsoft.com/office/drawing/2014/main" id="{E32CBF00-BDA2-B628-F7A6-077B043DE8D7}"/>
                </a:ext>
              </a:extLst>
            </p:cNvPr>
            <p:cNvSpPr/>
            <p:nvPr/>
          </p:nvSpPr>
          <p:spPr>
            <a:xfrm>
              <a:off x="0" y="0"/>
              <a:ext cx="9144000" cy="6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71488" dist="57150" dir="6300000" algn="bl" rotWithShape="0">
                <a:srgbClr val="000000">
                  <a:alpha val="1569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1;p26">
              <a:extLst>
                <a:ext uri="{FF2B5EF4-FFF2-40B4-BE49-F238E27FC236}">
                  <a16:creationId xmlns:a16="http://schemas.microsoft.com/office/drawing/2014/main" id="{24FF1E21-465C-0214-2C35-EE58E0A7459B}"/>
                </a:ext>
              </a:extLst>
            </p:cNvPr>
            <p:cNvSpPr txBox="1"/>
            <p:nvPr/>
          </p:nvSpPr>
          <p:spPr>
            <a:xfrm>
              <a:off x="143613" y="135476"/>
              <a:ext cx="5782232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ru" sz="3200" dirty="0">
                  <a:solidFill>
                    <a:srgbClr val="00285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Средства музыкальной выразительности</a:t>
              </a:r>
              <a:endParaRPr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12" name="Google Shape;112;p26">
              <a:extLst>
                <a:ext uri="{FF2B5EF4-FFF2-40B4-BE49-F238E27FC236}">
                  <a16:creationId xmlns:a16="http://schemas.microsoft.com/office/drawing/2014/main" id="{035D1888-185D-302D-7A88-6355C0B5487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58550" y="80076"/>
              <a:ext cx="1071498" cy="463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Google Shape;113;p26">
              <a:extLst>
                <a:ext uri="{FF2B5EF4-FFF2-40B4-BE49-F238E27FC236}">
                  <a16:creationId xmlns:a16="http://schemas.microsoft.com/office/drawing/2014/main" id="{59A4D41D-B499-84BE-C70C-ABD2726C17AC}"/>
                </a:ext>
              </a:extLst>
            </p:cNvPr>
            <p:cNvCxnSpPr/>
            <p:nvPr/>
          </p:nvCxnSpPr>
          <p:spPr>
            <a:xfrm rot="10800000">
              <a:off x="7836575" y="174000"/>
              <a:ext cx="0" cy="300000"/>
            </a:xfrm>
            <a:prstGeom prst="straightConnector1">
              <a:avLst/>
            </a:prstGeom>
            <a:noFill/>
            <a:ln w="9525" cap="flat" cmpd="sng">
              <a:solidFill>
                <a:srgbClr val="00285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" name="Овал 3"/>
          <p:cNvSpPr/>
          <p:nvPr/>
        </p:nvSpPr>
        <p:spPr>
          <a:xfrm>
            <a:off x="8846820" y="7987284"/>
            <a:ext cx="3429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965180" y="9130804"/>
            <a:ext cx="3429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3019532" y="9732022"/>
            <a:ext cx="3429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47 0.00555 -0.00508 0.01088 -0.00729 0.01666 C -0.00768 0.01805 -0.00807 0.01944 -0.00872 0.0206 C -0.01028 0.02291 -0.01224 0.0243 -0.0138 0.02708 C -0.01549 0.03009 -0.01601 0.03495 -0.0181 0.03727 C -0.02578 0.04653 -0.01263 0.03032 -0.02318 0.04491 C -0.02422 0.04653 -0.02565 0.04722 -0.02669 0.04884 C -0.02825 0.05069 -0.02956 0.05324 -0.03099 0.05509 C -0.03398 0.05903 -0.03411 0.05879 -0.03685 0.06041 C -0.03854 0.06342 -0.03971 0.06574 -0.04193 0.06805 C -0.04258 0.06875 -0.04336 0.06898 -0.04401 0.06921 C -0.04505 0.0706 -0.04596 0.07176 -0.04687 0.07315 C -0.04765 0.0743 -0.04818 0.07592 -0.04909 0.07708 C -0.04974 0.07778 -0.05052 0.07778 -0.0513 0.07824 C -0.05482 0.08472 -0.05195 0.07986 -0.0556 0.08472 C -0.05755 0.08727 -0.05937 0.09004 -0.06133 0.09236 L -0.06784 0.1 C -0.06862 0.10092 -0.06927 0.10162 -0.07005 0.10254 C -0.07096 0.10393 -0.07187 0.10532 -0.07292 0.10648 C -0.07409 0.10787 -0.07539 0.10879 -0.07643 0.11041 C -0.07734 0.11134 -0.07786 0.11296 -0.07864 0.11412 C -0.08047 0.1169 -0.08255 0.11921 -0.08437 0.12176 C -0.08542 0.12315 -0.0862 0.12477 -0.08737 0.12569 C -0.09245 0.13032 -0.09023 0.12801 -0.09375 0.13217 C -0.09518 0.13588 -0.09531 0.1368 -0.09739 0.13981 C -0.09805 0.14074 -0.09896 0.14143 -0.09961 0.14236 C -0.10039 0.14352 -0.10091 0.14514 -0.10169 0.14629 C -0.10234 0.14722 -0.10325 0.14768 -0.1039 0.14884 C -0.10495 0.15046 -0.1056 0.15254 -0.10677 0.15393 C -0.10781 0.15509 -0.10924 0.15555 -0.11042 0.15648 C -0.11302 0.16111 -0.11458 0.16458 -0.11758 0.16805 C -0.11849 0.16898 -0.11953 0.16967 -0.12044 0.1706 C -0.12122 0.17129 -0.12187 0.17245 -0.12265 0.17315 C -0.12357 0.17384 -0.12461 0.17407 -0.12552 0.17454 C -0.12643 0.17616 -0.12734 0.17824 -0.12838 0.17963 C -0.13021 0.18171 -0.13242 0.18264 -0.13424 0.18472 C -0.13489 0.18565 -0.13555 0.18657 -0.13633 0.18727 C -0.13737 0.18819 -0.14049 0.18935 -0.1414 0.18981 C -0.14206 0.19074 -0.14284 0.19166 -0.14362 0.19236 C -0.14479 0.19375 -0.14609 0.19467 -0.14713 0.19629 C -0.1513 0.20254 -0.14531 0.19861 -0.15143 0.20139 C -0.15195 0.20301 -0.15221 0.20509 -0.15299 0.20648 C -0.15351 0.20741 -0.15456 0.20694 -0.15508 0.20787 C -0.1569 0.21041 -0.15846 0.21366 -0.16015 0.21666 L -0.16015 0.21666 L -0.16302 0.22454 C -0.16354 0.22569 -0.16393 0.22708 -0.16445 0.22824 C -0.16523 0.23009 -0.16588 0.23171 -0.16667 0.23333 C -0.16719 0.23472 -0.16745 0.23611 -0.1681 0.23727 C -0.16875 0.23842 -0.16953 0.23889 -0.17018 0.23981 C -0.17109 0.24097 -0.17174 0.24236 -0.17239 0.24375 C -0.17422 0.25324 -0.17174 0.24143 -0.17461 0.25139 C -0.17487 0.25254 -0.17487 0.25416 -0.17526 0.25509 C -0.17578 0.25648 -0.17669 0.25694 -0.17747 0.25787 C -0.17799 0.25903 -0.17851 0.26018 -0.1789 0.26157 C -0.17943 0.26319 -0.17969 0.26528 -0.18034 0.26666 C -0.18177 0.27014 -0.18281 0.27083 -0.18463 0.27315 C -0.18568 0.2743 -0.18659 0.27569 -0.1875 0.27708 C -0.18984 0.27986 -0.19023 0.27986 -0.19258 0.28333 C -0.19531 0.2875 -0.1944 0.28773 -0.19765 0.2912 C -0.19948 0.29305 -0.20156 0.29444 -0.20338 0.29629 C -0.20443 0.29699 -0.20547 0.29768 -0.20625 0.29884 C -0.21172 0.30509 -0.20508 0.29699 -0.21068 0.30509 C -0.21133 0.30625 -0.21211 0.30671 -0.21276 0.30787 C -0.21836 0.31597 -0.21172 0.30787 -0.21719 0.31412 C -0.22122 0.32523 -0.21627 0.31134 -0.21927 0.32176 C -0.21966 0.32315 -0.22031 0.32454 -0.2207 0.32569 C -0.22331 0.33981 -0.21914 0.31852 -0.22292 0.33333 C -0.22357 0.33588 -0.22344 0.33889 -0.22435 0.3412 C -0.22617 0.34606 -0.22552 0.34352 -0.22656 0.34884 C -0.22669 0.35185 -0.22721 0.35463 -0.22721 0.35787 C -0.22721 0.36041 -0.22799 0.36528 -0.22656 0.36551 C -0.2013 0.36852 -0.17604 0.3662 -0.15078 0.36666 C -0.1457 0.37569 -0.1513 0.3669 -0.14648 0.37176 C -0.13841 0.38009 -0.14909 0.37083 -0.14062 0.38079 C -0.13958 0.38217 -0.13815 0.38217 -0.13711 0.38333 C -0.13607 0.38449 -0.13502 0.38565 -0.13424 0.38727 C -0.13034 0.39421 -0.13255 0.39282 -0.12838 0.39884 C -0.12708 0.40069 -0.12539 0.40185 -0.12409 0.40393 C -0.12318 0.40532 -0.12278 0.40764 -0.12187 0.40903 C -0.12135 0.41018 -0.12044 0.41065 -0.11979 0.41157 C -0.11875 0.41296 -0.11771 0.41389 -0.11693 0.41551 C -0.11575 0.41736 -0.11497 0.41991 -0.11393 0.42176 C -0.11263 0.42454 -0.11107 0.42708 -0.10963 0.42963 L -0.10534 0.43727 C -0.10456 0.43842 -0.10377 0.43958 -0.10312 0.4412 C -0.10221 0.44375 -0.10169 0.44699 -0.10026 0.44884 C -0.09961 0.44954 -0.0987 0.45023 -0.09818 0.45139 C -0.09271 0.46088 -0.09752 0.45416 -0.0931 0.46412 C -0.09206 0.46643 -0.09062 0.46829 -0.08945 0.4706 C -0.08867 0.47222 -0.08815 0.4743 -0.08737 0.47569 C -0.0862 0.47754 -0.08476 0.47893 -0.08372 0.48079 C -0.08281 0.48241 -0.08242 0.48449 -0.08151 0.48588 C -0.0789 0.49074 -0.0763 0.4912 -0.07292 0.49491 C -0.07174 0.49629 -0.07044 0.49745 -0.06927 0.49884 C -0.06823 0.5 -0.06745 0.50185 -0.0664 0.50254 C -0.06523 0.50347 -0.06393 0.50324 -0.06276 0.50393 C -0.06055 0.50509 -0.05846 0.50648 -0.05625 0.50787 C -0.0556 0.5081 -0.05482 0.50879 -0.05417 0.50903 C -0.05273 0.50949 -0.05117 0.50972 -0.04974 0.51041 C -0.04831 0.51088 -0.04687 0.51204 -0.04544 0.51296 L -0.04114 0.51551 C -0.04036 0.51597 -0.03971 0.51643 -0.03893 0.51666 L -0.03607 0.51805 C -0.03086 0.5243 -0.0375 0.51666 -0.03099 0.52315 C -0.02708 0.52708 -0.03073 0.52454 -0.02669 0.52708 C -0.02526 0.5287 -0.02357 0.52986 -0.02239 0.53217 C -0.01966 0.53704 -0.02109 0.53495 -0.0181 0.53866 C -0.01758 0.53588 -0.01745 0.5331 -0.01667 0.53079 L -0.0138 0.52315 C -0.01224 0.51227 -0.01432 0.52338 -0.01081 0.51412 C -0.01042 0.51296 -0.01055 0.51157 -0.01015 0.51041 C -0.00924 0.50764 -0.00807 0.50532 -0.00729 0.50254 C -0.00677 0.50092 -0.00638 0.49907 -0.00586 0.49745 C -0.00521 0.49606 -0.0043 0.49514 -0.00364 0.49375 C -0.00286 0.49213 -0.00221 0.49028 -0.00143 0.48842 C -0.0013 0.48727 -0.00104 0.48588 -0.00078 0.48472 C -0.00039 0.48333 0.00039 0.48217 0.00065 0.48079 C 0.00104 0.47916 0.00117 0.47731 0.00143 0.47569 C 0.00156 0.4743 0.00195 0.47315 0.00208 0.47176 C 0.00248 0.46967 0.00248 0.46759 0.00287 0.46551 C 0.00313 0.46366 0.00378 0.46204 0.0043 0.46041 C 0.00456 0.45602 0.00469 0.45185 0.00495 0.44745 C 0.00508 0.44606 0.0056 0.44491 0.00573 0.44375 C 0.00599 0.44166 0.00625 0.43935 0.00651 0.43727 C 0.00742 0.42731 0.00638 0.43217 0.0086 0.42454 C 0.00899 0.4206 0.00951 0.4125 0.01081 0.40903 L 0.01224 0.40509 C 0.0125 0.40231 0.0125 0.39907 0.01289 0.39629 C 0.01354 0.39259 0.01537 0.38889 0.01654 0.38588 C 0.01862 0.36435 0.0155 0.38866 0.0194 0.37454 C 0.01992 0.37245 0.01979 0.37014 0.02018 0.36805 C 0.0207 0.36528 0.02162 0.36296 0.02227 0.36041 C 0.02331 0.35625 0.02305 0.35486 0.0237 0.35 C 0.02422 0.34745 0.02474 0.34491 0.02526 0.34236 L 0.02669 0.33472 C 0.02669 0.33472 0.02813 0.32708 0.02813 0.32708 C 0.02839 0.32454 0.02865 0.32176 0.02878 0.31921 C 0.02917 0.31481 0.03008 0.30162 0.03099 0.29491 C 0.03112 0.29352 0.03151 0.29236 0.03164 0.2912 C 0.03203 0.28889 0.03203 0.2868 0.03242 0.28472 C 0.03281 0.28287 0.03347 0.28125 0.03386 0.27963 C 0.03438 0.27754 0.03477 0.27523 0.03529 0.27315 C 0.0362 0.27014 0.0375 0.26759 0.03893 0.26551 C 0.04011 0.26366 0.04115 0.2618 0.04245 0.26041 C 0.0431 0.25972 0.04401 0.25949 0.04466 0.25903 C 0.0461 0.25741 0.04766 0.25579 0.04896 0.25393 C 0.04961 0.25301 0.053 0.24838 0.05404 0.24745 C 0.05469 0.24699 0.05547 0.24676 0.05625 0.24629 C 0.0569 0.24537 0.05768 0.24444 0.05833 0.24375 C 0.05938 0.24282 0.06042 0.24236 0.0612 0.2412 C 0.06198 0.24004 0.06224 0.23842 0.06276 0.23727 C 0.06341 0.23541 0.06419 0.23379 0.06485 0.23217 C 0.06511 0.23079 0.06524 0.2294 0.06563 0.22824 C 0.06602 0.22685 0.0668 0.22592 0.06706 0.22454 C 0.06758 0.22153 0.06732 0.21829 0.06771 0.21551 C 0.0681 0.21319 0.06875 0.21111 0.06914 0.20903 C 0.0694 0.20486 0.06966 0.20046 0.06992 0.19629 C 0.07005 0.19375 0.0707 0.1912 0.0707 0.18842 C 0.0707 0.17268 0.07031 0.15694 0.06992 0.1412 C 0.06979 0.13588 0.06901 0.13611 0.06771 0.13217 C 0.06393 0.12014 0.06901 0.13403 0.06419 0.12176 C 0.06367 0.1206 0.06328 0.11921 0.06276 0.11805 C 0.06107 0.11412 0.05925 0.11041 0.05768 0.10648 C 0.05599 0.10231 0.05391 0.09838 0.05261 0.09375 C 0.05 0.08426 0.05261 0.09236 0.04831 0.08333 C 0.04766 0.08217 0.04727 0.08079 0.04688 0.07963 C 0.04636 0.07778 0.0461 0.07592 0.04544 0.07454 C 0.04479 0.07315 0.04401 0.07268 0.04323 0.07176 C 0.04167 0.06319 0.04375 0.07361 0.04037 0.06157 C 0.03555 0.04467 0.04102 0.06018 0.03529 0.04491 L 0.03386 0.03472 C 0.0336 0.03287 0.0336 0.03102 0.03307 0.02963 C 0.03151 0.02384 0.03177 0.02546 0.03099 0.01921 C 0.03047 0.01504 0.02956 0.01088 0.02956 0.00648 L 0.02956 -0.02546 L 0.02878 -0.02431 " pathEditMode="relative" ptsTypes="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952"/>
            <a:ext cx="18553541" cy="12381765"/>
          </a:xfrm>
          <a:prstGeom prst="rect">
            <a:avLst/>
          </a:prstGeom>
        </p:spPr>
      </p:pic>
      <p:sp>
        <p:nvSpPr>
          <p:cNvPr id="146" name="Google Shape;146;p28"/>
          <p:cNvSpPr txBox="1"/>
          <p:nvPr/>
        </p:nvSpPr>
        <p:spPr>
          <a:xfrm>
            <a:off x="520625" y="1697175"/>
            <a:ext cx="60855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oogle Shape;109;p26">
            <a:extLst>
              <a:ext uri="{FF2B5EF4-FFF2-40B4-BE49-F238E27FC236}">
                <a16:creationId xmlns:a16="http://schemas.microsoft.com/office/drawing/2014/main" id="{BD60F373-7565-3D92-F795-7975AAEAB9A6}"/>
              </a:ext>
            </a:extLst>
          </p:cNvPr>
          <p:cNvGrpSpPr/>
          <p:nvPr/>
        </p:nvGrpSpPr>
        <p:grpSpPr>
          <a:xfrm>
            <a:off x="0" y="0"/>
            <a:ext cx="18288000" cy="1247400"/>
            <a:chOff x="0" y="0"/>
            <a:chExt cx="9144000" cy="623700"/>
          </a:xfrm>
        </p:grpSpPr>
        <p:sp>
          <p:nvSpPr>
            <p:cNvPr id="3" name="Google Shape;110;p26">
              <a:extLst>
                <a:ext uri="{FF2B5EF4-FFF2-40B4-BE49-F238E27FC236}">
                  <a16:creationId xmlns:a16="http://schemas.microsoft.com/office/drawing/2014/main" id="{72A3F63B-147D-84B3-7358-B05818CC2F85}"/>
                </a:ext>
              </a:extLst>
            </p:cNvPr>
            <p:cNvSpPr/>
            <p:nvPr/>
          </p:nvSpPr>
          <p:spPr>
            <a:xfrm>
              <a:off x="0" y="0"/>
              <a:ext cx="9144000" cy="6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71488" dist="57150" dir="6300000" algn="bl" rotWithShape="0">
                <a:srgbClr val="000000">
                  <a:alpha val="1569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111;p26">
              <a:extLst>
                <a:ext uri="{FF2B5EF4-FFF2-40B4-BE49-F238E27FC236}">
                  <a16:creationId xmlns:a16="http://schemas.microsoft.com/office/drawing/2014/main" id="{2752C745-B0F9-82CF-CF5A-6297691A4292}"/>
                </a:ext>
              </a:extLst>
            </p:cNvPr>
            <p:cNvSpPr txBox="1"/>
            <p:nvPr/>
          </p:nvSpPr>
          <p:spPr>
            <a:xfrm>
              <a:off x="143613" y="135476"/>
              <a:ext cx="5169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ru" sz="3200" dirty="0">
                  <a:solidFill>
                    <a:srgbClr val="00285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Средства музыкальной выразительности</a:t>
              </a:r>
              <a:endParaRPr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5" name="Google Shape;112;p26">
              <a:extLst>
                <a:ext uri="{FF2B5EF4-FFF2-40B4-BE49-F238E27FC236}">
                  <a16:creationId xmlns:a16="http://schemas.microsoft.com/office/drawing/2014/main" id="{90D22FD3-083A-C7FD-219E-C90B7CB6885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58550" y="80076"/>
              <a:ext cx="1071498" cy="463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" name="Google Shape;113;p26">
              <a:extLst>
                <a:ext uri="{FF2B5EF4-FFF2-40B4-BE49-F238E27FC236}">
                  <a16:creationId xmlns:a16="http://schemas.microsoft.com/office/drawing/2014/main" id="{3C420E0A-BC8B-49D7-1E50-2B5DBDFA3F4A}"/>
                </a:ext>
              </a:extLst>
            </p:cNvPr>
            <p:cNvCxnSpPr/>
            <p:nvPr/>
          </p:nvCxnSpPr>
          <p:spPr>
            <a:xfrm rot="10800000">
              <a:off x="7836575" y="174000"/>
              <a:ext cx="0" cy="300000"/>
            </a:xfrm>
            <a:prstGeom prst="straightConnector1">
              <a:avLst/>
            </a:prstGeom>
            <a:noFill/>
            <a:ln w="9525" cap="flat" cmpd="sng">
              <a:solidFill>
                <a:srgbClr val="00285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" name="Google Shape;100;p25">
            <a:extLst>
              <a:ext uri="{FF2B5EF4-FFF2-40B4-BE49-F238E27FC236}">
                <a16:creationId xmlns:a16="http://schemas.microsoft.com/office/drawing/2014/main" id="{8AC0F368-B48C-A154-F5E4-BC68D0A7B3FD}"/>
              </a:ext>
            </a:extLst>
          </p:cNvPr>
          <p:cNvSpPr txBox="1"/>
          <p:nvPr/>
        </p:nvSpPr>
        <p:spPr>
          <a:xfrm>
            <a:off x="428490" y="1247400"/>
            <a:ext cx="10056072" cy="5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5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«ЦВЕТИК-СЕМИЦВЕТИК»,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5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ВАЛЕНТИН КАТАЕВ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54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1940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lang="ru-RU" sz="72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565" y="1728259"/>
            <a:ext cx="10557435" cy="13018193"/>
          </a:xfrm>
          <a:prstGeom prst="rect">
            <a:avLst/>
          </a:prstGeom>
        </p:spPr>
      </p:pic>
      <p:sp>
        <p:nvSpPr>
          <p:cNvPr id="5" name="Google Shape;100;p25">
            <a:extLst>
              <a:ext uri="{FF2B5EF4-FFF2-40B4-BE49-F238E27FC236}">
                <a16:creationId xmlns:a16="http://schemas.microsoft.com/office/drawing/2014/main" id="{820F585D-2113-6389-347D-216E78695F55}"/>
              </a:ext>
            </a:extLst>
          </p:cNvPr>
          <p:cNvSpPr txBox="1"/>
          <p:nvPr/>
        </p:nvSpPr>
        <p:spPr>
          <a:xfrm>
            <a:off x="915900" y="3630364"/>
            <a:ext cx="16456200" cy="50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54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ВОЛШЕБНЫЙ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ru-RU" sz="5400" b="1" dirty="0">
                <a:solidFill>
                  <a:srgbClr val="002857"/>
                </a:solidFill>
                <a:latin typeface="Montserrat"/>
                <a:ea typeface="Montserrat"/>
                <a:cs typeface="Montserrat"/>
                <a:sym typeface="Montserrat"/>
              </a:rPr>
              <a:t>ЦВЕТИК - </a:t>
            </a:r>
            <a:r>
              <a:rPr lang="ru-RU" sz="5400" b="1" dirty="0">
                <a:solidFill>
                  <a:srgbClr val="C41D36"/>
                </a:solidFill>
                <a:latin typeface="Montserrat"/>
                <a:ea typeface="Montserrat"/>
                <a:cs typeface="Montserrat"/>
                <a:sym typeface="Montserrat"/>
              </a:rPr>
              <a:t>С</a:t>
            </a:r>
            <a:r>
              <a:rPr lang="ru-RU" sz="5400" b="1" dirty="0">
                <a:solidFill>
                  <a:srgbClr val="F0601F"/>
                </a:solidFill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lang="ru-RU" sz="5400" b="1" dirty="0">
                <a:solidFill>
                  <a:srgbClr val="F8B331"/>
                </a:solidFill>
                <a:latin typeface="Montserrat"/>
                <a:ea typeface="Montserrat"/>
                <a:cs typeface="Montserrat"/>
                <a:sym typeface="Montserrat"/>
              </a:rPr>
              <a:t>М</a:t>
            </a:r>
            <a:r>
              <a:rPr lang="ru-RU" sz="5400" b="1" dirty="0">
                <a:solidFill>
                  <a:srgbClr val="3AB534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-RU" sz="5400" b="1" dirty="0">
                <a:solidFill>
                  <a:srgbClr val="389FE8"/>
                </a:solidFill>
                <a:latin typeface="Montserrat"/>
                <a:ea typeface="Montserrat"/>
                <a:cs typeface="Montserrat"/>
                <a:sym typeface="Montserrat"/>
              </a:rPr>
              <a:t>Ц</a:t>
            </a:r>
            <a:r>
              <a:rPr lang="ru-RU" sz="5400" b="1" dirty="0">
                <a:solidFill>
                  <a:srgbClr val="312FC4"/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-RU" sz="5400" b="1" dirty="0">
                <a:solidFill>
                  <a:srgbClr val="7030A0"/>
                </a:solidFill>
                <a:latin typeface="Montserrat"/>
                <a:ea typeface="Montserrat"/>
                <a:cs typeface="Montserrat"/>
                <a:sym typeface="Montserrat"/>
              </a:rPr>
              <a:t>Е</a:t>
            </a:r>
            <a:r>
              <a:rPr lang="ru-RU" sz="5400" b="1" dirty="0">
                <a:solidFill>
                  <a:srgbClr val="C41D36"/>
                </a:solidFill>
                <a:latin typeface="Montserrat"/>
                <a:ea typeface="Montserrat"/>
                <a:cs typeface="Montserrat"/>
                <a:sym typeface="Montserrat"/>
              </a:rPr>
              <a:t>Т</a:t>
            </a:r>
            <a:r>
              <a:rPr lang="ru-RU" sz="5400" b="1" dirty="0">
                <a:solidFill>
                  <a:srgbClr val="F0601F"/>
                </a:solidFill>
                <a:latin typeface="Montserrat"/>
                <a:ea typeface="Montserrat"/>
                <a:cs typeface="Montserrat"/>
                <a:sym typeface="Montserrat"/>
              </a:rPr>
              <a:t>И</a:t>
            </a:r>
            <a:r>
              <a:rPr lang="ru-RU" sz="5400" b="1" dirty="0">
                <a:solidFill>
                  <a:srgbClr val="F8B331"/>
                </a:solidFill>
                <a:latin typeface="Montserrat"/>
                <a:ea typeface="Montserrat"/>
                <a:cs typeface="Montserrat"/>
                <a:sym typeface="Montserrat"/>
              </a:rPr>
              <a:t>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lang="ru-RU" sz="7200" b="1" dirty="0">
              <a:solidFill>
                <a:srgbClr val="00285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" name="Google Shape;109;p26">
            <a:extLst>
              <a:ext uri="{FF2B5EF4-FFF2-40B4-BE49-F238E27FC236}">
                <a16:creationId xmlns:a16="http://schemas.microsoft.com/office/drawing/2014/main" id="{3BB1F018-7C2C-E98E-2D05-5A61960A1392}"/>
              </a:ext>
            </a:extLst>
          </p:cNvPr>
          <p:cNvGrpSpPr/>
          <p:nvPr/>
        </p:nvGrpSpPr>
        <p:grpSpPr>
          <a:xfrm>
            <a:off x="0" y="0"/>
            <a:ext cx="18288000" cy="1247400"/>
            <a:chOff x="0" y="0"/>
            <a:chExt cx="9144000" cy="623700"/>
          </a:xfrm>
        </p:grpSpPr>
        <p:sp>
          <p:nvSpPr>
            <p:cNvPr id="7" name="Google Shape;110;p26">
              <a:extLst>
                <a:ext uri="{FF2B5EF4-FFF2-40B4-BE49-F238E27FC236}">
                  <a16:creationId xmlns:a16="http://schemas.microsoft.com/office/drawing/2014/main" id="{7729A43C-F36D-F7A7-8DED-2A0B7A7AA29C}"/>
                </a:ext>
              </a:extLst>
            </p:cNvPr>
            <p:cNvSpPr/>
            <p:nvPr/>
          </p:nvSpPr>
          <p:spPr>
            <a:xfrm>
              <a:off x="0" y="0"/>
              <a:ext cx="9144000" cy="62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71488" dist="57150" dir="6300000" algn="bl" rotWithShape="0">
                <a:srgbClr val="000000">
                  <a:alpha val="15690"/>
                </a:srgb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11;p26">
              <a:extLst>
                <a:ext uri="{FF2B5EF4-FFF2-40B4-BE49-F238E27FC236}">
                  <a16:creationId xmlns:a16="http://schemas.microsoft.com/office/drawing/2014/main" id="{5D0AF6B9-EA1C-0F35-31D6-FE75A18C9D33}"/>
                </a:ext>
              </a:extLst>
            </p:cNvPr>
            <p:cNvSpPr txBox="1"/>
            <p:nvPr/>
          </p:nvSpPr>
          <p:spPr>
            <a:xfrm>
              <a:off x="143613" y="135476"/>
              <a:ext cx="5169300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ru" sz="3200" dirty="0">
                  <a:solidFill>
                    <a:srgbClr val="002857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Средства музыкальной выразительности</a:t>
              </a:r>
              <a:endParaRPr sz="3200" dirty="0">
                <a:solidFill>
                  <a:srgbClr val="002857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pic>
          <p:nvPicPr>
            <p:cNvPr id="9" name="Google Shape;112;p26">
              <a:extLst>
                <a:ext uri="{FF2B5EF4-FFF2-40B4-BE49-F238E27FC236}">
                  <a16:creationId xmlns:a16="http://schemas.microsoft.com/office/drawing/2014/main" id="{5E78CA9B-1B83-2281-699F-E2138C42D54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58550" y="80076"/>
              <a:ext cx="1071498" cy="46355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113;p26">
              <a:extLst>
                <a:ext uri="{FF2B5EF4-FFF2-40B4-BE49-F238E27FC236}">
                  <a16:creationId xmlns:a16="http://schemas.microsoft.com/office/drawing/2014/main" id="{3F60AF0B-3D5B-48C2-22CE-2BA7D9A4AD88}"/>
                </a:ext>
              </a:extLst>
            </p:cNvPr>
            <p:cNvCxnSpPr/>
            <p:nvPr/>
          </p:nvCxnSpPr>
          <p:spPr>
            <a:xfrm rot="10800000">
              <a:off x="7836575" y="174000"/>
              <a:ext cx="0" cy="300000"/>
            </a:xfrm>
            <a:prstGeom prst="straightConnector1">
              <a:avLst/>
            </a:prstGeom>
            <a:noFill/>
            <a:ln w="9525" cap="flat" cmpd="sng">
              <a:solidFill>
                <a:srgbClr val="002857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DEFEF8F8-E35F-B1E3-F905-4F624654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183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214"/>
          <p:cNvSpPr txBox="1"/>
          <p:nvPr/>
        </p:nvSpPr>
        <p:spPr>
          <a:xfrm>
            <a:off x="124559" y="1097154"/>
            <a:ext cx="8005395" cy="5539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endParaRPr lang="ru-RU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Неизвестен - Ж.Бизе Куплеты Тореадо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98569" y="5288003"/>
            <a:ext cx="914400" cy="914400"/>
          </a:xfrm>
          <a:prstGeom prst="rect">
            <a:avLst/>
          </a:prstGeom>
        </p:spPr>
      </p:pic>
      <p:sp>
        <p:nvSpPr>
          <p:cNvPr id="20" name="Google Shape;119;p26">
            <a:extLst>
              <a:ext uri="{FF2B5EF4-FFF2-40B4-BE49-F238E27FC236}">
                <a16:creationId xmlns:a16="http://schemas.microsoft.com/office/drawing/2014/main" id="{4346A7EF-2095-059A-5718-858B1E54E9CA}"/>
              </a:ext>
            </a:extLst>
          </p:cNvPr>
          <p:cNvSpPr/>
          <p:nvPr/>
        </p:nvSpPr>
        <p:spPr>
          <a:xfrm>
            <a:off x="1075144" y="170747"/>
            <a:ext cx="7227277" cy="1879200"/>
          </a:xfrm>
          <a:prstGeom prst="roundRect">
            <a:avLst>
              <a:gd name="adj" fmla="val 27344"/>
            </a:avLst>
          </a:prstGeom>
          <a:solidFill>
            <a:srgbClr val="CFE2F3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Жорж Бизе «Марш </a:t>
            </a: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Тореадора»</a:t>
            </a:r>
            <a:b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из </a:t>
            </a:r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оперы «Кармен</a:t>
            </a: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»</a:t>
            </a:r>
            <a:endParaRPr lang="ru-RU" sz="2800" dirty="0">
              <a:solidFill>
                <a:schemeClr val="tx1"/>
              </a:solidFill>
              <a:latin typeface="Montserrat" panose="020B0604020202020204" charset="-52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57" y="327798"/>
            <a:ext cx="7753117" cy="109669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9" y="2481306"/>
            <a:ext cx="5775972" cy="66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EFEF8F8-E35F-B1E3-F905-4F624654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183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214"/>
          <p:cNvSpPr txBox="1"/>
          <p:nvPr/>
        </p:nvSpPr>
        <p:spPr>
          <a:xfrm>
            <a:off x="124559" y="1097154"/>
            <a:ext cx="8005395" cy="553998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endParaRPr lang="ru-RU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Джозеф Косма - Осенние листь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7436" y="5829774"/>
            <a:ext cx="914400" cy="914400"/>
          </a:xfrm>
          <a:prstGeom prst="rect">
            <a:avLst/>
          </a:prstGeom>
        </p:spPr>
      </p:pic>
      <p:sp>
        <p:nvSpPr>
          <p:cNvPr id="21" name="Google Shape;119;p26">
            <a:extLst>
              <a:ext uri="{FF2B5EF4-FFF2-40B4-BE49-F238E27FC236}">
                <a16:creationId xmlns:a16="http://schemas.microsoft.com/office/drawing/2014/main" id="{C1343540-7B99-CC4E-72E8-19886B4F96B8}"/>
              </a:ext>
            </a:extLst>
          </p:cNvPr>
          <p:cNvSpPr/>
          <p:nvPr/>
        </p:nvSpPr>
        <p:spPr>
          <a:xfrm>
            <a:off x="11366858" y="56248"/>
            <a:ext cx="7227277" cy="1879200"/>
          </a:xfrm>
          <a:prstGeom prst="roundRect">
            <a:avLst>
              <a:gd name="adj" fmla="val 27344"/>
            </a:avLst>
          </a:prstGeom>
          <a:solidFill>
            <a:srgbClr val="CFE2F3"/>
          </a:solidFill>
          <a:ln>
            <a:noFill/>
          </a:ln>
          <a:effectLst>
            <a:outerShdw blurRad="471488" dist="57150" dir="6300000" algn="bl" rotWithShape="0">
              <a:srgbClr val="000000">
                <a:alpha val="1569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Джозеф </a:t>
            </a:r>
            <a:r>
              <a:rPr lang="ru-RU" sz="2800" dirty="0" err="1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Косма</a:t>
            </a: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«Осенние </a:t>
            </a:r>
            <a:r>
              <a:rPr lang="ru-RU" sz="2800" dirty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листья</a:t>
            </a:r>
            <a:r>
              <a:rPr lang="ru-RU" sz="2800" dirty="0" smtClean="0">
                <a:solidFill>
                  <a:schemeClr val="tx1"/>
                </a:solidFill>
                <a:latin typeface="Montserrat" panose="020B0604020202020204" charset="-52"/>
                <a:ea typeface="+mn-ea"/>
                <a:cs typeface="+mn-cs"/>
              </a:rPr>
              <a:t>»</a:t>
            </a:r>
            <a:endParaRPr lang="ru-RU" sz="2800" dirty="0">
              <a:solidFill>
                <a:schemeClr val="tx1"/>
              </a:solidFill>
              <a:latin typeface="Montserrat" panose="020B0604020202020204" charset="-52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257" y="327798"/>
            <a:ext cx="7753117" cy="109669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99" y="2481306"/>
            <a:ext cx="5775972" cy="66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0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21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239</Words>
  <Application>Microsoft Office PowerPoint</Application>
  <PresentationFormat>Произвольный</PresentationFormat>
  <Paragraphs>77</Paragraphs>
  <Slides>25</Slides>
  <Notes>9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Times New Roman</vt:lpstr>
      <vt:lpstr>Montserrat</vt:lpstr>
      <vt:lpstr>Montserrat SemiBold</vt:lpstr>
      <vt:lpstr>Verdana</vt:lpstr>
      <vt:lpstr>Tahoma</vt:lpstr>
      <vt:lpstr>Google Sans</vt:lpstr>
      <vt:lpstr>Simple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Кочкурова Алена Андреевна</dc:creator>
  <cp:lastModifiedBy>Кочкурова Алена Андреевна</cp:lastModifiedBy>
  <cp:revision>31</cp:revision>
  <dcterms:modified xsi:type="dcterms:W3CDTF">2025-06-03T13:28:56Z</dcterms:modified>
</cp:coreProperties>
</file>