
<file path=[Content_Types].xml><?xml version="1.0" encoding="utf-8"?>
<Types xmlns="http://schemas.openxmlformats.org/package/2006/content-types">
  <Default Extension="mp4" ContentType="video/unknown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1.xml" ContentType="application/vnd.openxmlformats-officedocument.presentationml.slide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presProps" Target="presProps.xml" /><Relationship Id="rId26" Type="http://schemas.openxmlformats.org/officeDocument/2006/relationships/tableStyles" Target="tableStyles.xml" /><Relationship Id="rId2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Relationship Id="rId4" Type="http://schemas.openxmlformats.org/officeDocument/2006/relationships/image" Target="../media/image19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google.com/intl/ru/earth/about/versions/" TargetMode="External"/><Relationship Id="rId3" Type="http://schemas.openxmlformats.org/officeDocument/2006/relationships/hyperlink" Target="https://www.blackbox.ai/" TargetMode="External"/></Relationships>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Relationship Id="rId6" Type="http://schemas.openxmlformats.org/officeDocument/2006/relationships/image" Target="../media/image23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video" Target="../media/media1.mp4"/><Relationship Id="rId4" Type="http://schemas.openxmlformats.org/officeDocument/2006/relationships/video" Target="../media/media1.mp4" /><Relationship Id="rId5" Type="http://schemas.openxmlformats.org/officeDocument/2006/relationships/image" Target="../media/image6.png"/><Relationship Id="rId6" Type="http://schemas.openxmlformats.org/officeDocument/2006/relationships/video" Target="../media/media2.mp4"/><Relationship Id="rId7" Type="http://schemas.openxmlformats.org/officeDocument/2006/relationships/video" Target="../media/media2.mp4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84541130" name=""/>
          <p:cNvPicPr>
            <a:picLocks noChangeAspect="1"/>
          </p:cNvPicPr>
          <p:nvPr/>
        </p:nvPicPr>
        <p:blipFill>
          <a:blip r:embed="rId2"/>
          <a:srcRect l="0" t="15671" r="0" b="44807"/>
          <a:stretch/>
        </p:blipFill>
        <p:spPr bwMode="auto">
          <a:xfrm flipH="0" flipV="0">
            <a:off x="-13546" y="-17461"/>
            <a:ext cx="12195279" cy="3619499"/>
          </a:xfrm>
          <a:prstGeom prst="rect">
            <a:avLst/>
          </a:prstGeom>
        </p:spPr>
      </p:pic>
      <p:sp>
        <p:nvSpPr>
          <p:cNvPr id="1185972295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1208484" y="161249"/>
            <a:ext cx="10036968" cy="1047749"/>
          </a:xfrm>
        </p:spPr>
        <p:txBody>
          <a:bodyPr/>
          <a:lstStyle/>
          <a:p>
            <a:pPr>
              <a:defRPr/>
            </a:pPr>
            <a:r>
              <a:rPr sz="2400" b="1" i="1" u="none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Государственное бюджетное общеобразовательное учреждение школа № 604 Пушкинского района Санкт- Петербурга имени Н.С. Майданова</a:t>
            </a:r>
            <a:br>
              <a:rPr sz="2800" b="1" i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</a:br>
            <a:r>
              <a:rPr sz="8000" b="1" i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1100" b="1" i="1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502041877" name="Объект 2"/>
          <p:cNvSpPr>
            <a:spLocks noGrp="1"/>
          </p:cNvSpPr>
          <p:nvPr>
            <p:ph idx="1"/>
          </p:nvPr>
        </p:nvSpPr>
        <p:spPr bwMode="auto">
          <a:xfrm>
            <a:off x="1523999" y="4244975"/>
            <a:ext cx="9144000" cy="16557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5000" lnSpcReduction="3000"/>
          </a:bodyPr>
          <a:lstStyle/>
          <a:p>
            <a:pPr marL="0" indent="0">
              <a:buFont typeface="Arial"/>
              <a:buNone/>
              <a:defRPr/>
            </a:pPr>
            <a: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Авторы:</a:t>
            </a:r>
            <a:b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Зотова Ольга Сергеевна, учитель информатики</a:t>
            </a:r>
            <a:b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Кельдышева Надежда Юрьевна, учитель физики</a:t>
            </a:r>
            <a:endParaRPr sz="24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Презентация к внеурочному бинарному занятию по физике и информатике  на тему «</a:t>
            </a:r>
            <a:r>
              <a:rPr lang="ru-RU" sz="24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Определение пути и перемещения с использованием </a:t>
            </a:r>
            <a:r>
              <a:rPr lang="ru-RU" sz="24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геотехнологий</a:t>
            </a:r>
            <a:r>
              <a:rPr lang="ru-RU" sz="24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2279831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3E9C5CC-84C2-E6A8-4729-321492398FBF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6297349" name="Объект 1"/>
          <p:cNvSpPr>
            <a:spLocks noGrp="1"/>
          </p:cNvSpPr>
          <p:nvPr>
            <p:ph idx="4294967295"/>
          </p:nvPr>
        </p:nvSpPr>
        <p:spPr bwMode="auto">
          <a:xfrm>
            <a:off x="335360" y="1052735"/>
            <a:ext cx="11089231" cy="5083769"/>
          </a:xfrm>
        </p:spPr>
        <p:txBody>
          <a:bodyPr>
            <a:noAutofit/>
          </a:bodyPr>
          <a:lstStyle/>
          <a:p>
            <a:pPr marL="0" indent="0" algn="just">
              <a:buNone/>
              <a:defRPr/>
            </a:pPr>
            <a:r>
              <a:rPr lang="ru-RU" sz="3600" b="1" i="1">
                <a:solidFill>
                  <a:schemeClr val="accent1"/>
                </a:solidFill>
                <a:latin typeface="Times New Roman"/>
                <a:cs typeface="Times New Roman"/>
              </a:rPr>
              <a:t>Траектория</a:t>
            </a:r>
            <a:r>
              <a:rPr lang="ru-RU" sz="3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3600" b="1">
                <a:latin typeface="Times New Roman"/>
                <a:cs typeface="Times New Roman"/>
              </a:rPr>
              <a:t>– </a:t>
            </a:r>
            <a:r>
              <a:rPr lang="ru-RU" sz="3600" b="1">
                <a:latin typeface="Times New Roman"/>
                <a:cs typeface="Times New Roman"/>
              </a:rPr>
              <a:t>это линия, вдоль </a:t>
            </a:r>
            <a:r>
              <a:rPr lang="ru-RU" sz="3600" b="1">
                <a:latin typeface="Times New Roman"/>
                <a:cs typeface="Times New Roman"/>
              </a:rPr>
              <a:t>которой движется тело.</a:t>
            </a:r>
            <a:endParaRPr>
              <a:latin typeface="Times New Roman"/>
              <a:cs typeface="Times New Roman"/>
            </a:endParaRPr>
          </a:p>
          <a:p>
            <a:pPr marL="0" indent="0" algn="just">
              <a:buNone/>
              <a:defRPr/>
            </a:pPr>
            <a:r>
              <a:rPr lang="ru-RU" sz="3600" b="1" i="1">
                <a:solidFill>
                  <a:schemeClr val="accent1"/>
                </a:solidFill>
                <a:latin typeface="Times New Roman"/>
                <a:cs typeface="Times New Roman"/>
              </a:rPr>
              <a:t>Пройденный </a:t>
            </a:r>
            <a:r>
              <a:rPr lang="ru-RU" sz="3600" b="1" i="1">
                <a:solidFill>
                  <a:schemeClr val="accent1"/>
                </a:solidFill>
                <a:latin typeface="Times New Roman"/>
                <a:cs typeface="Times New Roman"/>
              </a:rPr>
              <a:t>путь</a:t>
            </a:r>
            <a:r>
              <a:rPr lang="ru-RU" sz="360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3600" b="1">
                <a:latin typeface="Times New Roman"/>
                <a:cs typeface="Times New Roman"/>
              </a:rPr>
              <a:t>– это длина </a:t>
            </a:r>
            <a:r>
              <a:rPr lang="ru-RU" sz="3600" b="1">
                <a:latin typeface="Times New Roman"/>
                <a:cs typeface="Times New Roman"/>
              </a:rPr>
              <a:t>траектории. </a:t>
            </a:r>
            <a:endParaRPr sz="3600" b="1">
              <a:latin typeface="Times New Roman"/>
              <a:cs typeface="Times New Roman"/>
            </a:endParaRPr>
          </a:p>
          <a:p>
            <a:pPr marL="0" indent="0" algn="just">
              <a:buNone/>
              <a:defRPr/>
            </a:pPr>
            <a:endParaRPr sz="3600" b="1">
              <a:latin typeface="Times New Roman"/>
              <a:cs typeface="Times New Roman"/>
            </a:endParaRPr>
          </a:p>
          <a:p>
            <a:pPr marL="0" indent="0" algn="just">
              <a:buNone/>
              <a:defRPr/>
            </a:pPr>
            <a:r>
              <a:rPr lang="ru-RU" sz="3600" b="1" i="1">
                <a:solidFill>
                  <a:schemeClr val="accent1"/>
                </a:solidFill>
                <a:latin typeface="Times New Roman"/>
                <a:cs typeface="Times New Roman"/>
              </a:rPr>
              <a:t>Перемещение</a:t>
            </a:r>
            <a:r>
              <a:rPr lang="ru-RU" sz="3600" b="1">
                <a:latin typeface="Times New Roman"/>
                <a:cs typeface="Times New Roman"/>
              </a:rPr>
              <a:t> – вектор, соединяющий начальное положение тело с его последующим положением</a:t>
            </a:r>
            <a:endParaRPr lang="ru-RU" sz="3600" b="1"/>
          </a:p>
        </p:txBody>
      </p:sp>
      <p:sp>
        <p:nvSpPr>
          <p:cNvPr id="1551133610" name="Прямоугольник 4"/>
          <p:cNvSpPr/>
          <p:nvPr/>
        </p:nvSpPr>
        <p:spPr bwMode="auto">
          <a:xfrm>
            <a:off x="4079775" y="2714551"/>
            <a:ext cx="2016223" cy="807886"/>
          </a:xfrm>
          <a:prstGeom prst="rect">
            <a:avLst/>
          </a:prstGeom>
          <a:solidFill>
            <a:schemeClr val="lt1">
              <a:alpha val="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>
                <a:solidFill>
                  <a:schemeClr val="accent1"/>
                </a:solidFill>
              </a:rPr>
              <a:t> </a:t>
            </a:r>
            <a:r>
              <a:rPr lang="en-US" sz="3600">
                <a:solidFill>
                  <a:schemeClr val="accent1"/>
                </a:solidFill>
              </a:rPr>
              <a:t>l</a:t>
            </a:r>
            <a:r>
              <a:rPr lang="ru-RU" sz="3600">
                <a:solidFill>
                  <a:schemeClr val="accent1"/>
                </a:solidFill>
              </a:rPr>
              <a:t> </a:t>
            </a:r>
            <a:r>
              <a:rPr lang="ru-RU" sz="3600">
                <a:solidFill>
                  <a:schemeClr val="accent1"/>
                </a:solidFill>
              </a:rPr>
              <a:t>(м</a:t>
            </a:r>
            <a:r>
              <a:rPr lang="ru-RU" sz="3600">
                <a:solidFill>
                  <a:schemeClr val="accent1"/>
                </a:solidFill>
              </a:rPr>
              <a:t>)</a:t>
            </a:r>
            <a:endParaRPr sz="3600" b="1">
              <a:solidFill>
                <a:schemeClr val="accent1"/>
              </a:solidFill>
            </a:endParaRPr>
          </a:p>
        </p:txBody>
      </p:sp>
      <p:sp>
        <p:nvSpPr>
          <p:cNvPr id="2084222709" name="Прямоугольник 7"/>
          <p:cNvSpPr/>
          <p:nvPr/>
        </p:nvSpPr>
        <p:spPr bwMode="auto">
          <a:xfrm>
            <a:off x="4133134" y="4527542"/>
            <a:ext cx="2016223" cy="807886"/>
          </a:xfrm>
          <a:prstGeom prst="rect">
            <a:avLst/>
          </a:prstGeom>
          <a:solidFill>
            <a:schemeClr val="lt1">
              <a:alpha val="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3600">
                <a:solidFill>
                  <a:schemeClr val="accent1"/>
                </a:solidFill>
              </a:rPr>
              <a:t> </a:t>
            </a:r>
            <a:r>
              <a:rPr lang="en-US" sz="3600">
                <a:solidFill>
                  <a:schemeClr val="accent1"/>
                </a:solidFill>
              </a:rPr>
              <a:t>s</a:t>
            </a:r>
            <a:r>
              <a:rPr lang="ru-RU" sz="3600">
                <a:solidFill>
                  <a:schemeClr val="accent1"/>
                </a:solidFill>
              </a:rPr>
              <a:t> (м</a:t>
            </a:r>
            <a:r>
              <a:rPr lang="ru-RU" sz="3600">
                <a:solidFill>
                  <a:schemeClr val="accent1"/>
                </a:solidFill>
              </a:rPr>
              <a:t>)</a:t>
            </a:r>
            <a:endParaRPr sz="3600" b="1">
              <a:solidFill>
                <a:schemeClr val="accent1"/>
              </a:solidFill>
            </a:endParaRPr>
          </a:p>
        </p:txBody>
      </p:sp>
      <p:cxnSp>
        <p:nvCxnSpPr>
          <p:cNvPr id="2064101277" name="Прямая со стрелкой 8"/>
          <p:cNvCxnSpPr>
            <a:cxnSpLocks/>
          </p:cNvCxnSpPr>
          <p:nvPr/>
        </p:nvCxnSpPr>
        <p:spPr bwMode="auto">
          <a:xfrm>
            <a:off x="4597741" y="4725143"/>
            <a:ext cx="480051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231267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103866C-A75C-4AC2-B9E6-D0F1D25B3E14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2728071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Скорость тела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sp>
        <p:nvSpPr>
          <p:cNvPr id="1419681383" name="Объект 1"/>
          <p:cNvSpPr>
            <a:spLocks noGrp="1"/>
          </p:cNvSpPr>
          <p:nvPr>
            <p:ph sz="half" idx="1"/>
          </p:nvPr>
        </p:nvSpPr>
        <p:spPr bwMode="auto">
          <a:xfrm flipH="0" flipV="0">
            <a:off x="1256715" y="4864457"/>
            <a:ext cx="10439399" cy="147829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50000"/>
              </a:lnSpc>
              <a:buNone/>
              <a:defRPr/>
            </a:pPr>
            <a:r>
              <a:rPr lang="ru-RU" sz="4100"/>
              <a:t>36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f>
                        <m:fPr>
                          <m:ctrlPr>
                            <a:rPr lang="ru-RU" sz="41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4100" b="0" i="1">
                              <a:latin typeface="Cambria Math"/>
                            </a:rPr>
                            <m:t>км</m:t>
                          </m:r>
                        </m:num>
                        <m:den>
                          <m:r>
                            <m:rPr/>
                            <a:rPr lang="ru-RU" sz="4100" b="0" i="1">
                              <a:latin typeface="Cambria Math"/>
                            </a:rPr>
                            <m:t>ч</m:t>
                          </m:r>
                        </m:den>
                      </m:f>
                    </m:oMath>
                  </m:oMathPara>
                </a14:m>
              </mc:Choice>
              <mc:Fallback/>
            </mc:AlternateContent>
            <a:r>
              <a:rPr lang="ru-RU" sz="4100"/>
              <a:t> =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f>
                        <m:fPr>
                          <m:ctrlPr>
                            <a:rPr lang="ru-RU" sz="41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4100" b="0" i="1">
                              <a:latin typeface="Cambria Math"/>
                            </a:rPr>
                            <m:t>36 ∗1000 м</m:t>
                          </m:r>
                        </m:num>
                        <m:den>
                          <m:r>
                            <m:rPr/>
                            <a:rPr lang="ru-RU" sz="4100" b="0" i="1">
                              <a:latin typeface="Cambria Math"/>
                            </a:rPr>
                            <m:t>3600</m:t>
                          </m:r>
                        </m:den>
                      </m:f>
                      <m:r>
                        <m:rPr/>
                        <a:rPr lang="ru-RU" sz="4100" b="0" i="1">
                          <a:latin typeface="Cambria Math"/>
                        </a:rPr>
                        <m:t>=10 </m:t>
                      </m:r>
                      <m:f>
                        <m:fPr>
                          <m:ctrlPr>
                            <a:rPr lang="ru-RU" sz="41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4100" b="0" i="1">
                              <a:latin typeface="Cambria Math"/>
                            </a:rPr>
                            <m:t>м</m:t>
                          </m:r>
                        </m:num>
                        <m:den>
                          <m:r>
                            <m:rPr/>
                            <a:rPr lang="ru-RU" sz="4100" b="0" i="1">
                              <a:latin typeface="Cambria Math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</mc:Choice>
              <mc:Fallback/>
            </mc:AlternateContent>
            <a:endParaRPr lang="ru-RU" sz="4100"/>
          </a:p>
        </p:txBody>
      </p:sp>
      <p:sp>
        <p:nvSpPr>
          <p:cNvPr id="2058073492" name="Объект 2"/>
          <p:cNvSpPr>
            <a:spLocks noGrp="1"/>
          </p:cNvSpPr>
          <p:nvPr>
            <p:ph sz="half" idx="2"/>
          </p:nvPr>
        </p:nvSpPr>
        <p:spPr bwMode="auto">
          <a:xfrm flipH="0" flipV="0">
            <a:off x="4937124" y="1548499"/>
            <a:ext cx="5181599" cy="2389874"/>
          </a:xfrm>
          <a:prstGeom prst="rect">
            <a:avLst/>
          </a:prstGeom>
          <a:ln w="28575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25000" lnSpcReduction="15000"/>
          </a:bodyPr>
          <a:lstStyle/>
          <a:p>
            <a:pPr marL="0" indent="0">
              <a:buNone/>
              <a:defRPr/>
            </a:pPr>
            <a:endParaRPr sz="2800">
              <a:latin typeface="Times New Roman"/>
              <a:cs typeface="Times New Roman"/>
            </a:endParaRPr>
          </a:p>
          <a:p>
            <a:pPr marL="0" indent="0">
              <a:buNone/>
              <a:defRPr/>
            </a:pPr>
            <a:r>
              <a:rPr lang="ru-RU" sz="13000">
                <a:latin typeface="Times New Roman"/>
                <a:cs typeface="Times New Roman"/>
              </a:rPr>
              <a:t>Единицы измерения:</a:t>
            </a:r>
            <a:endParaRPr lang="ru-RU" sz="13000">
              <a:latin typeface="Times New Roman"/>
              <a:cs typeface="Times New Roman"/>
            </a:endParaRPr>
          </a:p>
          <a:p>
            <a:pPr marL="0" indent="0">
              <a:buNone/>
              <a:defRPr/>
            </a:pPr>
            <a:r>
              <a:rPr lang="ru-RU" sz="13000">
                <a:latin typeface="Times New Roman"/>
                <a:cs typeface="Times New Roman"/>
              </a:rPr>
              <a:t>СИ: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f>
                        <m:fPr>
                          <m:ctrlPr>
                            <a:rPr lang="ru-RU" sz="13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м</m:t>
                          </m:r>
                        </m:num>
                        <m:den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с</m:t>
                          </m:r>
                        </m:den>
                      </m:f>
                    </m:oMath>
                  </m:oMathPara>
                </a14:m>
              </mc:Choice>
              <mc:Fallback/>
            </mc:AlternateContent>
            <a:endParaRPr sz="13000">
              <a:latin typeface="Times New Roman"/>
              <a:cs typeface="Times New Roman"/>
            </a:endParaRPr>
          </a:p>
          <a:p>
            <a:pPr marL="0" indent="0">
              <a:buNone/>
              <a:defRPr/>
            </a:pPr>
            <a:endParaRPr sz="2800">
              <a:latin typeface="Times New Roman"/>
              <a:cs typeface="Times New Roman"/>
            </a:endParaRPr>
          </a:p>
          <a:p>
            <a:pPr marL="0" indent="0">
              <a:buNone/>
              <a:defRPr/>
            </a:pPr>
            <a:r>
              <a:rPr lang="ru-RU" sz="13000">
                <a:latin typeface="Times New Roman"/>
                <a:cs typeface="Times New Roman"/>
              </a:rPr>
              <a:t>Внесистемные: </a:t>
            </a: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/>
                    <m:oMath>
                      <m:f>
                        <m:fPr>
                          <m:ctrlPr>
                            <a:rPr lang="ru-RU" sz="1300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км</m:t>
                          </m:r>
                        </m:num>
                        <m:den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ч</m:t>
                          </m:r>
                        </m:den>
                      </m:f>
                      <m:r>
                        <m:rPr/>
                        <a:rPr lang="ru-RU" sz="13000" b="0" i="1">
                          <a:latin typeface="Cambria Math"/>
                          <a:ea typeface="Cambria Math"/>
                          <a:cs typeface="Cambria Math"/>
                        </a:rPr>
                        <m:t>, </m:t>
                      </m:r>
                      <m:f>
                        <m:fPr>
                          <m:ctrlPr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см</m:t>
                          </m:r>
                        </m:num>
                        <m:den>
                          <m:r>
                            <m:rPr/>
                            <a:rPr lang="ru-RU" sz="13000" b="0" i="1">
                              <a:latin typeface="Cambria Math"/>
                              <a:ea typeface="Cambria Math"/>
                              <a:cs typeface="Cambria Math"/>
                            </a:rPr>
                            <m:t>с</m:t>
                          </m:r>
                        </m:den>
                      </m:f>
                      <m:r>
                        <m:rPr/>
                        <a:rPr lang="ru-RU" sz="13000" b="0" i="1">
                          <a:latin typeface="Cambria Math"/>
                          <a:ea typeface="Cambria Math"/>
                          <a:cs typeface="Cambria Math"/>
                        </a:rPr>
                        <m:t>.</m:t>
                      </m:r>
                    </m:oMath>
                  </m:oMathPara>
                </a14:m>
              </mc:Choice>
              <mc:Fallback/>
            </mc:AlternateContent>
            <a:endParaRPr sz="13000">
              <a:latin typeface="Times New Roman"/>
              <a:cs typeface="Times New Roman"/>
            </a:endParaRPr>
          </a:p>
          <a:p>
            <a:pPr marL="0" indent="0">
              <a:buNone/>
              <a:defRPr/>
            </a:pPr>
            <a:endParaRPr lang="ru-RU"/>
          </a:p>
        </p:txBody>
      </p:sp>
      <p:sp>
        <p:nvSpPr>
          <p:cNvPr id="1706004623" name=""/>
          <p:cNvSpPr txBox="1"/>
          <p:nvPr/>
        </p:nvSpPr>
        <p:spPr bwMode="auto">
          <a:xfrm flipH="0" flipV="0">
            <a:off x="1368499" y="1738999"/>
            <a:ext cx="2032107" cy="36579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1135627342" name=""/>
          <p:cNvSpPr txBox="1"/>
          <p:nvPr/>
        </p:nvSpPr>
        <p:spPr bwMode="auto">
          <a:xfrm flipH="0" flipV="0">
            <a:off x="1256715" y="1595071"/>
            <a:ext cx="1677567" cy="1019448"/>
          </a:xfrm>
          <a:prstGeom prst="rect">
            <a:avLst/>
          </a:prstGeom>
          <a:noFill/>
          <a:ln w="28575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indent="0" algn="l">
              <a:buNone/>
              <a:defRPr/>
            </a:pPr>
            <mc:AlternateContent xmlns:mc="http://schemas.openxmlformats.org/markup-compatibility/2006" xmlns:m="http://schemas.openxmlformats.org/officeDocument/2006/math">
              <mc:Choice xmlns:a14="http://schemas.microsoft.com/office/drawing/2010/main" Requires="a14">
                <a14:m>
                  <m:oMathPara>
                    <m:oMathParaPr>
                      <m:jc m:val="left"/>
                    </m:oMathParaPr>
                    <m:oMath>
                      <m:r>
                        <m:rPr/>
                        <a:rPr lang="en-US" sz="4600" b="0" i="1">
                          <a:latin typeface="Cambria Math"/>
                        </a:rPr>
                        <m:t>𝑣</m:t>
                      </m:r>
                      <m:r>
                        <m:rPr/>
                        <a:rPr lang="en-US" sz="4600" b="0" i="1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4600" b="0" i="1">
                              <a:latin typeface="Cambria Math"/>
                              <a:ea typeface="Cambria Math"/>
                              <a:cs typeface="Cambria Math"/>
                            </a:rPr>
                          </m:ctrlPr>
                        </m:fPr>
                        <m:num>
                          <m:r>
                            <m:rPr/>
                            <a:rPr lang="en-US" sz="4600" b="0" i="1">
                              <a:latin typeface="Cambria Math"/>
                            </a:rPr>
                            <m:t>𝑆</m:t>
                          </m:r>
                        </m:num>
                        <m:den>
                          <m:r>
                            <m:rPr/>
                            <a:rPr lang="en-US" sz="4600" b="0" i="1"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</mc:Choice>
              <mc:Fallback/>
            </mc:AlternateContent>
            <a:endParaRPr lang="ru-RU" sz="4600"/>
          </a:p>
        </p:txBody>
      </p:sp>
      <p:sp>
        <p:nvSpPr>
          <p:cNvPr id="659729843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B8B4CBD-E759-827A-C062-8FB901469306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6813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924513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-59266" y="-222249"/>
            <a:ext cx="12492641" cy="7755624"/>
          </a:xfrm>
          <a:prstGeom prst="rect">
            <a:avLst/>
          </a:prstGeom>
        </p:spPr>
      </p:pic>
      <p:sp>
        <p:nvSpPr>
          <p:cNvPr id="1842215479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489264" y="195372"/>
            <a:ext cx="5265388" cy="1325562"/>
          </a:xfrm>
        </p:spPr>
        <p:txBody>
          <a:bodyPr/>
          <a:lstStyle/>
          <a:p>
            <a:pPr>
              <a:defRPr/>
            </a:pPr>
            <a:r>
              <a:rPr lang="ru-RU" sz="2400">
                <a:solidFill>
                  <a:schemeClr val="bg1"/>
                </a:solidFill>
                <a:latin typeface="Times New Roman"/>
                <a:cs typeface="Times New Roman"/>
              </a:rPr>
              <a:t>Мы живем в мире, где космические технологии прочно вошли в повседневную жизнь</a:t>
            </a:r>
            <a:endParaRPr sz="10000">
              <a:solidFill>
                <a:schemeClr val="bg1"/>
              </a:solidFill>
            </a:endParaRPr>
          </a:p>
        </p:txBody>
      </p:sp>
      <p:sp>
        <p:nvSpPr>
          <p:cNvPr id="77804459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C2575A0-1A45-682F-58C4-7AE0F3B4543C}" type="slidenum">
              <a:rPr lang="ru-RU"/>
              <a:t/>
            </a:fld>
            <a:endParaRPr/>
          </a:p>
        </p:txBody>
      </p:sp>
      <p:sp>
        <p:nvSpPr>
          <p:cNvPr id="1534683595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8610599" y="2766218"/>
            <a:ext cx="3123112" cy="150705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0" i="0" u="none" strike="noStrike" cap="none" spc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Выполним задание используя навыки работы с данными ДЗЗ и ГИС</a:t>
            </a:r>
            <a:endParaRPr sz="2400" b="0" i="0" u="none" strike="noStrike" cap="none" spc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50556960" name=""/>
          <p:cNvPicPr>
            <a:picLocks noChangeAspect="1"/>
          </p:cNvPicPr>
          <p:nvPr/>
        </p:nvPicPr>
        <p:blipFill>
          <a:blip r:embed="rId2"/>
          <a:srcRect l="0" t="0" r="2831" b="0"/>
          <a:stretch/>
        </p:blipFill>
        <p:spPr bwMode="auto">
          <a:xfrm flipH="0" flipV="0">
            <a:off x="114374" y="35562"/>
            <a:ext cx="12062474" cy="6983015"/>
          </a:xfrm>
          <a:prstGeom prst="rect">
            <a:avLst/>
          </a:prstGeom>
        </p:spPr>
      </p:pic>
      <p:sp>
        <p:nvSpPr>
          <p:cNvPr id="1386659640" name=""/>
          <p:cNvSpPr txBox="1"/>
          <p:nvPr/>
        </p:nvSpPr>
        <p:spPr bwMode="auto">
          <a:xfrm flipH="0" flipV="0">
            <a:off x="1661249" y="105599"/>
            <a:ext cx="7925087" cy="118875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7200">
                <a:highlight>
                  <a:srgbClr val="FFFF00"/>
                </a:highlight>
              </a:rPr>
              <a:t>Google Earth Pro</a:t>
            </a:r>
            <a:endParaRPr sz="7200"/>
          </a:p>
        </p:txBody>
      </p:sp>
      <p:sp>
        <p:nvSpPr>
          <p:cNvPr id="1767572475" name="Заголовок 1"/>
          <p:cNvSpPr>
            <a:spLocks noGrp="1"/>
          </p:cNvSpPr>
          <p:nvPr>
            <p:ph type="title"/>
          </p:nvPr>
        </p:nvSpPr>
        <p:spPr bwMode="auto">
          <a:xfrm>
            <a:off x="838198" y="2003424"/>
            <a:ext cx="10515600" cy="1325562"/>
          </a:xfrm>
        </p:spPr>
        <p:txBody>
          <a:bodyPr/>
          <a:lstStyle/>
          <a:p>
            <a:pPr>
              <a:defRPr/>
            </a:pPr>
            <a:r>
              <a:rPr>
                <a:solidFill>
                  <a:schemeClr val="bg1"/>
                </a:solidFill>
              </a:rPr>
              <a:t>ссылка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84024504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FF10751-2C78-2FED-486D-A491360F1F57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8450650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Путь до школы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216519840" name=""/>
          <p:cNvPicPr>
            <a:picLocks noChangeAspect="1"/>
          </p:cNvPicPr>
          <p:nvPr/>
        </p:nvPicPr>
        <p:blipFill>
          <a:blip r:embed="rId2"/>
          <a:srcRect l="2448" t="3549" r="0" b="7795"/>
          <a:stretch/>
        </p:blipFill>
        <p:spPr bwMode="auto">
          <a:xfrm flipH="0" flipV="0">
            <a:off x="894400" y="1453249"/>
            <a:ext cx="10403197" cy="5318124"/>
          </a:xfrm>
          <a:prstGeom prst="rect">
            <a:avLst/>
          </a:prstGeom>
        </p:spPr>
      </p:pic>
      <p:sp>
        <p:nvSpPr>
          <p:cNvPr id="186005169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31C3A7B-951D-3CB6-1675-77D774A4BFC1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5076870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Перемещение до школы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24346652" name=""/>
          <p:cNvPicPr>
            <a:picLocks noChangeAspect="1"/>
          </p:cNvPicPr>
          <p:nvPr/>
        </p:nvPicPr>
        <p:blipFill>
          <a:blip r:embed="rId2"/>
          <a:srcRect l="2708" t="3549" r="0" b="6965"/>
          <a:stretch/>
        </p:blipFill>
        <p:spPr bwMode="auto">
          <a:xfrm flipH="0" flipV="0">
            <a:off x="939664" y="1550541"/>
            <a:ext cx="10029749" cy="5189082"/>
          </a:xfrm>
          <a:prstGeom prst="rect">
            <a:avLst/>
          </a:prstGeom>
        </p:spPr>
      </p:pic>
      <p:sp>
        <p:nvSpPr>
          <p:cNvPr id="449544010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19B160A-8960-83F4-D38F-FD92287E8B0F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9562055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Путь и перемещение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140452884" name=""/>
          <p:cNvPicPr>
            <a:picLocks noChangeAspect="1"/>
          </p:cNvPicPr>
          <p:nvPr/>
        </p:nvPicPr>
        <p:blipFill>
          <a:blip r:embed="rId2"/>
          <a:srcRect l="2535" t="4096" r="0" b="6316"/>
          <a:stretch/>
        </p:blipFill>
        <p:spPr bwMode="auto">
          <a:xfrm flipH="0" flipV="0">
            <a:off x="1064534" y="1435580"/>
            <a:ext cx="10223499" cy="5285894"/>
          </a:xfrm>
          <a:prstGeom prst="rect">
            <a:avLst/>
          </a:prstGeom>
        </p:spPr>
      </p:pic>
      <p:sp>
        <p:nvSpPr>
          <p:cNvPr id="72634674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B572863-2562-F717-6BF3-E4CEF94D817B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8740639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4404449" y="365124"/>
            <a:ext cx="6949350" cy="13255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Формируем группы для работы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775439526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33025" y="149222"/>
            <a:ext cx="1689466" cy="1541463"/>
          </a:xfrm>
          <a:prstGeom prst="rect">
            <a:avLst/>
          </a:prstGeom>
        </p:spPr>
      </p:pic>
      <p:sp>
        <p:nvSpPr>
          <p:cNvPr id="91146715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F8877FF-5E5D-ADEB-F124-BADB9B508F3E}" type="slidenum">
              <a:rPr lang="ru-RU"/>
              <a:t/>
            </a:fld>
            <a:endParaRPr/>
          </a:p>
        </p:txBody>
      </p:sp>
      <p:pic>
        <p:nvPicPr>
          <p:cNvPr id="133920234" name=""/>
          <p:cNvPicPr>
            <a:picLocks noChangeAspect="1"/>
          </p:cNvPicPr>
          <p:nvPr/>
        </p:nvPicPr>
        <p:blipFill>
          <a:blip r:embed="rId3"/>
          <a:srcRect l="-414" t="0" r="12266" b="0"/>
          <a:stretch/>
        </p:blipFill>
        <p:spPr bwMode="auto">
          <a:xfrm rot="20959529" flipH="0" flipV="0">
            <a:off x="1752341" y="2301019"/>
            <a:ext cx="4275954" cy="3233916"/>
          </a:xfrm>
          <a:prstGeom prst="rect">
            <a:avLst/>
          </a:prstGeom>
        </p:spPr>
      </p:pic>
      <p:pic>
        <p:nvPicPr>
          <p:cNvPr id="527319264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842075" flipH="0" flipV="0">
            <a:off x="6906691" y="2521942"/>
            <a:ext cx="4538181" cy="30254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1800625" name="Заголовок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ln w="57150">
            <a:solidFill>
              <a:schemeClr val="accent1">
                <a:lumMod val="50196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just">
              <a:defRPr/>
            </a:pPr>
            <a:r>
              <a:rPr sz="3600" b="1" u="sng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Задача</a:t>
            </a:r>
            <a:r>
              <a:rPr sz="3600" b="1" u="sng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:</a:t>
            </a:r>
            <a:r>
              <a:rPr sz="3600">
                <a:latin typeface="Times New Roman"/>
                <a:cs typeface="Times New Roman"/>
              </a:rPr>
              <a:t> </a:t>
            </a:r>
            <a:r>
              <a:rPr sz="3600">
                <a:latin typeface="Times New Roman"/>
                <a:cs typeface="Times New Roman"/>
              </a:rPr>
              <a:t>Проложить</a:t>
            </a:r>
            <a:r>
              <a:rPr sz="3600">
                <a:latin typeface="Times New Roman"/>
                <a:cs typeface="Times New Roman"/>
              </a:rPr>
              <a:t> безопасный маршрут от Мемориала Передний край обороны до крыльца школы 604 на улице Промышленной, соблюдая ПДД</a:t>
            </a:r>
            <a:endParaRPr sz="13000"/>
          </a:p>
        </p:txBody>
      </p:sp>
      <p:sp>
        <p:nvSpPr>
          <p:cNvPr id="74192293" name="Объект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371993" indent="-371993">
              <a:buFont typeface="Arial"/>
              <a:buAutoNum type="arabicPeriod"/>
              <a:defRPr/>
            </a:pPr>
            <a:r>
              <a:rPr lang="ru-RU" sz="26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Работу выполняем в текстовом редакторе </a:t>
            </a:r>
            <a:r>
              <a:rPr lang="ru-RU" sz="26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Word</a:t>
            </a:r>
            <a:endParaRPr lang="ru-RU" sz="26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71994" marR="179704" indent="-371994">
              <a:buFont typeface="Arial"/>
              <a:buAutoNum type="arabicPeriod"/>
              <a:defRPr/>
            </a:pPr>
            <a:r>
              <a:rPr sz="2600">
                <a:latin typeface="Times New Roman"/>
                <a:cs typeface="Times New Roman"/>
              </a:rPr>
              <a:t>Маршрут (пути и перемещения)</a:t>
            </a:r>
            <a:r>
              <a:rPr sz="2600">
                <a:latin typeface="Times New Roman"/>
                <a:cs typeface="Times New Roman"/>
              </a:rPr>
              <a:t> прокладываем с помощью открытого источника данных:</a:t>
            </a:r>
            <a:r>
              <a:rPr sz="2600" b="1" i="1">
                <a:solidFill>
                  <a:schemeClr val="accent1"/>
                </a:solidFill>
                <a:latin typeface="Times New Roman"/>
                <a:cs typeface="Times New Roman"/>
              </a:rPr>
              <a:t> </a:t>
            </a:r>
            <a:r>
              <a:rPr sz="2600" b="1" i="1" u="sng">
                <a:solidFill>
                  <a:schemeClr val="hlink"/>
                </a:solidFill>
                <a:latin typeface="Times New Roman"/>
                <a:cs typeface="Times New Roman"/>
                <a:hlinkClick r:id="rId2" tooltip="https://www.google.com/intl/ru/earth/about/versions/"/>
              </a:rPr>
              <a:t>https://www.google.com/intl/ru/earth/about/versions/</a:t>
            </a:r>
            <a:endParaRPr sz="10000"/>
          </a:p>
          <a:p>
            <a:pPr marL="371994" indent="-371994">
              <a:buFont typeface="Arial"/>
              <a:buAutoNum type="arabicPeriod"/>
              <a:defRPr/>
            </a:pPr>
            <a:r>
              <a:rPr sz="2600">
                <a:latin typeface="Times New Roman"/>
                <a:cs typeface="Times New Roman"/>
              </a:rPr>
              <a:t>Среднюю скорость</a:t>
            </a:r>
            <a:r>
              <a:rPr sz="2600" b="1" i="1">
                <a:solidFill>
                  <a:schemeClr val="accent1"/>
                </a:solidFill>
                <a:latin typeface="Times New Roman"/>
                <a:cs typeface="Times New Roman"/>
              </a:rPr>
              <a:t> </a:t>
            </a:r>
            <a:r>
              <a:rPr sz="2600">
                <a:latin typeface="Times New Roman"/>
                <a:cs typeface="Times New Roman"/>
              </a:rPr>
              <a:t>вашего ТС </a:t>
            </a:r>
            <a:r>
              <a:rPr sz="2600">
                <a:latin typeface="Times New Roman"/>
                <a:cs typeface="Times New Roman"/>
              </a:rPr>
              <a:t>узнаем с помощью Искусственного Интеллекта:</a:t>
            </a:r>
            <a:r>
              <a:rPr sz="2600">
                <a:latin typeface="Times New Roman"/>
                <a:cs typeface="Times New Roman"/>
              </a:rPr>
              <a:t> </a:t>
            </a:r>
            <a:r>
              <a:rPr sz="2600" b="1" i="1" u="sng">
                <a:solidFill>
                  <a:schemeClr val="hlink"/>
                </a:solidFill>
                <a:latin typeface="Times New Roman"/>
                <a:cs typeface="Times New Roman"/>
                <a:hlinkClick r:id="rId3" tooltip="https://www.blackbox.ai/"/>
              </a:rPr>
              <a:t>https://www.blackbox.ai/</a:t>
            </a:r>
            <a:endParaRPr sz="10000" b="1" i="1">
              <a:latin typeface="Times New Roman"/>
              <a:cs typeface="Times New Roman"/>
            </a:endParaRPr>
          </a:p>
          <a:p>
            <a:pPr marL="371994" indent="-371994">
              <a:buFont typeface="Arial"/>
              <a:buAutoNum type="arabicPeriod"/>
              <a:defRPr/>
            </a:pPr>
            <a:r>
              <a:rPr sz="2600">
                <a:latin typeface="Times New Roman"/>
                <a:cs typeface="Times New Roman"/>
              </a:rPr>
              <a:t>Расчеты производим по формулам </a:t>
            </a:r>
            <a:endParaRPr sz="2600"/>
          </a:p>
          <a:p>
            <a:pPr marL="371994" indent="-371994">
              <a:buFont typeface="Arial"/>
              <a:buAutoNum type="arabicPeriod"/>
              <a:defRPr/>
            </a:pPr>
            <a:r>
              <a:rPr lang="ru-RU" sz="2600" b="0" i="0" u="none" strike="noStrike" cap="none" spc="0">
                <a:solidFill>
                  <a:schemeClr val="tx1"/>
                </a:solidFill>
                <a:latin typeface="Times New Roman"/>
                <a:cs typeface="Times New Roman"/>
              </a:rPr>
              <a:t>Защита вашей работы</a:t>
            </a:r>
            <a:endParaRPr lang="ru-RU" sz="26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9905197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87B830D-9926-220F-EFB5-06AC79B48091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45701621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133025" y="149223"/>
            <a:ext cx="1689467" cy="1541463"/>
          </a:xfrm>
          <a:prstGeom prst="rect">
            <a:avLst/>
          </a:prstGeom>
        </p:spPr>
      </p:pic>
      <p:sp>
        <p:nvSpPr>
          <p:cNvPr id="996526466" name="Заголовок 1"/>
          <p:cNvSpPr>
            <a:spLocks noGrp="1"/>
          </p:cNvSpPr>
          <p:nvPr>
            <p:ph type="title"/>
          </p:nvPr>
        </p:nvSpPr>
        <p:spPr bwMode="auto">
          <a:xfrm>
            <a:off x="1238249" y="365124"/>
            <a:ext cx="10515600" cy="13255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Выполнение практической работы в группе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81660943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0" flipH="0" flipV="0">
            <a:off x="533399" y="2509797"/>
            <a:ext cx="1756499" cy="2367528"/>
          </a:xfrm>
          <a:prstGeom prst="rect">
            <a:avLst/>
          </a:prstGeom>
        </p:spPr>
      </p:pic>
      <p:pic>
        <p:nvPicPr>
          <p:cNvPr id="1869410750" name="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0" flipH="0" flipV="0">
            <a:off x="3009899" y="3629849"/>
            <a:ext cx="2509086" cy="2748178"/>
          </a:xfrm>
          <a:prstGeom prst="rect">
            <a:avLst/>
          </a:prstGeom>
        </p:spPr>
      </p:pic>
      <p:pic>
        <p:nvPicPr>
          <p:cNvPr id="1628653636" name=""/>
          <p:cNvPicPr>
            <a:picLocks noChangeAspect="1"/>
          </p:cNvPicPr>
          <p:nvPr/>
        </p:nvPicPr>
        <p:blipFill>
          <a:blip r:embed="rId5"/>
          <a:srcRect l="15521" t="0" r="24510" b="0"/>
          <a:stretch/>
        </p:blipFill>
        <p:spPr bwMode="auto">
          <a:xfrm rot="0" flipH="0" flipV="0">
            <a:off x="6343649" y="2182050"/>
            <a:ext cx="1939406" cy="2157932"/>
          </a:xfrm>
          <a:prstGeom prst="rect">
            <a:avLst/>
          </a:prstGeom>
        </p:spPr>
      </p:pic>
      <p:pic>
        <p:nvPicPr>
          <p:cNvPr id="1802973841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rot="0" flipH="0" flipV="0">
            <a:off x="8515350" y="4087049"/>
            <a:ext cx="2948315" cy="2613279"/>
          </a:xfrm>
          <a:prstGeom prst="rect">
            <a:avLst/>
          </a:prstGeom>
        </p:spPr>
      </p:pic>
      <p:sp>
        <p:nvSpPr>
          <p:cNvPr id="66632430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1D34AC5-62FA-B5D2-5189-B5A5A9B3E733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8397968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3940249" y="301624"/>
            <a:ext cx="7254799" cy="13255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sz="48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«Движение — это жизнь, а жизнь — это движение»</a:t>
            </a:r>
            <a:endParaRPr sz="48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757742499" name=""/>
          <p:cNvPicPr>
            <a:picLocks noChangeAspect="1"/>
          </p:cNvPicPr>
          <p:nvPr/>
        </p:nvPicPr>
        <p:blipFill>
          <a:blip r:embed="rId2"/>
          <a:srcRect l="0" t="19830" r="0" b="0"/>
          <a:stretch/>
        </p:blipFill>
        <p:spPr bwMode="auto">
          <a:xfrm flipH="0" flipV="0">
            <a:off x="2428872" y="2034275"/>
            <a:ext cx="7619999" cy="4322074"/>
          </a:xfrm>
          <a:prstGeom prst="rect">
            <a:avLst/>
          </a:prstGeom>
        </p:spPr>
      </p:pic>
      <p:sp>
        <p:nvSpPr>
          <p:cNvPr id="481633300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D48B5B8-64CB-184E-A091-185C3BFC5DE7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786731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59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Защита работы</a:t>
            </a:r>
            <a:endParaRPr lang="ru-RU" sz="59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459842225" name=""/>
          <p:cNvPicPr>
            <a:picLocks noChangeAspect="1"/>
          </p:cNvPicPr>
          <p:nvPr/>
        </p:nvPicPr>
        <p:blipFill>
          <a:blip r:embed="rId2"/>
          <a:srcRect l="49665" t="0" r="11010" b="0"/>
          <a:stretch/>
        </p:blipFill>
        <p:spPr bwMode="auto">
          <a:xfrm flipH="0" flipV="0">
            <a:off x="80098" y="5420549"/>
            <a:ext cx="1614356" cy="1409081"/>
          </a:xfrm>
          <a:prstGeom prst="rect">
            <a:avLst/>
          </a:prstGeom>
        </p:spPr>
      </p:pic>
      <p:pic>
        <p:nvPicPr>
          <p:cNvPr id="525252102" name=""/>
          <p:cNvPicPr>
            <a:picLocks noChangeAspect="1"/>
          </p:cNvPicPr>
          <p:nvPr/>
        </p:nvPicPr>
        <p:blipFill>
          <a:blip r:embed="rId3"/>
          <a:srcRect l="30542" t="18619" r="41332" b="8787"/>
          <a:stretch/>
        </p:blipFill>
        <p:spPr bwMode="auto">
          <a:xfrm flipH="0" flipV="0">
            <a:off x="3089999" y="1690687"/>
            <a:ext cx="3424626" cy="4972050"/>
          </a:xfrm>
          <a:prstGeom prst="rect">
            <a:avLst/>
          </a:prstGeom>
        </p:spPr>
      </p:pic>
      <p:pic>
        <p:nvPicPr>
          <p:cNvPr id="1181710143" name=""/>
          <p:cNvPicPr>
            <a:picLocks noChangeAspect="1"/>
          </p:cNvPicPr>
          <p:nvPr/>
        </p:nvPicPr>
        <p:blipFill>
          <a:blip r:embed="rId4"/>
          <a:srcRect l="30229" t="18619" r="41437" b="9712"/>
          <a:stretch/>
        </p:blipFill>
        <p:spPr bwMode="auto">
          <a:xfrm flipH="0" flipV="0">
            <a:off x="6961924" y="1690687"/>
            <a:ext cx="3494567" cy="4972050"/>
          </a:xfrm>
          <a:prstGeom prst="rect">
            <a:avLst/>
          </a:prstGeom>
        </p:spPr>
      </p:pic>
      <p:sp>
        <p:nvSpPr>
          <p:cNvPr id="143668909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5084648-A71B-AD94-3BED-165F708DE61E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8453480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 algn="just">
              <a:defRPr/>
            </a:pPr>
            <a:r>
              <a:rPr sz="2600">
                <a:highlight>
                  <a:srgbClr val="FFFF00"/>
                </a:highlight>
                <a:latin typeface="Times New Roman"/>
                <a:cs typeface="Times New Roman"/>
              </a:rPr>
              <a:t>ДЗ: </a:t>
            </a:r>
            <a:r>
              <a:rPr lang="ru-RU" sz="2600" b="0" i="0" u="none" strike="noStrike" cap="none" spc="0">
                <a:solidFill>
                  <a:schemeClr val="tx1"/>
                </a:solidFill>
                <a:latin typeface="Times New Roman"/>
                <a:ea typeface="+mj-ea"/>
                <a:cs typeface="Times New Roman"/>
              </a:rPr>
              <a:t>С помощью приложения определить путь и перемещение пешком от вашего дома до школы, с учетом правила дорожного движения. Заполненную таблицу прислать на почту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2003193954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520186024" name=""/>
          <p:cNvPicPr>
            <a:picLocks noChangeAspect="1"/>
          </p:cNvPicPr>
          <p:nvPr/>
        </p:nvPicPr>
        <p:blipFill>
          <a:blip r:embed="rId2"/>
          <a:srcRect l="2882" t="14281" r="0" b="6911"/>
          <a:stretch/>
        </p:blipFill>
        <p:spPr bwMode="auto">
          <a:xfrm flipH="0" flipV="0">
            <a:off x="330199" y="1825624"/>
            <a:ext cx="11680749" cy="5331604"/>
          </a:xfrm>
          <a:prstGeom prst="rect">
            <a:avLst/>
          </a:prstGeom>
        </p:spPr>
      </p:pic>
      <p:sp>
        <p:nvSpPr>
          <p:cNvPr id="238631863" name=""/>
          <p:cNvSpPr txBox="1"/>
          <p:nvPr/>
        </p:nvSpPr>
        <p:spPr bwMode="auto">
          <a:xfrm flipH="0" flipV="0">
            <a:off x="2208013" y="5582584"/>
            <a:ext cx="7925121" cy="118875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7200">
                <a:highlight>
                  <a:srgbClr val="FFFF00"/>
                </a:highlight>
              </a:rPr>
              <a:t>Google Earth Pro</a:t>
            </a:r>
            <a:endParaRPr sz="7200"/>
          </a:p>
        </p:txBody>
      </p:sp>
      <p:sp>
        <p:nvSpPr>
          <p:cNvPr id="101042454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295C8F3-61C0-2608-9242-1301B4F2106F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7000528" name="Title 1"/>
          <p:cNvSpPr>
            <a:spLocks noGrp="1"/>
          </p:cNvSpPr>
          <p:nvPr>
            <p:ph type="ctrTitle"/>
          </p:nvPr>
        </p:nvSpPr>
        <p:spPr bwMode="auto">
          <a:xfrm>
            <a:off x="1624745" y="1855055"/>
            <a:ext cx="9144000" cy="2387599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/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Почему ученики, живущие рядом со школой, постоянно опаздывают на первый урок??? </a:t>
            </a:r>
            <a:endParaRPr>
              <a:latin typeface="Times New Roman"/>
              <a:cs typeface="Times New Roman"/>
            </a:endParaRPr>
          </a:p>
        </p:txBody>
      </p:sp>
      <p:pic>
        <p:nvPicPr>
          <p:cNvPr id="916213160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8210623" y="4415764"/>
            <a:ext cx="3805526" cy="2140608"/>
          </a:xfrm>
          <a:prstGeom prst="rect">
            <a:avLst/>
          </a:prstGeom>
        </p:spPr>
      </p:pic>
      <p:sp>
        <p:nvSpPr>
          <p:cNvPr id="59660725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3688FE6-FAA3-6E1C-D366-CBA6ABE3C748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66598755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1" flipV="0">
            <a:off x="951277" y="4415765"/>
            <a:ext cx="3433471" cy="2140609"/>
          </a:xfrm>
          <a:prstGeom prst="rect">
            <a:avLst/>
          </a:prstGeom>
        </p:spPr>
      </p:pic>
      <p:pic>
        <p:nvPicPr>
          <p:cNvPr id="1620067874" name="Picture 3"/>
          <p:cNvPicPr>
            <a:picLocks noChangeAspect="1" noChangeArrowheads="1"/>
          </p:cNvPicPr>
          <p:nvPr/>
        </p:nvPicPr>
        <p:blipFill>
          <a:blip r:embed="rId3"/>
          <a:srcRect l="29248" t="13683" r="0" b="0"/>
          <a:stretch/>
        </p:blipFill>
        <p:spPr bwMode="auto">
          <a:xfrm flipH="0" flipV="0">
            <a:off x="8080967" y="4488179"/>
            <a:ext cx="3013825" cy="2068193"/>
          </a:xfrm>
          <a:prstGeom prst="rect">
            <a:avLst/>
          </a:prstGeom>
          <a:noFill/>
          <a:ln>
            <a:noFill/>
          </a:ln>
        </p:spPr>
      </p:pic>
      <p:sp>
        <p:nvSpPr>
          <p:cNvPr id="468538926" name="Title 1"/>
          <p:cNvSpPr>
            <a:spLocks noGrp="1"/>
          </p:cNvSpPr>
          <p:nvPr/>
        </p:nvSpPr>
        <p:spPr bwMode="auto">
          <a:xfrm>
            <a:off x="1767619" y="1372455"/>
            <a:ext cx="9144000" cy="23875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Почему ученики, живущие рядом со школой, постоянно опаздывают на первый урок??? 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2065659649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555E3CC-F832-41DC-F2C6-CD25DDD6E8E9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0593985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/>
              <a:t>Парковки школы 604</a:t>
            </a:r>
            <a:br>
              <a:rPr/>
            </a:br>
            <a:r>
              <a:rPr/>
              <a:t>(</a:t>
            </a:r>
            <a:r>
              <a:rPr b="1" i="1">
                <a:solidFill>
                  <a:srgbClr val="FF0000"/>
                </a:solidFill>
              </a:rPr>
              <a:t>так делать не надо!!!</a:t>
            </a:r>
            <a:r>
              <a:rPr/>
              <a:t>)</a:t>
            </a:r>
            <a:endParaRPr/>
          </a:p>
        </p:txBody>
      </p:sp>
      <p:pic>
        <p:nvPicPr>
          <p:cNvPr id="2039073318" name="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"/>
          <a:stretch/>
        </p:blipFill>
        <p:spPr bwMode="auto">
          <a:xfrm flipH="0" flipV="0">
            <a:off x="838198" y="2963098"/>
            <a:ext cx="3213864" cy="3213864"/>
          </a:xfrm>
          <a:prstGeom prst="rect">
            <a:avLst/>
          </a:prstGeom>
        </p:spPr>
      </p:pic>
      <p:pic>
        <p:nvPicPr>
          <p:cNvPr id="1363752384" name="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5"/>
          <a:stretch/>
        </p:blipFill>
        <p:spPr bwMode="auto">
          <a:xfrm flipH="0" flipV="0">
            <a:off x="8128707" y="2951870"/>
            <a:ext cx="3225092" cy="3225092"/>
          </a:xfrm>
          <a:prstGeom prst="rect">
            <a:avLst/>
          </a:prstGeom>
        </p:spPr>
      </p:pic>
      <p:sp>
        <p:nvSpPr>
          <p:cNvPr id="1109262772" name=""/>
          <p:cNvSpPr txBox="1"/>
          <p:nvPr/>
        </p:nvSpPr>
        <p:spPr bwMode="auto">
          <a:xfrm flipH="0" flipV="0">
            <a:off x="838198" y="2206870"/>
            <a:ext cx="3216024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spAutoFit/>
          </a:bodyPr>
          <a:p>
            <a:pPr algn="ctr">
              <a:defRPr/>
            </a:pPr>
            <a:r>
              <a:rPr b="1" i="1">
                <a:solidFill>
                  <a:srgbClr val="0070C0"/>
                </a:solidFill>
              </a:rPr>
              <a:t>Видео 1 корпус</a:t>
            </a:r>
            <a:endParaRPr b="1" i="1">
              <a:solidFill>
                <a:srgbClr val="0070C0"/>
              </a:solidFill>
            </a:endParaRPr>
          </a:p>
        </p:txBody>
      </p:sp>
      <p:sp>
        <p:nvSpPr>
          <p:cNvPr id="1829662932" name=""/>
          <p:cNvSpPr txBox="1"/>
          <p:nvPr/>
        </p:nvSpPr>
        <p:spPr bwMode="auto">
          <a:xfrm flipH="0" flipV="0">
            <a:off x="8128707" y="2207230"/>
            <a:ext cx="3216744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spAutoFit/>
          </a:bodyPr>
          <a:p>
            <a:pPr algn="ctr">
              <a:defRPr/>
            </a:pPr>
            <a:r>
              <a:rPr b="1" i="1">
                <a:solidFill>
                  <a:srgbClr val="0070C0"/>
                </a:solidFill>
              </a:rPr>
              <a:t>Видео 2 корпус</a:t>
            </a:r>
            <a:endParaRPr b="1" i="1">
              <a:solidFill>
                <a:srgbClr val="0070C0"/>
              </a:solidFill>
            </a:endParaRPr>
          </a:p>
        </p:txBody>
      </p:sp>
      <p:sp>
        <p:nvSpPr>
          <p:cNvPr id="1893580782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3E10580-F8B3-ECF4-0D6A-EAE4B110C191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0624292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-22658" y="-47405"/>
            <a:ext cx="12256658" cy="8171105"/>
          </a:xfrm>
          <a:prstGeom prst="rect">
            <a:avLst/>
          </a:prstGeom>
        </p:spPr>
      </p:pic>
      <p:sp>
        <p:nvSpPr>
          <p:cNvPr id="838331195" name="Заголовок 1"/>
          <p:cNvSpPr>
            <a:spLocks noGrp="1"/>
          </p:cNvSpPr>
          <p:nvPr>
            <p:ph type="title"/>
          </p:nvPr>
        </p:nvSpPr>
        <p:spPr bwMode="auto">
          <a:xfrm flipH="0" flipV="0">
            <a:off x="5197406" y="222249"/>
            <a:ext cx="7036593" cy="1325562"/>
          </a:xfrm>
        </p:spPr>
        <p:txBody>
          <a:bodyPr/>
          <a:lstStyle/>
          <a:p>
            <a:pPr algn="ctr">
              <a:defRPr/>
            </a:pPr>
            <a:r>
              <a:rPr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Парковка школы 604 </a:t>
            </a:r>
            <a:br>
              <a:rPr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 правилами безопасности</a:t>
            </a:r>
            <a:endParaRPr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59089932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BD1258E-B5E1-4818-C52F-D7947A0F84AA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1689155" name="Заголовок 1"/>
          <p:cNvSpPr>
            <a:spLocks noGrp="1"/>
          </p:cNvSpPr>
          <p:nvPr>
            <p:ph type="title"/>
          </p:nvPr>
        </p:nvSpPr>
        <p:spPr bwMode="auto">
          <a:xfrm>
            <a:off x="711199" y="1746249"/>
            <a:ext cx="10515600" cy="13255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0000" lnSpcReduction="2000"/>
          </a:bodyPr>
          <a:lstStyle/>
          <a:p>
            <a:pPr algn="ctr">
              <a:defRPr/>
            </a:pPr>
            <a:r>
              <a:rPr sz="7200" b="1" i="1">
                <a:solidFill>
                  <a:srgbClr val="0070C0"/>
                </a:solidFill>
                <a:latin typeface="Times New Roman"/>
                <a:cs typeface="Times New Roman"/>
              </a:rPr>
              <a:t>Тема: «Определение пути и перемещения с использованием </a:t>
            </a:r>
            <a:r>
              <a:rPr lang="ru-RU" sz="7200" b="1" i="1">
                <a:solidFill>
                  <a:srgbClr val="0070C0"/>
                </a:solidFill>
                <a:latin typeface="Times New Roman"/>
                <a:cs typeface="Times New Roman"/>
              </a:rPr>
              <a:t>геотехнологий»</a:t>
            </a:r>
            <a:endParaRPr>
              <a:solidFill>
                <a:srgbClr val="FF0000"/>
              </a:solidFill>
            </a:endParaRPr>
          </a:p>
        </p:txBody>
      </p:sp>
      <p:pic>
        <p:nvPicPr>
          <p:cNvPr id="1760959528" name=""/>
          <p:cNvPicPr>
            <a:picLocks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 rot="0" flipH="0" flipV="0">
            <a:off x="401108" y="4834624"/>
            <a:ext cx="3068546" cy="1905000"/>
          </a:xfrm>
          <a:prstGeom prst="rect">
            <a:avLst/>
          </a:prstGeom>
        </p:spPr>
      </p:pic>
      <p:pic>
        <p:nvPicPr>
          <p:cNvPr id="2008163653" name="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flipH="0" flipV="0">
            <a:off x="8007312" y="4593051"/>
            <a:ext cx="3067124" cy="2045872"/>
          </a:xfrm>
          <a:prstGeom prst="rect">
            <a:avLst/>
          </a:prstGeom>
        </p:spPr>
      </p:pic>
      <p:sp>
        <p:nvSpPr>
          <p:cNvPr id="173233436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B2E78DA-EAA3-BC8E-AAB6-504257D3C3E0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324356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Цель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sp>
        <p:nvSpPr>
          <p:cNvPr id="628069904" name="Объект 2"/>
          <p:cNvSpPr>
            <a:spLocks noGrp="1"/>
          </p:cNvSpPr>
          <p:nvPr>
            <p:ph idx="1"/>
          </p:nvPr>
        </p:nvSpPr>
        <p:spPr bwMode="auto">
          <a:xfrm flipH="0" flipV="0">
            <a:off x="2604801" y="2485772"/>
            <a:ext cx="9062895" cy="289484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buFont typeface="Wingdings"/>
              <a:buNone/>
              <a:defRPr/>
            </a:pPr>
            <a:r>
              <a:rPr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Решение практико-ориентированных задач с использованием геотехнологий</a:t>
            </a:r>
            <a:endParaRPr sz="3600"/>
          </a:p>
          <a:p>
            <a:pPr algn="l">
              <a:defRPr/>
            </a:pPr>
            <a:endParaRPr sz="44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70225260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B135792-05C7-29D4-C4DA-AF9412A3012D}" type="slidenum">
              <a:rPr lang="ru-RU"/>
              <a:t/>
            </a:fld>
            <a:endParaRPr/>
          </a:p>
        </p:txBody>
      </p:sp>
      <p:pic>
        <p:nvPicPr>
          <p:cNvPr id="557796682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386658" y="1825623"/>
            <a:ext cx="2033587" cy="2033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741275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Задачи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sp>
        <p:nvSpPr>
          <p:cNvPr id="879273740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buFont typeface="Wingdings"/>
              <a:buChar char="ü"/>
              <a:defRPr/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расширить представления о</a:t>
            </a:r>
            <a:r>
              <a:rPr lang="ru-RU" sz="36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применении геотехнологий в повседневной жизни</a:t>
            </a:r>
            <a:endParaRPr sz="3600">
              <a:latin typeface="Times New Roman"/>
              <a:cs typeface="Times New Roman"/>
            </a:endParaRPr>
          </a:p>
          <a:p>
            <a:pPr>
              <a:buFont typeface="Wingdings"/>
              <a:buChar char="ü"/>
              <a:defRPr/>
            </a:pPr>
            <a:r>
              <a:rPr sz="3600">
                <a:latin typeface="Times New Roman"/>
                <a:ea typeface="Times New Roman"/>
                <a:cs typeface="Times New Roman"/>
              </a:rPr>
              <a:t>ввести физические понятия «путь» и «перемещение»</a:t>
            </a:r>
            <a:endParaRPr sz="3600">
              <a:latin typeface="Times New Roman"/>
              <a:cs typeface="Times New Roman"/>
            </a:endParaRPr>
          </a:p>
          <a:p>
            <a:pPr>
              <a:buFont typeface="Wingdings"/>
              <a:buChar char="ü"/>
              <a:defRPr/>
            </a:pPr>
            <a:r>
              <a:rPr sz="36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создать условия, обеспечивающие воспитание стремления соблюдать правила безопасного поведения на дороге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2027757602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9E8102F-2A6F-28FB-6F5D-D7329B107A50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52267844" name="Picture 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5537" y="4608403"/>
            <a:ext cx="3760074" cy="211504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86308919" name="Заголовок 1"/>
          <p:cNvSpPr>
            <a:spLocks noGrp="1"/>
          </p:cNvSpPr>
          <p:nvPr>
            <p:ph type="title"/>
          </p:nvPr>
        </p:nvSpPr>
        <p:spPr bwMode="auto">
          <a:xfrm>
            <a:off x="1102783" y="158751"/>
            <a:ext cx="10515600" cy="1325562"/>
          </a:xfrm>
        </p:spPr>
        <p:txBody>
          <a:bodyPr rtlCol="0">
            <a:normAutofit/>
          </a:bodyPr>
          <a:lstStyle/>
          <a:p>
            <a:pPr marL="0" marR="0" indent="0" algn="ctr">
              <a:lnSpc>
                <a:spcPct val="8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500" b="1" i="1" u="none" strike="noStrike" cap="none" spc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Путь и перемещение</a:t>
            </a:r>
            <a:endParaRPr lang="ru-RU" sz="6500" b="1" i="1" u="none" strike="noStrike" cap="none" spc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329690102" name="Содержимое 3" descr="boygo.gif"/>
          <p:cNvPicPr>
            <a:picLocks noChangeAspect="1" noGrp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9264651" y="1557336"/>
            <a:ext cx="1248832" cy="1657350"/>
          </a:xfrm>
          <a:prstGeom prst="rect">
            <a:avLst/>
          </a:prstGeom>
        </p:spPr>
      </p:pic>
      <p:pic>
        <p:nvPicPr>
          <p:cNvPr id="2072235523" name="Рисунок 15" descr="boygo.gif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169400" y="1484313"/>
            <a:ext cx="1441449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520999" name="Полилиния 16"/>
          <p:cNvSpPr/>
          <p:nvPr/>
        </p:nvSpPr>
        <p:spPr bwMode="auto">
          <a:xfrm>
            <a:off x="1102783" y="3213100"/>
            <a:ext cx="8737599" cy="3254374"/>
          </a:xfrm>
          <a:custGeom>
            <a:avLst/>
            <a:gdLst>
              <a:gd name="connsiteX0" fmla="*/ 0 w 6297769"/>
              <a:gd name="connsiteY0" fmla="*/ 2434107 h 2462749"/>
              <a:gd name="connsiteX1" fmla="*/ 38636 w 6297769"/>
              <a:gd name="connsiteY1" fmla="*/ 2459865 h 2462749"/>
              <a:gd name="connsiteX2" fmla="*/ 115909 w 6297769"/>
              <a:gd name="connsiteY2" fmla="*/ 2446986 h 2462749"/>
              <a:gd name="connsiteX3" fmla="*/ 193183 w 6297769"/>
              <a:gd name="connsiteY3" fmla="*/ 2421228 h 2462749"/>
              <a:gd name="connsiteX4" fmla="*/ 231819 w 6297769"/>
              <a:gd name="connsiteY4" fmla="*/ 2408349 h 2462749"/>
              <a:gd name="connsiteX5" fmla="*/ 270456 w 6297769"/>
              <a:gd name="connsiteY5" fmla="*/ 2382591 h 2462749"/>
              <a:gd name="connsiteX6" fmla="*/ 296214 w 6297769"/>
              <a:gd name="connsiteY6" fmla="*/ 2343955 h 2462749"/>
              <a:gd name="connsiteX7" fmla="*/ 334850 w 6297769"/>
              <a:gd name="connsiteY7" fmla="*/ 2331076 h 2462749"/>
              <a:gd name="connsiteX8" fmla="*/ 425002 w 6297769"/>
              <a:gd name="connsiteY8" fmla="*/ 2318197 h 2462749"/>
              <a:gd name="connsiteX9" fmla="*/ 515155 w 6297769"/>
              <a:gd name="connsiteY9" fmla="*/ 2292439 h 2462749"/>
              <a:gd name="connsiteX10" fmla="*/ 592428 w 6297769"/>
              <a:gd name="connsiteY10" fmla="*/ 2266681 h 2462749"/>
              <a:gd name="connsiteX11" fmla="*/ 631064 w 6297769"/>
              <a:gd name="connsiteY11" fmla="*/ 2253803 h 2462749"/>
              <a:gd name="connsiteX12" fmla="*/ 746974 w 6297769"/>
              <a:gd name="connsiteY12" fmla="*/ 2266681 h 2462749"/>
              <a:gd name="connsiteX13" fmla="*/ 785611 w 6297769"/>
              <a:gd name="connsiteY13" fmla="*/ 2292439 h 2462749"/>
              <a:gd name="connsiteX14" fmla="*/ 1056067 w 6297769"/>
              <a:gd name="connsiteY14" fmla="*/ 2279560 h 2462749"/>
              <a:gd name="connsiteX15" fmla="*/ 1094704 w 6297769"/>
              <a:gd name="connsiteY15" fmla="*/ 2253803 h 2462749"/>
              <a:gd name="connsiteX16" fmla="*/ 1146219 w 6297769"/>
              <a:gd name="connsiteY16" fmla="*/ 2240924 h 2462749"/>
              <a:gd name="connsiteX17" fmla="*/ 1262129 w 6297769"/>
              <a:gd name="connsiteY17" fmla="*/ 2150772 h 2462749"/>
              <a:gd name="connsiteX18" fmla="*/ 1326524 w 6297769"/>
              <a:gd name="connsiteY18" fmla="*/ 2137893 h 2462749"/>
              <a:gd name="connsiteX19" fmla="*/ 1403797 w 6297769"/>
              <a:gd name="connsiteY19" fmla="*/ 2112135 h 2462749"/>
              <a:gd name="connsiteX20" fmla="*/ 1558343 w 6297769"/>
              <a:gd name="connsiteY20" fmla="*/ 2009104 h 2462749"/>
              <a:gd name="connsiteX21" fmla="*/ 1596980 w 6297769"/>
              <a:gd name="connsiteY21" fmla="*/ 1983346 h 2462749"/>
              <a:gd name="connsiteX22" fmla="*/ 1674253 w 6297769"/>
              <a:gd name="connsiteY22" fmla="*/ 1957589 h 2462749"/>
              <a:gd name="connsiteX23" fmla="*/ 1712890 w 6297769"/>
              <a:gd name="connsiteY23" fmla="*/ 1931831 h 2462749"/>
              <a:gd name="connsiteX24" fmla="*/ 1841678 w 6297769"/>
              <a:gd name="connsiteY24" fmla="*/ 1906073 h 2462749"/>
              <a:gd name="connsiteX25" fmla="*/ 1906073 w 6297769"/>
              <a:gd name="connsiteY25" fmla="*/ 1893194 h 2462749"/>
              <a:gd name="connsiteX26" fmla="*/ 2009104 w 6297769"/>
              <a:gd name="connsiteY26" fmla="*/ 1867436 h 2462749"/>
              <a:gd name="connsiteX27" fmla="*/ 2112135 w 6297769"/>
              <a:gd name="connsiteY27" fmla="*/ 1854558 h 2462749"/>
              <a:gd name="connsiteX28" fmla="*/ 3825025 w 6297769"/>
              <a:gd name="connsiteY28" fmla="*/ 1828800 h 2462749"/>
              <a:gd name="connsiteX29" fmla="*/ 3863662 w 6297769"/>
              <a:gd name="connsiteY29" fmla="*/ 1815921 h 2462749"/>
              <a:gd name="connsiteX30" fmla="*/ 3915177 w 6297769"/>
              <a:gd name="connsiteY30" fmla="*/ 1803042 h 2462749"/>
              <a:gd name="connsiteX31" fmla="*/ 3992450 w 6297769"/>
              <a:gd name="connsiteY31" fmla="*/ 1777284 h 2462749"/>
              <a:gd name="connsiteX32" fmla="*/ 4043966 w 6297769"/>
              <a:gd name="connsiteY32" fmla="*/ 1764405 h 2462749"/>
              <a:gd name="connsiteX33" fmla="*/ 4108360 w 6297769"/>
              <a:gd name="connsiteY33" fmla="*/ 1751527 h 2462749"/>
              <a:gd name="connsiteX34" fmla="*/ 4185633 w 6297769"/>
              <a:gd name="connsiteY34" fmla="*/ 1725769 h 2462749"/>
              <a:gd name="connsiteX35" fmla="*/ 4224270 w 6297769"/>
              <a:gd name="connsiteY35" fmla="*/ 1712890 h 2462749"/>
              <a:gd name="connsiteX36" fmla="*/ 4340180 w 6297769"/>
              <a:gd name="connsiteY36" fmla="*/ 1661374 h 2462749"/>
              <a:gd name="connsiteX37" fmla="*/ 4391695 w 6297769"/>
              <a:gd name="connsiteY37" fmla="*/ 1635617 h 2462749"/>
              <a:gd name="connsiteX38" fmla="*/ 4430332 w 6297769"/>
              <a:gd name="connsiteY38" fmla="*/ 1609859 h 2462749"/>
              <a:gd name="connsiteX39" fmla="*/ 4572000 w 6297769"/>
              <a:gd name="connsiteY39" fmla="*/ 1571222 h 2462749"/>
              <a:gd name="connsiteX40" fmla="*/ 4610636 w 6297769"/>
              <a:gd name="connsiteY40" fmla="*/ 1558343 h 2462749"/>
              <a:gd name="connsiteX41" fmla="*/ 4662152 w 6297769"/>
              <a:gd name="connsiteY41" fmla="*/ 1519707 h 2462749"/>
              <a:gd name="connsiteX42" fmla="*/ 4700788 w 6297769"/>
              <a:gd name="connsiteY42" fmla="*/ 1493949 h 2462749"/>
              <a:gd name="connsiteX43" fmla="*/ 4726546 w 6297769"/>
              <a:gd name="connsiteY43" fmla="*/ 1455312 h 2462749"/>
              <a:gd name="connsiteX44" fmla="*/ 4765183 w 6297769"/>
              <a:gd name="connsiteY44" fmla="*/ 1313645 h 2462749"/>
              <a:gd name="connsiteX45" fmla="*/ 4803819 w 6297769"/>
              <a:gd name="connsiteY45" fmla="*/ 1236372 h 2462749"/>
              <a:gd name="connsiteX46" fmla="*/ 4829577 w 6297769"/>
              <a:gd name="connsiteY46" fmla="*/ 1146220 h 2462749"/>
              <a:gd name="connsiteX47" fmla="*/ 4881093 w 6297769"/>
              <a:gd name="connsiteY47" fmla="*/ 1056067 h 2462749"/>
              <a:gd name="connsiteX48" fmla="*/ 4958366 w 6297769"/>
              <a:gd name="connsiteY48" fmla="*/ 991673 h 2462749"/>
              <a:gd name="connsiteX49" fmla="*/ 5009881 w 6297769"/>
              <a:gd name="connsiteY49" fmla="*/ 914400 h 2462749"/>
              <a:gd name="connsiteX50" fmla="*/ 5035639 w 6297769"/>
              <a:gd name="connsiteY50" fmla="*/ 875763 h 2462749"/>
              <a:gd name="connsiteX51" fmla="*/ 5074276 w 6297769"/>
              <a:gd name="connsiteY51" fmla="*/ 850005 h 2462749"/>
              <a:gd name="connsiteX52" fmla="*/ 5100033 w 6297769"/>
              <a:gd name="connsiteY52" fmla="*/ 811369 h 2462749"/>
              <a:gd name="connsiteX53" fmla="*/ 5177307 w 6297769"/>
              <a:gd name="connsiteY53" fmla="*/ 785611 h 2462749"/>
              <a:gd name="connsiteX54" fmla="*/ 5422005 w 6297769"/>
              <a:gd name="connsiteY54" fmla="*/ 759853 h 2462749"/>
              <a:gd name="connsiteX55" fmla="*/ 5537915 w 6297769"/>
              <a:gd name="connsiteY55" fmla="*/ 695459 h 2462749"/>
              <a:gd name="connsiteX56" fmla="*/ 5576552 w 6297769"/>
              <a:gd name="connsiteY56" fmla="*/ 669701 h 2462749"/>
              <a:gd name="connsiteX57" fmla="*/ 5615188 w 6297769"/>
              <a:gd name="connsiteY57" fmla="*/ 656822 h 2462749"/>
              <a:gd name="connsiteX58" fmla="*/ 5692462 w 6297769"/>
              <a:gd name="connsiteY58" fmla="*/ 605307 h 2462749"/>
              <a:gd name="connsiteX59" fmla="*/ 5769735 w 6297769"/>
              <a:gd name="connsiteY59" fmla="*/ 566670 h 2462749"/>
              <a:gd name="connsiteX60" fmla="*/ 5859887 w 6297769"/>
              <a:gd name="connsiteY60" fmla="*/ 540912 h 2462749"/>
              <a:gd name="connsiteX61" fmla="*/ 5898524 w 6297769"/>
              <a:gd name="connsiteY61" fmla="*/ 515155 h 2462749"/>
              <a:gd name="connsiteX62" fmla="*/ 5924281 w 6297769"/>
              <a:gd name="connsiteY62" fmla="*/ 476518 h 2462749"/>
              <a:gd name="connsiteX63" fmla="*/ 6001555 w 6297769"/>
              <a:gd name="connsiteY63" fmla="*/ 425003 h 2462749"/>
              <a:gd name="connsiteX64" fmla="*/ 6027312 w 6297769"/>
              <a:gd name="connsiteY64" fmla="*/ 386366 h 2462749"/>
              <a:gd name="connsiteX65" fmla="*/ 6104586 w 6297769"/>
              <a:gd name="connsiteY65" fmla="*/ 309093 h 2462749"/>
              <a:gd name="connsiteX66" fmla="*/ 6156101 w 6297769"/>
              <a:gd name="connsiteY66" fmla="*/ 231820 h 2462749"/>
              <a:gd name="connsiteX67" fmla="*/ 6168980 w 6297769"/>
              <a:gd name="connsiteY67" fmla="*/ 180304 h 2462749"/>
              <a:gd name="connsiteX68" fmla="*/ 6259132 w 6297769"/>
              <a:gd name="connsiteY68" fmla="*/ 64394 h 2462749"/>
              <a:gd name="connsiteX69" fmla="*/ 6297769 w 6297769"/>
              <a:gd name="connsiteY69" fmla="*/ 0 h 246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297769" h="2462749" fill="norm" stroke="1" extrusionOk="0">
                <a:moveTo>
                  <a:pt x="0" y="2434107"/>
                </a:moveTo>
                <a:cubicBezTo>
                  <a:pt x="12879" y="2442693"/>
                  <a:pt x="23252" y="2458156"/>
                  <a:pt x="38636" y="2459865"/>
                </a:cubicBezTo>
                <a:cubicBezTo>
                  <a:pt x="64589" y="2462749"/>
                  <a:pt x="90576" y="2453319"/>
                  <a:pt x="115909" y="2446986"/>
                </a:cubicBezTo>
                <a:cubicBezTo>
                  <a:pt x="142250" y="2440401"/>
                  <a:pt x="167425" y="2429814"/>
                  <a:pt x="193183" y="2421228"/>
                </a:cubicBezTo>
                <a:cubicBezTo>
                  <a:pt x="206062" y="2416935"/>
                  <a:pt x="220524" y="2415879"/>
                  <a:pt x="231819" y="2408349"/>
                </a:cubicBezTo>
                <a:lnTo>
                  <a:pt x="270456" y="2382591"/>
                </a:lnTo>
                <a:cubicBezTo>
                  <a:pt x="279042" y="2369712"/>
                  <a:pt x="284127" y="2353624"/>
                  <a:pt x="296214" y="2343955"/>
                </a:cubicBezTo>
                <a:cubicBezTo>
                  <a:pt x="306815" y="2335475"/>
                  <a:pt x="321538" y="2333738"/>
                  <a:pt x="334850" y="2331076"/>
                </a:cubicBezTo>
                <a:cubicBezTo>
                  <a:pt x="364616" y="2325123"/>
                  <a:pt x="394951" y="2322490"/>
                  <a:pt x="425002" y="2318197"/>
                </a:cubicBezTo>
                <a:cubicBezTo>
                  <a:pt x="554858" y="2274912"/>
                  <a:pt x="353428" y="2340958"/>
                  <a:pt x="515155" y="2292439"/>
                </a:cubicBezTo>
                <a:cubicBezTo>
                  <a:pt x="541161" y="2284637"/>
                  <a:pt x="566670" y="2275267"/>
                  <a:pt x="592428" y="2266681"/>
                </a:cubicBezTo>
                <a:lnTo>
                  <a:pt x="631064" y="2253803"/>
                </a:lnTo>
                <a:cubicBezTo>
                  <a:pt x="669701" y="2258096"/>
                  <a:pt x="709260" y="2257253"/>
                  <a:pt x="746974" y="2266681"/>
                </a:cubicBezTo>
                <a:cubicBezTo>
                  <a:pt x="761990" y="2270435"/>
                  <a:pt x="770146" y="2291795"/>
                  <a:pt x="785611" y="2292439"/>
                </a:cubicBezTo>
                <a:lnTo>
                  <a:pt x="1056067" y="2279560"/>
                </a:lnTo>
                <a:cubicBezTo>
                  <a:pt x="1068946" y="2270974"/>
                  <a:pt x="1080477" y="2259900"/>
                  <a:pt x="1094704" y="2253803"/>
                </a:cubicBezTo>
                <a:cubicBezTo>
                  <a:pt x="1110973" y="2246831"/>
                  <a:pt x="1130851" y="2249706"/>
                  <a:pt x="1146219" y="2240924"/>
                </a:cubicBezTo>
                <a:cubicBezTo>
                  <a:pt x="1208260" y="2205472"/>
                  <a:pt x="1167128" y="2169772"/>
                  <a:pt x="1262129" y="2150772"/>
                </a:cubicBezTo>
                <a:cubicBezTo>
                  <a:pt x="1283594" y="2146479"/>
                  <a:pt x="1305405" y="2143653"/>
                  <a:pt x="1326524" y="2137893"/>
                </a:cubicBezTo>
                <a:cubicBezTo>
                  <a:pt x="1352718" y="2130749"/>
                  <a:pt x="1403797" y="2112135"/>
                  <a:pt x="1403797" y="2112135"/>
                </a:cubicBezTo>
                <a:lnTo>
                  <a:pt x="1558343" y="2009104"/>
                </a:lnTo>
                <a:cubicBezTo>
                  <a:pt x="1571222" y="2000518"/>
                  <a:pt x="1582296" y="1988241"/>
                  <a:pt x="1596980" y="1983346"/>
                </a:cubicBezTo>
                <a:lnTo>
                  <a:pt x="1674253" y="1957589"/>
                </a:lnTo>
                <a:cubicBezTo>
                  <a:pt x="1687132" y="1949003"/>
                  <a:pt x="1699046" y="1938753"/>
                  <a:pt x="1712890" y="1931831"/>
                </a:cubicBezTo>
                <a:cubicBezTo>
                  <a:pt x="1749917" y="1913317"/>
                  <a:pt x="1806080" y="1912006"/>
                  <a:pt x="1841678" y="1906073"/>
                </a:cubicBezTo>
                <a:cubicBezTo>
                  <a:pt x="1863270" y="1902474"/>
                  <a:pt x="1884743" y="1898116"/>
                  <a:pt x="1906073" y="1893194"/>
                </a:cubicBezTo>
                <a:cubicBezTo>
                  <a:pt x="1940567" y="1885234"/>
                  <a:pt x="1973977" y="1871827"/>
                  <a:pt x="2009104" y="1867436"/>
                </a:cubicBezTo>
                <a:lnTo>
                  <a:pt x="2112135" y="1854558"/>
                </a:lnTo>
                <a:cubicBezTo>
                  <a:pt x="2702613" y="1706936"/>
                  <a:pt x="2093047" y="1855042"/>
                  <a:pt x="3825025" y="1828800"/>
                </a:cubicBezTo>
                <a:cubicBezTo>
                  <a:pt x="3838599" y="1828594"/>
                  <a:pt x="3850609" y="1819651"/>
                  <a:pt x="3863662" y="1815921"/>
                </a:cubicBezTo>
                <a:cubicBezTo>
                  <a:pt x="3880681" y="1811058"/>
                  <a:pt x="3898223" y="1808128"/>
                  <a:pt x="3915177" y="1803042"/>
                </a:cubicBezTo>
                <a:cubicBezTo>
                  <a:pt x="3941183" y="1795240"/>
                  <a:pt x="3966110" y="1783869"/>
                  <a:pt x="3992450" y="1777284"/>
                </a:cubicBezTo>
                <a:cubicBezTo>
                  <a:pt x="4009622" y="1772991"/>
                  <a:pt x="4026687" y="1768245"/>
                  <a:pt x="4043966" y="1764405"/>
                </a:cubicBezTo>
                <a:cubicBezTo>
                  <a:pt x="4065334" y="1759657"/>
                  <a:pt x="4087242" y="1757286"/>
                  <a:pt x="4108360" y="1751527"/>
                </a:cubicBezTo>
                <a:cubicBezTo>
                  <a:pt x="4134554" y="1744383"/>
                  <a:pt x="4159875" y="1734355"/>
                  <a:pt x="4185633" y="1725769"/>
                </a:cubicBezTo>
                <a:cubicBezTo>
                  <a:pt x="4198512" y="1721476"/>
                  <a:pt x="4212974" y="1720420"/>
                  <a:pt x="4224270" y="1712890"/>
                </a:cubicBezTo>
                <a:cubicBezTo>
                  <a:pt x="4337915" y="1637127"/>
                  <a:pt x="4156278" y="1753323"/>
                  <a:pt x="4340180" y="1661374"/>
                </a:cubicBezTo>
                <a:cubicBezTo>
                  <a:pt x="4357352" y="1652788"/>
                  <a:pt x="4375026" y="1645142"/>
                  <a:pt x="4391695" y="1635617"/>
                </a:cubicBezTo>
                <a:cubicBezTo>
                  <a:pt x="4405134" y="1627937"/>
                  <a:pt x="4416187" y="1616146"/>
                  <a:pt x="4430332" y="1609859"/>
                </a:cubicBezTo>
                <a:cubicBezTo>
                  <a:pt x="4501381" y="1578282"/>
                  <a:pt x="4502742" y="1588537"/>
                  <a:pt x="4572000" y="1571222"/>
                </a:cubicBezTo>
                <a:cubicBezTo>
                  <a:pt x="4585170" y="1567929"/>
                  <a:pt x="4597757" y="1562636"/>
                  <a:pt x="4610636" y="1558343"/>
                </a:cubicBezTo>
                <a:cubicBezTo>
                  <a:pt x="4627808" y="1545464"/>
                  <a:pt x="4644685" y="1532183"/>
                  <a:pt x="4662152" y="1519707"/>
                </a:cubicBezTo>
                <a:cubicBezTo>
                  <a:pt x="4674747" y="1510710"/>
                  <a:pt x="4689843" y="1504894"/>
                  <a:pt x="4700788" y="1493949"/>
                </a:cubicBezTo>
                <a:cubicBezTo>
                  <a:pt x="4711733" y="1483004"/>
                  <a:pt x="4720259" y="1469457"/>
                  <a:pt x="4726546" y="1455312"/>
                </a:cubicBezTo>
                <a:cubicBezTo>
                  <a:pt x="4758123" y="1384265"/>
                  <a:pt x="4747869" y="1382901"/>
                  <a:pt x="4765183" y="1313645"/>
                </a:cubicBezTo>
                <a:cubicBezTo>
                  <a:pt x="4781369" y="1248901"/>
                  <a:pt x="4772342" y="1299328"/>
                  <a:pt x="4803819" y="1236372"/>
                </a:cubicBezTo>
                <a:cubicBezTo>
                  <a:pt x="4819387" y="1205236"/>
                  <a:pt x="4817197" y="1179232"/>
                  <a:pt x="4829577" y="1146220"/>
                </a:cubicBezTo>
                <a:cubicBezTo>
                  <a:pt x="4835638" y="1130058"/>
                  <a:pt x="4866147" y="1071013"/>
                  <a:pt x="4881093" y="1056067"/>
                </a:cubicBezTo>
                <a:cubicBezTo>
                  <a:pt x="4955505" y="981655"/>
                  <a:pt x="4884518" y="1086621"/>
                  <a:pt x="4958366" y="991673"/>
                </a:cubicBezTo>
                <a:cubicBezTo>
                  <a:pt x="4977372" y="967237"/>
                  <a:pt x="4992709" y="940158"/>
                  <a:pt x="5009881" y="914400"/>
                </a:cubicBezTo>
                <a:cubicBezTo>
                  <a:pt x="5018467" y="901521"/>
                  <a:pt x="5022760" y="884349"/>
                  <a:pt x="5035639" y="875763"/>
                </a:cubicBezTo>
                <a:lnTo>
                  <a:pt x="5074276" y="850005"/>
                </a:lnTo>
                <a:cubicBezTo>
                  <a:pt x="5082862" y="837126"/>
                  <a:pt x="5086908" y="819572"/>
                  <a:pt x="5100033" y="811369"/>
                </a:cubicBezTo>
                <a:cubicBezTo>
                  <a:pt x="5123057" y="796979"/>
                  <a:pt x="5150966" y="792196"/>
                  <a:pt x="5177307" y="785611"/>
                </a:cubicBezTo>
                <a:cubicBezTo>
                  <a:pt x="5291432" y="757079"/>
                  <a:pt x="5211161" y="773909"/>
                  <a:pt x="5422005" y="759853"/>
                </a:cubicBezTo>
                <a:cubicBezTo>
                  <a:pt x="5490010" y="737185"/>
                  <a:pt x="5449347" y="754504"/>
                  <a:pt x="5537915" y="695459"/>
                </a:cubicBezTo>
                <a:cubicBezTo>
                  <a:pt x="5550794" y="686873"/>
                  <a:pt x="5561868" y="674596"/>
                  <a:pt x="5576552" y="669701"/>
                </a:cubicBezTo>
                <a:cubicBezTo>
                  <a:pt x="5589431" y="665408"/>
                  <a:pt x="5603321" y="663415"/>
                  <a:pt x="5615188" y="656822"/>
                </a:cubicBezTo>
                <a:cubicBezTo>
                  <a:pt x="5642249" y="641788"/>
                  <a:pt x="5663094" y="615097"/>
                  <a:pt x="5692462" y="605307"/>
                </a:cubicBezTo>
                <a:cubicBezTo>
                  <a:pt x="5789574" y="572936"/>
                  <a:pt x="5669872" y="616602"/>
                  <a:pt x="5769735" y="566670"/>
                </a:cubicBezTo>
                <a:cubicBezTo>
                  <a:pt x="5788212" y="557431"/>
                  <a:pt x="5843380" y="545039"/>
                  <a:pt x="5859887" y="540912"/>
                </a:cubicBezTo>
                <a:cubicBezTo>
                  <a:pt x="5872766" y="532326"/>
                  <a:pt x="5887579" y="526100"/>
                  <a:pt x="5898524" y="515155"/>
                </a:cubicBezTo>
                <a:cubicBezTo>
                  <a:pt x="5909469" y="504210"/>
                  <a:pt x="5912632" y="486711"/>
                  <a:pt x="5924281" y="476518"/>
                </a:cubicBezTo>
                <a:cubicBezTo>
                  <a:pt x="5947579" y="456133"/>
                  <a:pt x="6001555" y="425003"/>
                  <a:pt x="6001555" y="425003"/>
                </a:cubicBezTo>
                <a:cubicBezTo>
                  <a:pt x="6010141" y="412124"/>
                  <a:pt x="6017029" y="397935"/>
                  <a:pt x="6027312" y="386366"/>
                </a:cubicBezTo>
                <a:cubicBezTo>
                  <a:pt x="6051513" y="359140"/>
                  <a:pt x="6084380" y="339402"/>
                  <a:pt x="6104586" y="309093"/>
                </a:cubicBezTo>
                <a:lnTo>
                  <a:pt x="6156101" y="231820"/>
                </a:lnTo>
                <a:cubicBezTo>
                  <a:pt x="6160394" y="214648"/>
                  <a:pt x="6160198" y="195672"/>
                  <a:pt x="6168980" y="180304"/>
                </a:cubicBezTo>
                <a:cubicBezTo>
                  <a:pt x="6222321" y="86958"/>
                  <a:pt x="6209728" y="212603"/>
                  <a:pt x="6259132" y="64394"/>
                </a:cubicBezTo>
                <a:cubicBezTo>
                  <a:pt x="6275851" y="14239"/>
                  <a:pt x="6262412" y="35357"/>
                  <a:pt x="6297769" y="0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35472562" name="TextBox 17"/>
          <p:cNvSpPr txBox="1">
            <a:spLocks noChangeArrowheads="1"/>
          </p:cNvSpPr>
          <p:nvPr/>
        </p:nvSpPr>
        <p:spPr bwMode="auto">
          <a:xfrm>
            <a:off x="8208433" y="4508499"/>
            <a:ext cx="3744383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>
                <a:latin typeface="Calibri"/>
              </a:rPr>
              <a:t>траектория</a:t>
            </a:r>
            <a:endParaRPr/>
          </a:p>
        </p:txBody>
      </p:sp>
      <p:sp>
        <p:nvSpPr>
          <p:cNvPr id="2083686449" name="TextBox 18"/>
          <p:cNvSpPr txBox="1">
            <a:spLocks noChangeArrowheads="1"/>
          </p:cNvSpPr>
          <p:nvPr/>
        </p:nvSpPr>
        <p:spPr bwMode="auto">
          <a:xfrm>
            <a:off x="5231903" y="3213100"/>
            <a:ext cx="3841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>
                <a:latin typeface="Calibri"/>
              </a:rPr>
              <a:t>путь</a:t>
            </a:r>
            <a:endParaRPr/>
          </a:p>
        </p:txBody>
      </p:sp>
      <p:cxnSp>
        <p:nvCxnSpPr>
          <p:cNvPr id="1241237553" name="Прямая со стрелкой 20"/>
          <p:cNvCxnSpPr>
            <a:cxnSpLocks/>
          </p:cNvCxnSpPr>
          <p:nvPr/>
        </p:nvCxnSpPr>
        <p:spPr bwMode="auto">
          <a:xfrm>
            <a:off x="6288617" y="3644901"/>
            <a:ext cx="2302932" cy="360362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2173724" name="Прямая со стрелкой 22"/>
          <p:cNvCxnSpPr>
            <a:cxnSpLocks/>
            <a:endCxn id="2054520999" idx="0"/>
          </p:cNvCxnSpPr>
          <p:nvPr/>
        </p:nvCxnSpPr>
        <p:spPr bwMode="auto">
          <a:xfrm flipH="1">
            <a:off x="1102783" y="3213100"/>
            <a:ext cx="8737599" cy="321627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1204451" name="TextBox 23"/>
          <p:cNvSpPr txBox="1">
            <a:spLocks noChangeArrowheads="1"/>
          </p:cNvSpPr>
          <p:nvPr/>
        </p:nvSpPr>
        <p:spPr bwMode="auto">
          <a:xfrm>
            <a:off x="1919817" y="3867149"/>
            <a:ext cx="4368799" cy="64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>
                <a:latin typeface="Calibri"/>
              </a:rPr>
              <a:t>перемещение</a:t>
            </a:r>
            <a:endParaRPr/>
          </a:p>
        </p:txBody>
      </p:sp>
      <p:cxnSp>
        <p:nvCxnSpPr>
          <p:cNvPr id="2092147842" name="Прямая со стрелкой 25"/>
          <p:cNvCxnSpPr>
            <a:cxnSpLocks/>
          </p:cNvCxnSpPr>
          <p:nvPr/>
        </p:nvCxnSpPr>
        <p:spPr bwMode="auto">
          <a:xfrm>
            <a:off x="4464050" y="4508500"/>
            <a:ext cx="1151466" cy="73024"/>
          </a:xfrm>
          <a:prstGeom prst="straightConnector1">
            <a:avLst/>
          </a:prstGeom>
          <a:ln w="57150" cap="flat" cmpd="sng" algn="ctr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627256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C07B0A4-BE24-7E81-0C95-9B9226ECF5EF}" type="slidenum">
              <a:rPr lang="ru-RU"/>
              <a:t/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69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-0.00531 C -0.00347 0.02776 -0.00781 0.0606 -0.01719 0.09228 C -0.02222 0.10916 -0.01736 0.09829 -0.02274 0.10916 C -0.02326 0.11101 -0.02344 0.11309 -0.02413 0.11494 C -0.02535 0.11818 -0.02743 0.12096 -0.02847 0.1242 C -0.02986 0.12836 -0.03003 0.13298 -0.03125 0.13738 C -0.03403 0.14802 -0.03351 0.14154 -0.0368 0.15056 C -0.04149 0.16305 -0.04114 0.16952 -0.04948 0.18062 C -0.05364 0.18618 -0.06146 0.18826 -0.06649 0.19173 C -0.07899 0.20005 -0.09149 0.2056 -0.10451 0.21231 C -0.11059 0.22087 -0.10312 0.21185 -0.11285 0.21809 C -0.11406 0.21878 -0.11458 0.2211 -0.1158 0.22179 C -0.12899 0.23035 -0.14548 0.23058 -0.15937 0.23682 C -0.16493 0.24422 -0.17118 0.25556 -0.17778 0.26111 C -0.17986 0.26966 -0.18316 0.27776 -0.18611 0.28562 C -0.19062 0.29741 -0.18854 0.30505 -0.19601 0.31568 C -0.19826 0.32447 -0.2059 0.33927 -0.21146 0.34552 C -0.21267 0.34691 -0.21441 0.34667 -0.2158 0.3476 C -0.22552 0.35408 -0.23594 0.35824 -0.2467 0.36055 C -0.33559 0.4001 -0.32899 0.37975 -0.48611 0.38136 C -0.4941 0.38275 -0.50538 0.38391 -0.51285 0.38877 C -0.52378 0.39593 -0.51094 0.38969 -0.52135 0.39432 C -0.52795 0.40056 -0.52292 0.39686 -0.53125 0.4001 C -0.53403 0.40125 -0.53976 0.4038 -0.53976 0.40403 C -0.54965 0.41259 -0.56198 0.41351 -0.57205 0.42253 C -0.58003 0.4297 -0.58698 0.44057 -0.59739 0.44126 C -0.61753 0.44242 -0.63785 0.44242 -0.65798 0.44311 C -0.66302 0.44774 -0.66458 0.45051 -0.67066 0.4526 C -0.68385 0.46416 -0.66875 0.45236 -0.70451 0.45815 C -0.70816 0.45884 -0.71094 0.46277 -0.71441 0.46393 C -0.71823 0.47156 -0.72222 0.47873 -0.72847 0.48266 " pathEditMode="relative" rAng="0" ptsTypes="ffffffffffffffffffffffffffffffA">
                                      <p:cBhvr>
                                        <p:cTn id="10" dur="2000" fill="hold"/>
                                        <p:tgtEl>
                                          <p:spTgt spid="1329690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00" y="2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23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2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5452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7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35472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68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8368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237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41237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17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72173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2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812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14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9214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Р7-Офис/2025.2.2.831</Application>
  <DocSecurity>0</DocSecurity>
  <PresentationFormat>Widescreen</PresentationFormat>
  <Paragraphs>0</Paragraphs>
  <Slides>22</Slides>
  <Notes>22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>User20</cp:lastModifiedBy>
  <cp:revision>12</cp:revision>
  <dcterms:created xsi:type="dcterms:W3CDTF">2012-12-03T06:56:55Z</dcterms:created>
  <dcterms:modified xsi:type="dcterms:W3CDTF">2025-10-14T13:21:50Z</dcterms:modified>
  <cp:category/>
  <cp:contentStatus/>
  <cp:version/>
</cp:coreProperties>
</file>