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8" r:id="rId4"/>
    <p:sldId id="277" r:id="rId5"/>
    <p:sldId id="257" r:id="rId6"/>
    <p:sldId id="261" r:id="rId7"/>
    <p:sldId id="266" r:id="rId8"/>
    <p:sldId id="262" r:id="rId9"/>
    <p:sldId id="265" r:id="rId10"/>
    <p:sldId id="263" r:id="rId11"/>
    <p:sldId id="268" r:id="rId12"/>
    <p:sldId id="260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66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  <a:ea typeface="+mn-ea"/>
                <a:cs typeface="+mn-cs"/>
              </a:defRPr>
            </a:pPr>
            <a:r>
              <a:rPr lang="ru-RU" sz="2800" dirty="0">
                <a:latin typeface="Gabriola" panose="04040605051002020D02" pitchFamily="82" charset="0"/>
              </a:rPr>
              <a:t>Прыжки в длину</a:t>
            </a:r>
          </a:p>
        </c:rich>
      </c:tx>
      <c:layout>
        <c:manualLayout>
          <c:xMode val="edge"/>
          <c:yMode val="edge"/>
          <c:x val="0.2204809124929395"/>
          <c:y val="2.50543007581391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927608267716536"/>
          <c:y val="0.16149599154183122"/>
          <c:w val="0.67291141732283466"/>
          <c:h val="0.56826189909806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Анна</c:v>
                </c:pt>
                <c:pt idx="1">
                  <c:v>Екатерина</c:v>
                </c:pt>
                <c:pt idx="2">
                  <c:v>Ксения</c:v>
                </c:pt>
                <c:pt idx="3">
                  <c:v>Вероника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A7-4569-B14E-837B5EE44D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Анна</c:v>
                </c:pt>
                <c:pt idx="1">
                  <c:v>Екатерина</c:v>
                </c:pt>
                <c:pt idx="2">
                  <c:v>Ксения</c:v>
                </c:pt>
                <c:pt idx="3">
                  <c:v>Вероника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A7-4569-B14E-837B5EE44D1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Анна</c:v>
                </c:pt>
                <c:pt idx="1">
                  <c:v>Екатерина</c:v>
                </c:pt>
                <c:pt idx="2">
                  <c:v>Ксения</c:v>
                </c:pt>
                <c:pt idx="3">
                  <c:v>Вероника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A7-4569-B14E-837B5EE44D1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Анна</c:v>
                </c:pt>
                <c:pt idx="1">
                  <c:v>Екатерина</c:v>
                </c:pt>
                <c:pt idx="2">
                  <c:v>Ксения</c:v>
                </c:pt>
                <c:pt idx="3">
                  <c:v>Вероника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3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A7-4569-B14E-837B5EE44D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7"/>
        <c:overlap val="100"/>
        <c:axId val="480745808"/>
        <c:axId val="480748208"/>
      </c:barChart>
      <c:catAx>
        <c:axId val="48074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briola" panose="04040605051002020D02" pitchFamily="82" charset="0"/>
                    <a:ea typeface="+mn-ea"/>
                    <a:cs typeface="+mn-cs"/>
                  </a:defRPr>
                </a:pPr>
                <a:r>
                  <a:rPr lang="ru-RU" sz="1800" dirty="0">
                    <a:latin typeface="Gabriola" panose="04040605051002020D02" pitchFamily="82" charset="0"/>
                  </a:rPr>
                  <a:t>Участники соревнований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abriola" panose="04040605051002020D02" pitchFamily="82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  <a:ea typeface="+mn-ea"/>
                <a:cs typeface="+mn-cs"/>
              </a:defRPr>
            </a:pPr>
            <a:endParaRPr lang="ru-RU"/>
          </a:p>
        </c:txPr>
        <c:crossAx val="480748208"/>
        <c:crosses val="autoZero"/>
        <c:auto val="1"/>
        <c:lblAlgn val="ctr"/>
        <c:lblOffset val="100"/>
        <c:noMultiLvlLbl val="0"/>
      </c:catAx>
      <c:valAx>
        <c:axId val="480748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briola" panose="04040605051002020D02" pitchFamily="82" charset="0"/>
                    <a:ea typeface="+mn-ea"/>
                    <a:cs typeface="+mn-cs"/>
                  </a:defRPr>
                </a:pPr>
                <a:r>
                  <a:rPr lang="ru-RU" sz="1800" dirty="0">
                    <a:latin typeface="Gabriola" panose="04040605051002020D02" pitchFamily="82" charset="0"/>
                  </a:rPr>
                  <a:t>Длина прыжка, см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abriola" panose="04040605051002020D02" pitchFamily="82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crossAx val="48074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  <a:ea typeface="+mn-ea"/>
                <a:cs typeface="+mn-cs"/>
              </a:defRPr>
            </a:pPr>
            <a:r>
              <a:rPr lang="ru-RU" sz="2800" dirty="0">
                <a:latin typeface="Gabriola" panose="04040605051002020D02" pitchFamily="82" charset="0"/>
              </a:rPr>
              <a:t>Сдача</a:t>
            </a:r>
            <a:r>
              <a:rPr lang="ru-RU" sz="2800" baseline="0" dirty="0">
                <a:latin typeface="Gabriola" panose="04040605051002020D02" pitchFamily="82" charset="0"/>
              </a:rPr>
              <a:t> норм ГТО</a:t>
            </a:r>
            <a:endParaRPr lang="ru-RU" sz="2800" dirty="0">
              <a:latin typeface="Gabriola" panose="04040605051002020D02" pitchFamily="8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384284924025752"/>
          <c:y val="0.11439633780511728"/>
          <c:w val="0.84384025987782918"/>
          <c:h val="0.713971108196879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Мальчики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12</c:v>
                </c:pt>
                <c:pt idx="2">
                  <c:v>14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0-4FD6-87B6-56F5E6A4B4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Девочки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6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50-4FD6-87B6-56F5E6A4B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-19"/>
        <c:axId val="843174367"/>
        <c:axId val="843183007"/>
      </c:barChart>
      <c:catAx>
        <c:axId val="843174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3183007"/>
        <c:crosses val="autoZero"/>
        <c:auto val="1"/>
        <c:lblAlgn val="ctr"/>
        <c:lblOffset val="100"/>
        <c:noMultiLvlLbl val="0"/>
      </c:catAx>
      <c:valAx>
        <c:axId val="843183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briola" panose="04040605051002020D02" pitchFamily="82" charset="0"/>
                    <a:ea typeface="+mn-ea"/>
                    <a:cs typeface="+mn-cs"/>
                  </a:defRPr>
                </a:pPr>
                <a:r>
                  <a:rPr lang="ru-RU" sz="1600" dirty="0">
                    <a:latin typeface="Gabriola" panose="04040605051002020D02" pitchFamily="82" charset="0"/>
                  </a:rPr>
                  <a:t>Количество учащихся, чел.</a:t>
                </a:r>
                <a:r>
                  <a:rPr lang="ru-RU" sz="1600" baseline="0" dirty="0">
                    <a:latin typeface="Gabriola" panose="04040605051002020D02" pitchFamily="82" charset="0"/>
                  </a:rPr>
                  <a:t> </a:t>
                </a:r>
                <a:endParaRPr lang="ru-RU" sz="1600" dirty="0">
                  <a:latin typeface="Gabriola" panose="04040605051002020D02" pitchFamily="8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abriola" panose="04040605051002020D02" pitchFamily="82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3174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  <a:ea typeface="+mn-ea"/>
                <a:cs typeface="+mn-cs"/>
              </a:defRPr>
            </a:pPr>
            <a:r>
              <a:rPr lang="ru-RU" sz="2800" b="0" dirty="0">
                <a:latin typeface="Gabriola" panose="04040605051002020D02" pitchFamily="82" charset="0"/>
              </a:rPr>
              <a:t>Москва в цифрах. Спорт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2009-2010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Школьные стадионы, 
площадки</c:v>
                </c:pt>
                <c:pt idx="1">
                  <c:v>Площадки во дворе</c:v>
                </c:pt>
                <c:pt idx="2">
                  <c:v>Игровые площадки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1270</c:v>
                </c:pt>
                <c:pt idx="1">
                  <c:v>540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90-492D-8A2A-2395582649C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2011-2012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Школьные стадионы, 
площадки</c:v>
                </c:pt>
                <c:pt idx="1">
                  <c:v>Площадки во дворе</c:v>
                </c:pt>
                <c:pt idx="2">
                  <c:v>Игровые площадки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1053</c:v>
                </c:pt>
                <c:pt idx="1">
                  <c:v>0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90-492D-8A2A-2395582649C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448095"/>
        <c:axId val="929463455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Ряд 3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3"/>
                      <c:pt idx="0">
                        <c:v>Школьные стадионы, 
площадки</c:v>
                      </c:pt>
                      <c:pt idx="1">
                        <c:v>Площадки во дворе</c:v>
                      </c:pt>
                      <c:pt idx="2">
                        <c:v>Игровые площадки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C890-492D-8A2A-2395582649CC}"/>
                  </c:ext>
                </c:extLst>
              </c15:ser>
            </c15:filteredBarSeries>
          </c:ext>
        </c:extLst>
      </c:barChart>
      <c:catAx>
        <c:axId val="929448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463455"/>
        <c:crosses val="autoZero"/>
        <c:auto val="1"/>
        <c:lblAlgn val="ctr"/>
        <c:lblOffset val="100"/>
        <c:noMultiLvlLbl val="0"/>
      </c:catAx>
      <c:valAx>
        <c:axId val="929463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Количество</a:t>
                </a:r>
                <a:r>
                  <a:rPr lang="ru-RU" baseline="0" dirty="0"/>
                  <a:t>, шт.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44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  <a:ea typeface="+mn-ea"/>
                <a:cs typeface="+mn-cs"/>
              </a:defRPr>
            </a:pPr>
            <a:r>
              <a:rPr lang="ru-RU" sz="2800" b="0" dirty="0">
                <a:latin typeface="Gabriola" panose="04040605051002020D02" pitchFamily="82" charset="0"/>
              </a:rPr>
              <a:t>Москва в цифрах. Спорт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2009-2010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Школьные стадионы, 
площадки</c:v>
                </c:pt>
                <c:pt idx="1">
                  <c:v>Площадки во дворе</c:v>
                </c:pt>
                <c:pt idx="2">
                  <c:v>Игровые площадки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60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DD-41B5-8D3B-263B54A196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2011-2012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Школьные стадионы, 
площадки</c:v>
                </c:pt>
                <c:pt idx="1">
                  <c:v>Площадки во дворе</c:v>
                </c:pt>
                <c:pt idx="2">
                  <c:v>Игровые площадки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1053</c:v>
                </c:pt>
                <c:pt idx="1">
                  <c:v>540</c:v>
                </c:pt>
                <c:pt idx="2">
                  <c:v>1270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DD-41B5-8D3B-263B54A1968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448095"/>
        <c:axId val="929463455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Ряд 3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3"/>
                      <c:pt idx="0">
                        <c:v>Школьные стадионы, 
площадки</c:v>
                      </c:pt>
                      <c:pt idx="1">
                        <c:v>Площадки во дворе</c:v>
                      </c:pt>
                      <c:pt idx="2">
                        <c:v>Игровые площадки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16DD-41B5-8D3B-263B54A1968A}"/>
                  </c:ext>
                </c:extLst>
              </c15:ser>
            </c15:filteredBarSeries>
          </c:ext>
        </c:extLst>
      </c:barChart>
      <c:catAx>
        <c:axId val="929448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463455"/>
        <c:crosses val="autoZero"/>
        <c:auto val="1"/>
        <c:lblAlgn val="ctr"/>
        <c:lblOffset val="100"/>
        <c:noMultiLvlLbl val="0"/>
      </c:catAx>
      <c:valAx>
        <c:axId val="929463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Количество</a:t>
                </a:r>
                <a:r>
                  <a:rPr lang="ru-RU" baseline="0" dirty="0"/>
                  <a:t>, шт.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44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  <a:ea typeface="+mn-ea"/>
                <a:cs typeface="+mn-cs"/>
              </a:defRPr>
            </a:pPr>
            <a:r>
              <a:rPr lang="ru-RU" sz="2800" b="0" dirty="0">
                <a:latin typeface="Gabriola" panose="04040605051002020D02" pitchFamily="82" charset="0"/>
              </a:rPr>
              <a:t>Москва в цифрах. Спорт</a:t>
            </a:r>
          </a:p>
        </c:rich>
      </c:tx>
      <c:layout>
        <c:manualLayout>
          <c:xMode val="edge"/>
          <c:yMode val="edge"/>
          <c:x val="0.2207593452344149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5397118568726029"/>
          <c:y val="0.20333291122034414"/>
          <c:w val="0.82633570293897718"/>
          <c:h val="0.591055696840774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2009-2010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Школьные стадионы, 
площадки</c:v>
                </c:pt>
                <c:pt idx="1">
                  <c:v>Площадки во дворе</c:v>
                </c:pt>
                <c:pt idx="2">
                  <c:v>Игровые площадки</c:v>
                </c:pt>
              </c:strCache>
              <c:extLst/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540</c:v>
                </c:pt>
                <c:pt idx="1">
                  <c:v>1270</c:v>
                </c:pt>
                <c:pt idx="2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C1A-4700-ADF9-836D1E22AF8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2011-2012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Школьные стадионы, 
площадки</c:v>
                </c:pt>
                <c:pt idx="1">
                  <c:v>Площадки во дворе</c:v>
                </c:pt>
                <c:pt idx="2">
                  <c:v>Игровые площадки</c:v>
                </c:pt>
              </c:strCache>
              <c:extLst/>
            </c:str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60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C1A-4700-ADF9-836D1E22AF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448095"/>
        <c:axId val="929463455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Ряд 3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3"/>
                      <c:pt idx="0">
                        <c:v>Школьные стадионы, 
площадки</c:v>
                      </c:pt>
                      <c:pt idx="1">
                        <c:v>Площадки во дворе</c:v>
                      </c:pt>
                      <c:pt idx="2">
                        <c:v>Игровые площадки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0C1A-4700-ADF9-836D1E22AF88}"/>
                  </c:ext>
                </c:extLst>
              </c15:ser>
            </c15:filteredBarSeries>
          </c:ext>
        </c:extLst>
      </c:barChart>
      <c:catAx>
        <c:axId val="929448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463455"/>
        <c:crosses val="autoZero"/>
        <c:auto val="1"/>
        <c:lblAlgn val="ctr"/>
        <c:lblOffset val="100"/>
        <c:noMultiLvlLbl val="0"/>
      </c:catAx>
      <c:valAx>
        <c:axId val="929463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Количество</a:t>
                </a:r>
                <a:r>
                  <a:rPr lang="ru-RU" baseline="0" dirty="0"/>
                  <a:t>, шт.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44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41963551113819"/>
          <c:y val="0.91554576200938254"/>
          <c:w val="0.50141312898133605"/>
          <c:h val="8.44542379906174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Футбол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Волейбол</c:v>
                </c:pt>
                <c:pt idx="1">
                  <c:v>Хоккей</c:v>
                </c:pt>
                <c:pt idx="2">
                  <c:v>Лыжные гонки</c:v>
                </c:pt>
                <c:pt idx="3">
                  <c:v>Футбол</c:v>
                </c:pt>
                <c:pt idx="4">
                  <c:v>Плавание</c:v>
                </c:pt>
                <c:pt idx="5">
                  <c:v>Лёгкая атлетика</c:v>
                </c:pt>
                <c:pt idx="6">
                  <c:v>Баскетбол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 formatCode="#,##0">
                  <c:v>71215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B8-4326-8AF7-D1EE86E9AC4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Хоккей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Волейбол</c:v>
                </c:pt>
                <c:pt idx="1">
                  <c:v>Хоккей</c:v>
                </c:pt>
                <c:pt idx="2">
                  <c:v>Лыжные гонки</c:v>
                </c:pt>
                <c:pt idx="3">
                  <c:v>Футбол</c:v>
                </c:pt>
                <c:pt idx="4">
                  <c:v>Плавание</c:v>
                </c:pt>
                <c:pt idx="5">
                  <c:v>Лёгкая атлетика</c:v>
                </c:pt>
                <c:pt idx="6">
                  <c:v>Баскетбол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23460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B8-4326-8AF7-D1EE86E9AC4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Лыжные гонки 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Волейбол</c:v>
                </c:pt>
                <c:pt idx="1">
                  <c:v>Хоккей</c:v>
                </c:pt>
                <c:pt idx="2">
                  <c:v>Лыжные гонки</c:v>
                </c:pt>
                <c:pt idx="3">
                  <c:v>Футбол</c:v>
                </c:pt>
                <c:pt idx="4">
                  <c:v>Плавание</c:v>
                </c:pt>
                <c:pt idx="5">
                  <c:v>Лёгкая атлетика</c:v>
                </c:pt>
                <c:pt idx="6">
                  <c:v>Баскетбол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2">
                  <c:v>49151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B8-4326-8AF7-D1EE86E9AC4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Волейбол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Волейбол</c:v>
                </c:pt>
                <c:pt idx="1">
                  <c:v>Хоккей</c:v>
                </c:pt>
                <c:pt idx="2">
                  <c:v>Лыжные гонки</c:v>
                </c:pt>
                <c:pt idx="3">
                  <c:v>Футбол</c:v>
                </c:pt>
                <c:pt idx="4">
                  <c:v>Плавание</c:v>
                </c:pt>
                <c:pt idx="5">
                  <c:v>Лёгкая атлетика</c:v>
                </c:pt>
                <c:pt idx="6">
                  <c:v>Баскетбол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3" formatCode="#,##0">
                  <c:v>131651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7B8-4326-8AF7-D1EE86E9AC4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Плавание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Волейбол</c:v>
                </c:pt>
                <c:pt idx="1">
                  <c:v>Хоккей</c:v>
                </c:pt>
                <c:pt idx="2">
                  <c:v>Лыжные гонки</c:v>
                </c:pt>
                <c:pt idx="3">
                  <c:v>Футбол</c:v>
                </c:pt>
                <c:pt idx="4">
                  <c:v>Плавание</c:v>
                </c:pt>
                <c:pt idx="5">
                  <c:v>Лёгкая атлетика</c:v>
                </c:pt>
                <c:pt idx="6">
                  <c:v>Баскетбол</c:v>
                </c:pt>
              </c:strCache>
            </c:strRef>
          </c:cat>
          <c:val>
            <c:numRef>
              <c:f>Лист1!$F$2:$F$8</c:f>
              <c:numCache>
                <c:formatCode>General</c:formatCode>
                <c:ptCount val="7"/>
                <c:pt idx="4" formatCode="#,##0">
                  <c:v>81664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B8-4326-8AF7-D1EE86E9AC4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Лёгкая атлетика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Волейбол</c:v>
                </c:pt>
                <c:pt idx="1">
                  <c:v>Хоккей</c:v>
                </c:pt>
                <c:pt idx="2">
                  <c:v>Лыжные гонки</c:v>
                </c:pt>
                <c:pt idx="3">
                  <c:v>Футбол</c:v>
                </c:pt>
                <c:pt idx="4">
                  <c:v>Плавание</c:v>
                </c:pt>
                <c:pt idx="5">
                  <c:v>Лёгкая атлетика</c:v>
                </c:pt>
                <c:pt idx="6">
                  <c:v>Баскетбол</c:v>
                </c:pt>
              </c:strCache>
            </c:strRef>
          </c:cat>
          <c:val>
            <c:numRef>
              <c:f>Лист1!$G$2:$G$8</c:f>
              <c:numCache>
                <c:formatCode>General</c:formatCode>
                <c:ptCount val="7"/>
                <c:pt idx="5">
                  <c:v>40762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7B8-4326-8AF7-D1EE86E9AC4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Баскетбол 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Волейбол</c:v>
                </c:pt>
                <c:pt idx="1">
                  <c:v>Хоккей</c:v>
                </c:pt>
                <c:pt idx="2">
                  <c:v>Лыжные гонки</c:v>
                </c:pt>
                <c:pt idx="3">
                  <c:v>Футбол</c:v>
                </c:pt>
                <c:pt idx="4">
                  <c:v>Плавание</c:v>
                </c:pt>
                <c:pt idx="5">
                  <c:v>Лёгкая атлетика</c:v>
                </c:pt>
                <c:pt idx="6">
                  <c:v>Баскетбол</c:v>
                </c:pt>
              </c:strCache>
            </c:strRef>
          </c:cat>
          <c:val>
            <c:numRef>
              <c:f>Лист1!$H$2:$H$8</c:f>
              <c:numCache>
                <c:formatCode>General</c:formatCode>
                <c:ptCount val="7"/>
                <c:pt idx="6" formatCode="#,##0">
                  <c:v>84660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B8-4326-8AF7-D1EE86E9AC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93"/>
        <c:axId val="107427439"/>
        <c:axId val="107426479"/>
      </c:barChart>
      <c:catAx>
        <c:axId val="107427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426479"/>
        <c:crosses val="autoZero"/>
        <c:auto val="1"/>
        <c:lblAlgn val="ctr"/>
        <c:lblOffset val="100"/>
        <c:noMultiLvlLbl val="0"/>
      </c:catAx>
      <c:valAx>
        <c:axId val="107426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427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26802221458423"/>
          <c:y val="4.3215961019783575E-2"/>
          <c:w val="0.65073778485006284"/>
          <c:h val="0.666291252997528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ЦСКА (М)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Зенит</c:v>
                </c:pt>
                <c:pt idx="1">
                  <c:v>Спартак</c:v>
                </c:pt>
                <c:pt idx="2">
                  <c:v>Ростов</c:v>
                </c:pt>
                <c:pt idx="3">
                  <c:v>Динамо (М)</c:v>
                </c:pt>
                <c:pt idx="4">
                  <c:v>ЦСКА (М)</c:v>
                </c:pt>
                <c:pt idx="5">
                  <c:v>Ахмат </c:v>
                </c:pt>
                <c:pt idx="6">
                  <c:v>Оренбург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9B-47FA-8A01-E60B73D666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Спартак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Зенит</c:v>
                </c:pt>
                <c:pt idx="1">
                  <c:v>Спартак</c:v>
                </c:pt>
                <c:pt idx="2">
                  <c:v>Ростов</c:v>
                </c:pt>
                <c:pt idx="3">
                  <c:v>Динамо (М)</c:v>
                </c:pt>
                <c:pt idx="4">
                  <c:v>ЦСКА (М)</c:v>
                </c:pt>
                <c:pt idx="5">
                  <c:v>Ахмат </c:v>
                </c:pt>
                <c:pt idx="6">
                  <c:v>Оренбург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9B-47FA-8A01-E60B73D6666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Ахмат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Зенит</c:v>
                </c:pt>
                <c:pt idx="1">
                  <c:v>Спартак</c:v>
                </c:pt>
                <c:pt idx="2">
                  <c:v>Ростов</c:v>
                </c:pt>
                <c:pt idx="3">
                  <c:v>Динамо (М)</c:v>
                </c:pt>
                <c:pt idx="4">
                  <c:v>ЦСКА (М)</c:v>
                </c:pt>
                <c:pt idx="5">
                  <c:v>Ахмат </c:v>
                </c:pt>
                <c:pt idx="6">
                  <c:v>Оренбург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9B-47FA-8A01-E60B73D6666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Динамо (М)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Зенит</c:v>
                </c:pt>
                <c:pt idx="1">
                  <c:v>Спартак</c:v>
                </c:pt>
                <c:pt idx="2">
                  <c:v>Ростов</c:v>
                </c:pt>
                <c:pt idx="3">
                  <c:v>Динамо (М)</c:v>
                </c:pt>
                <c:pt idx="4">
                  <c:v>ЦСКА (М)</c:v>
                </c:pt>
                <c:pt idx="5">
                  <c:v>Ахмат </c:v>
                </c:pt>
                <c:pt idx="6">
                  <c:v>Оренбург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9B-47FA-8A01-E60B73D6666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Зенит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Зенит</c:v>
                </c:pt>
                <c:pt idx="1">
                  <c:v>Спартак</c:v>
                </c:pt>
                <c:pt idx="2">
                  <c:v>Ростов</c:v>
                </c:pt>
                <c:pt idx="3">
                  <c:v>Динамо (М)</c:v>
                </c:pt>
                <c:pt idx="4">
                  <c:v>ЦСКА (М)</c:v>
                </c:pt>
                <c:pt idx="5">
                  <c:v>Ахмат </c:v>
                </c:pt>
                <c:pt idx="6">
                  <c:v>Оренбург</c:v>
                </c:pt>
              </c:strCache>
            </c:strRef>
          </c:cat>
          <c:val>
            <c:numRef>
              <c:f>Лист1!$F$2:$F$8</c:f>
              <c:numCache>
                <c:formatCode>General</c:formatCode>
                <c:ptCount val="7"/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9B-47FA-8A01-E60B73D6666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Зенит</c:v>
                </c:pt>
                <c:pt idx="1">
                  <c:v>Спартак</c:v>
                </c:pt>
                <c:pt idx="2">
                  <c:v>Ростов</c:v>
                </c:pt>
                <c:pt idx="3">
                  <c:v>Динамо (М)</c:v>
                </c:pt>
                <c:pt idx="4">
                  <c:v>ЦСКА (М)</c:v>
                </c:pt>
                <c:pt idx="5">
                  <c:v>Ахмат </c:v>
                </c:pt>
                <c:pt idx="6">
                  <c:v>Оренбург</c:v>
                </c:pt>
              </c:strCache>
            </c:strRef>
          </c:cat>
          <c:val>
            <c:numRef>
              <c:f>Лист1!$G$2:$G$8</c:f>
              <c:numCache>
                <c:formatCode>General</c:formatCode>
                <c:ptCount val="7"/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9B-47FA-8A01-E60B73D6666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Оренбург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Зенит</c:v>
                </c:pt>
                <c:pt idx="1">
                  <c:v>Спартак</c:v>
                </c:pt>
                <c:pt idx="2">
                  <c:v>Ростов</c:v>
                </c:pt>
                <c:pt idx="3">
                  <c:v>Динамо (М)</c:v>
                </c:pt>
                <c:pt idx="4">
                  <c:v>ЦСКА (М)</c:v>
                </c:pt>
                <c:pt idx="5">
                  <c:v>Ахмат </c:v>
                </c:pt>
                <c:pt idx="6">
                  <c:v>Оренбург</c:v>
                </c:pt>
              </c:strCache>
            </c:strRef>
          </c:cat>
          <c:val>
            <c:numRef>
              <c:f>Лист1!$H$2:$H$8</c:f>
              <c:numCache>
                <c:formatCode>General</c:formatCode>
                <c:ptCount val="7"/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9B-47FA-8A01-E60B73D66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9614784"/>
        <c:axId val="829615264"/>
      </c:barChart>
      <c:catAx>
        <c:axId val="82961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9615264"/>
        <c:crosses val="autoZero"/>
        <c:auto val="1"/>
        <c:lblAlgn val="ctr"/>
        <c:lblOffset val="100"/>
        <c:noMultiLvlLbl val="0"/>
      </c:catAx>
      <c:valAx>
        <c:axId val="82961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Количество очков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961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  <a:ea typeface="+mn-ea"/>
                <a:cs typeface="+mn-cs"/>
              </a:defRPr>
            </a:pPr>
            <a:r>
              <a:rPr lang="ru-RU" sz="1800" dirty="0">
                <a:latin typeface="Gabriola" panose="04040605051002020D02" pitchFamily="82" charset="0"/>
              </a:rPr>
              <a:t>Победы на чемпионате по хоккею</a:t>
            </a:r>
          </a:p>
        </c:rich>
      </c:tx>
      <c:layout>
        <c:manualLayout>
          <c:xMode val="edge"/>
          <c:yMode val="edge"/>
          <c:x val="0.20992475828459314"/>
          <c:y val="2.97813765561941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087460582797535"/>
          <c:y val="0.12967926525722326"/>
          <c:w val="0.5818978708195427"/>
          <c:h val="0.55543648216022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8D85-4DCC-9211-AA7BBEB3827C}"/>
              </c:ext>
            </c:extLst>
          </c:dPt>
          <c:cat>
            <c:strRef>
              <c:f>Лист1!$A$2:$A$7</c:f>
              <c:strCache>
                <c:ptCount val="6"/>
                <c:pt idx="0">
                  <c:v>Канада</c:v>
                </c:pt>
                <c:pt idx="1">
                  <c:v>Россия</c:v>
                </c:pt>
                <c:pt idx="2">
                  <c:v>Словакия</c:v>
                </c:pt>
                <c:pt idx="3">
                  <c:v>Финляндия</c:v>
                </c:pt>
                <c:pt idx="4">
                  <c:v>Чехия</c:v>
                </c:pt>
                <c:pt idx="5">
                  <c:v>Швеция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85-4DCC-9211-AA7BBEB382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Канада</c:v>
                </c:pt>
                <c:pt idx="1">
                  <c:v>Россия</c:v>
                </c:pt>
                <c:pt idx="2">
                  <c:v>Словакия</c:v>
                </c:pt>
                <c:pt idx="3">
                  <c:v>Финляндия</c:v>
                </c:pt>
                <c:pt idx="4">
                  <c:v>Чехия</c:v>
                </c:pt>
                <c:pt idx="5">
                  <c:v>Швеция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85-4DCC-9211-AA7BBEB3827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Канада</c:v>
                </c:pt>
                <c:pt idx="1">
                  <c:v>Россия</c:v>
                </c:pt>
                <c:pt idx="2">
                  <c:v>Словакия</c:v>
                </c:pt>
                <c:pt idx="3">
                  <c:v>Финляндия</c:v>
                </c:pt>
                <c:pt idx="4">
                  <c:v>Чехия</c:v>
                </c:pt>
                <c:pt idx="5">
                  <c:v>Швеция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85-4DCC-9211-AA7BBEB3827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Канада</c:v>
                </c:pt>
                <c:pt idx="1">
                  <c:v>Россия</c:v>
                </c:pt>
                <c:pt idx="2">
                  <c:v>Словакия</c:v>
                </c:pt>
                <c:pt idx="3">
                  <c:v>Финляндия</c:v>
                </c:pt>
                <c:pt idx="4">
                  <c:v>Чехия</c:v>
                </c:pt>
                <c:pt idx="5">
                  <c:v>Швеция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85-4DCC-9211-AA7BBEB3827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Канада</c:v>
                </c:pt>
                <c:pt idx="1">
                  <c:v>Россия</c:v>
                </c:pt>
                <c:pt idx="2">
                  <c:v>Словакия</c:v>
                </c:pt>
                <c:pt idx="3">
                  <c:v>Финляндия</c:v>
                </c:pt>
                <c:pt idx="4">
                  <c:v>Чехия</c:v>
                </c:pt>
                <c:pt idx="5">
                  <c:v>Швеция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85-4DCC-9211-AA7BBEB3827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Канада</c:v>
                </c:pt>
                <c:pt idx="1">
                  <c:v>Россия</c:v>
                </c:pt>
                <c:pt idx="2">
                  <c:v>Словакия</c:v>
                </c:pt>
                <c:pt idx="3">
                  <c:v>Финляндия</c:v>
                </c:pt>
                <c:pt idx="4">
                  <c:v>Чехия</c:v>
                </c:pt>
                <c:pt idx="5">
                  <c:v>Швеция</c:v>
                </c:pt>
              </c:strCache>
            </c:strRef>
          </c:cat>
          <c:val>
            <c:numRef>
              <c:f>Лист1!$G$2:$G$7</c:f>
              <c:numCache>
                <c:formatCode>General</c:formatCode>
                <c:ptCount val="6"/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D85-4DCC-9211-AA7BBEB38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1"/>
        <c:overlap val="100"/>
        <c:axId val="933163103"/>
        <c:axId val="933153023"/>
      </c:barChart>
      <c:catAx>
        <c:axId val="933163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3153023"/>
        <c:crosses val="autoZero"/>
        <c:auto val="1"/>
        <c:lblAlgn val="ctr"/>
        <c:lblOffset val="100"/>
        <c:noMultiLvlLbl val="0"/>
      </c:catAx>
      <c:valAx>
        <c:axId val="933153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briola" panose="04040605051002020D02" pitchFamily="82" charset="0"/>
                    <a:ea typeface="+mn-ea"/>
                    <a:cs typeface="+mn-cs"/>
                  </a:defRPr>
                </a:pPr>
                <a:r>
                  <a:rPr lang="ru-RU" sz="1800" dirty="0">
                    <a:latin typeface="Gabriola" panose="04040605051002020D02" pitchFamily="82" charset="0"/>
                  </a:rPr>
                  <a:t>Количество</a:t>
                </a:r>
                <a:r>
                  <a:rPr lang="ru-RU" sz="1800" baseline="0" dirty="0">
                    <a:latin typeface="Gabriola" panose="04040605051002020D02" pitchFamily="82" charset="0"/>
                  </a:rPr>
                  <a:t> побед</a:t>
                </a:r>
                <a:endParaRPr lang="ru-RU" sz="1800" dirty="0">
                  <a:latin typeface="Gabriola" panose="04040605051002020D02" pitchFamily="82" charset="0"/>
                </a:endParaRPr>
              </a:p>
            </c:rich>
          </c:tx>
          <c:layout>
            <c:manualLayout>
              <c:xMode val="edge"/>
              <c:yMode val="edge"/>
              <c:x val="4.6312678788009758E-2"/>
              <c:y val="0.309434027457360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abriola" panose="04040605051002020D02" pitchFamily="82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3163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0A1B0-87E4-71F6-D8E4-56012A1C9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EEDD63-D791-E7BD-57A2-652E8B9B2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336EA-9B3E-CCE6-5E45-E57C11F53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06164-D43E-B852-9A33-2BB04C2A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B0080-6E55-661D-0010-964CBC02B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79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011F5-C0F7-9C2A-9198-2AB0EC37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CF5243-413A-BE6E-BD55-27C3B99E6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DC42FA-DB7C-EF58-21AA-257C4684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D0DF77-8616-90A4-3E9C-A17554B17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E03B7A-C437-125B-63D7-48E134F6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17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F5014C9-1ECB-0F30-D233-7F93873B4B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11CFFC-C26A-30DD-CC1A-2FA815666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50DA88-B8AC-CBAD-456C-D0CC9232A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1A3C3F-316F-D0C5-5CAA-4252C508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971AA-0A5D-2470-7B8F-29D605740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32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38B94-6F62-AA0D-0487-178448358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8AF3E-D072-5E41-D050-0D135A3D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2F7626-86C4-4832-884E-CC765338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7228C-907F-F19B-5AFD-D15A0B95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EC05B8-8446-B9FD-FE94-865F76D08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81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686F8-86AA-2933-80D2-2C40C31DE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C109D-3312-E49E-8DBE-F882E146C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F79E0-F0B7-AA11-A736-7A27A75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8A5678-3E28-0851-EAB1-9B7794F9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6CE5E1-6F8B-BC71-605A-06A6D330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41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DE236-2096-EB19-90AA-8F246C6C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39725A-2D1B-65B6-7197-8D877E76A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08169A-0ED4-A057-A6B1-A8E244990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7823D9-05C0-BCAF-B166-60C385F2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FC1C05-3B41-D7FE-2AFB-9620B8B8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C367EB-599B-1E24-7211-8FCB1A0D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537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3C4EE-6B24-9BB1-A3E7-5AF9326D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B84779-0EA9-0C55-2EE3-E835329ED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42A160-65CC-4A54-A6E3-1E3735585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BB3054-B696-1B80-588D-A0C0B41CCC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B74841-5352-3059-28D6-6CC158B6F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183C6E-6D96-DF17-7FA6-FB200D3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2EA8AC-061E-4168-8450-557E6FAD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F4C0E1-13F1-3B4E-0361-133F73A8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73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D2E44-E883-CBF3-9CD6-1C5F7F91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CBFC38-6CDA-1ED8-C9F4-94DAE6C7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B1AFC1-5A11-0DDD-193D-10BB27730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7C73D3-D012-9C49-587E-9B24CA3A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55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B5AAED-F0E9-6BF0-76D6-E572F67D1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C8F090-2FF0-3135-ABE6-F0858AC5E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5FD7F0-7EBD-6D41-405B-821C74E5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212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33991-A13E-5E21-2B29-0FF3C840B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D8AABB-C4D9-3D56-F728-35C39678C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2051BA-4BB5-911C-3893-11FEEA516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C9765E-5289-ACFB-5E07-B5669AAD3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687FCC-8D7D-A6BA-5537-57D7CCDA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C02FE5-A77D-6709-5380-98CF90C0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53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BFA92-17F7-070C-34E8-28933794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242E84-D0D4-8C84-0FF0-14E6D1EC3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4BBA4E-0B6D-717A-3B9C-C414AC4D4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C45616-C6BC-8E9B-140F-711063A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35CFD9-783F-A25E-128E-3D041D356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4308D9-A883-C1CF-95A6-22C573A3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43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8B08F-6D87-C28F-D408-7BD67C7DA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68CDC7-C928-E65B-9ACE-801C34C39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B2378-1FF6-DD82-CA12-506CAD898E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2D9EFF-90F8-4263-84BC-3D0A180306E5}" type="datetimeFigureOut">
              <a:rPr lang="ru-RU" smtClean="0"/>
              <a:t>19.11.2024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65D8-FA55-E4E2-4274-AAF935C07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1EEC27-5989-F383-5BAE-E3814FFA1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10DB5-68EF-40E1-B5EA-F2B47B7C6A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08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chart" Target="../charts/chart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 descr="Изображение выглядит как снимок экран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E77F7A47-1F40-D8C0-4BC3-88D106724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t="7081" r="27445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0C66B-64A1-D5C3-1A08-9C6FC9BC7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7288632" cy="1887055"/>
          </a:xfrm>
        </p:spPr>
        <p:txBody>
          <a:bodyPr anchor="b">
            <a:normAutofit/>
          </a:bodyPr>
          <a:lstStyle/>
          <a:p>
            <a:pPr algn="l"/>
            <a:r>
              <a:rPr lang="ru-RU" sz="3700" dirty="0">
                <a:latin typeface="Gabriola" panose="04040605051002020D02" pitchFamily="82" charset="0"/>
              </a:rPr>
              <a:t>Презентация к уроку по учебному предмету «Математика» в 4-ом классе </a:t>
            </a:r>
            <a:br>
              <a:rPr lang="ru-RU" sz="3700" dirty="0">
                <a:latin typeface="Gabriola" panose="04040605051002020D02" pitchFamily="82" charset="0"/>
              </a:rPr>
            </a:br>
            <a:r>
              <a:rPr lang="ru-RU" sz="3700" dirty="0">
                <a:latin typeface="Gabriola" panose="04040605051002020D02" pitchFamily="82" charset="0"/>
              </a:rPr>
              <a:t>на тему «Столбчатые диаграммы»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BE92AE-1C4E-79B6-B119-64040DEDD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75" y="4565208"/>
            <a:ext cx="11979225" cy="130987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800" dirty="0">
                <a:latin typeface="Gabriola" panose="04040605051002020D02" pitchFamily="82" charset="0"/>
              </a:rPr>
              <a:t>Волкова Юлия Ивановна, учитель начальных классов, </a:t>
            </a:r>
          </a:p>
          <a:p>
            <a:pPr algn="l">
              <a:spcBef>
                <a:spcPts val="0"/>
              </a:spcBef>
            </a:pPr>
            <a:r>
              <a:rPr lang="ru-RU" sz="2800" dirty="0">
                <a:latin typeface="Gabriola" panose="04040605051002020D02" pitchFamily="82" charset="0"/>
              </a:rPr>
              <a:t>Государственное бюджетное общеобразовательное учреждение города Москвы </a:t>
            </a:r>
          </a:p>
          <a:p>
            <a:pPr algn="l">
              <a:spcBef>
                <a:spcPts val="0"/>
              </a:spcBef>
            </a:pPr>
            <a:r>
              <a:rPr lang="ru-RU" sz="2800" dirty="0">
                <a:latin typeface="Gabriola" panose="04040605051002020D02" pitchFamily="82" charset="0"/>
              </a:rPr>
              <a:t>«Школа № 185 имени Героя Советского Союза, Героя Социалистического Труда В.С. Гризодубовой»</a:t>
            </a:r>
          </a:p>
          <a:p>
            <a:pPr algn="l"/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409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788ED7-437D-62E0-ABCB-91FC81F047A3}"/>
              </a:ext>
            </a:extLst>
          </p:cNvPr>
          <p:cNvSpPr txBox="1"/>
          <p:nvPr/>
        </p:nvSpPr>
        <p:spPr>
          <a:xfrm>
            <a:off x="-25487" y="6412051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abriola" panose="04040605051002020D02" pitchFamily="82" charset="0"/>
              </a:rPr>
              <a:t>В задании использовано изображение с сайта </a:t>
            </a:r>
            <a:r>
              <a:rPr lang="en-US" dirty="0">
                <a:latin typeface="Gabriola" panose="04040605051002020D02" pitchFamily="82" charset="0"/>
              </a:rPr>
              <a:t>smotrim.ru</a:t>
            </a:r>
            <a:endParaRPr lang="ru-RU" dirty="0">
              <a:latin typeface="Gabriola" panose="04040605051002020D02" pitchFamily="82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82DFCC0-76C3-7415-E237-F6FDD1B71043}"/>
              </a:ext>
            </a:extLst>
          </p:cNvPr>
          <p:cNvGrpSpPr/>
          <p:nvPr/>
        </p:nvGrpSpPr>
        <p:grpSpPr>
          <a:xfrm>
            <a:off x="71377" y="664353"/>
            <a:ext cx="12049246" cy="2291787"/>
            <a:chOff x="0" y="0"/>
            <a:chExt cx="10064914" cy="1730827"/>
          </a:xfrm>
        </p:grpSpPr>
        <p:pic>
          <p:nvPicPr>
            <p:cNvPr id="3" name="Рисунок 2" descr="Изображение выглядит как текст, снимок экран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050E891F-B673-EE3F-9E04-45E394D9E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66"/>
            <a:stretch/>
          </p:blipFill>
          <p:spPr>
            <a:xfrm>
              <a:off x="49494" y="107157"/>
              <a:ext cx="3208292" cy="1602911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E1D6F5B-E310-2C03-4435-1143B3CF4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1041"/>
            <a:stretch/>
          </p:blipFill>
          <p:spPr>
            <a:xfrm>
              <a:off x="6599470" y="107157"/>
              <a:ext cx="3465444" cy="162367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9C78DB-F045-0C4C-E12E-E85B0C7CFDFD}"/>
                </a:ext>
              </a:extLst>
            </p:cNvPr>
            <p:cNvSpPr txBox="1"/>
            <p:nvPr/>
          </p:nvSpPr>
          <p:spPr>
            <a:xfrm>
              <a:off x="0" y="0"/>
              <a:ext cx="3246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Gabriola" panose="04040605051002020D02" pitchFamily="82" charset="0"/>
                </a:rPr>
                <a:t>Школьные стадионы, </a:t>
              </a:r>
            </a:p>
            <a:p>
              <a:r>
                <a:rPr lang="ru-RU" dirty="0">
                  <a:latin typeface="Gabriola" panose="04040605051002020D02" pitchFamily="82" charset="0"/>
                </a:rPr>
                <a:t>площадки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BB0BF2-5B58-FB04-5E12-FF23507DD557}"/>
                </a:ext>
              </a:extLst>
            </p:cNvPr>
            <p:cNvSpPr txBox="1"/>
            <p:nvPr/>
          </p:nvSpPr>
          <p:spPr>
            <a:xfrm>
              <a:off x="6599470" y="0"/>
              <a:ext cx="2901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Gabriola" panose="04040605051002020D02" pitchFamily="82" charset="0"/>
                </a:rPr>
                <a:t>Площадки во дворе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8B76729-3D6D-D6B6-EE56-1E4BB6D35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447"/>
            <a:stretch/>
          </p:blipFill>
          <p:spPr>
            <a:xfrm>
              <a:off x="3307280" y="107157"/>
              <a:ext cx="3242696" cy="16029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367D2B-8E6E-2B22-6915-E4BD6234D24D}"/>
                </a:ext>
              </a:extLst>
            </p:cNvPr>
            <p:cNvSpPr txBox="1"/>
            <p:nvPr/>
          </p:nvSpPr>
          <p:spPr>
            <a:xfrm>
              <a:off x="3257786" y="2985"/>
              <a:ext cx="1736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Gabriola" panose="04040605051002020D02" pitchFamily="82" charset="0"/>
                </a:rPr>
                <a:t>Игровые площадки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4A58A6D-6801-C778-9C9A-1D1BBF8BD52C}"/>
              </a:ext>
            </a:extLst>
          </p:cNvPr>
          <p:cNvSpPr txBox="1"/>
          <p:nvPr/>
        </p:nvSpPr>
        <p:spPr>
          <a:xfrm>
            <a:off x="7734949" y="6220687"/>
            <a:ext cx="4622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Проверьте себя, щёлкнув на слайд.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1232DB-999B-B560-5BD4-A78E2221E1B1}"/>
              </a:ext>
            </a:extLst>
          </p:cNvPr>
          <p:cNvSpPr txBox="1"/>
          <p:nvPr/>
        </p:nvSpPr>
        <p:spPr>
          <a:xfrm>
            <a:off x="1337610" y="-10397"/>
            <a:ext cx="8547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Рассмотрите изображение. Какая диаграмма отражает информацию?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A673733-A100-B1E1-1170-BF982054BA87}"/>
              </a:ext>
            </a:extLst>
          </p:cNvPr>
          <p:cNvGrpSpPr/>
          <p:nvPr/>
        </p:nvGrpSpPr>
        <p:grpSpPr>
          <a:xfrm>
            <a:off x="-162444" y="2575995"/>
            <a:ext cx="4353809" cy="3567688"/>
            <a:chOff x="-146460" y="2538994"/>
            <a:chExt cx="4353809" cy="3567688"/>
          </a:xfrm>
        </p:grpSpPr>
        <p:graphicFrame>
          <p:nvGraphicFramePr>
            <p:cNvPr id="13" name="Диаграмма 12">
              <a:extLst>
                <a:ext uri="{FF2B5EF4-FFF2-40B4-BE49-F238E27FC236}">
                  <a16:creationId xmlns:a16="http://schemas.microsoft.com/office/drawing/2014/main" id="{4924A93B-19FA-22D0-2EAE-85D8FAC2F15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65926187"/>
                </p:ext>
              </p:extLst>
            </p:nvPr>
          </p:nvGraphicFramePr>
          <p:xfrm>
            <a:off x="-146460" y="2538994"/>
            <a:ext cx="4353809" cy="35676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C00D4B-E904-41BD-00D8-93758D2DBCC7}"/>
                </a:ext>
              </a:extLst>
            </p:cNvPr>
            <p:cNvSpPr txBox="1"/>
            <p:nvPr/>
          </p:nvSpPr>
          <p:spPr>
            <a:xfrm>
              <a:off x="205071" y="2780695"/>
              <a:ext cx="4074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А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A517E5B-03D2-5651-47B9-5D748C088EDB}"/>
              </a:ext>
            </a:extLst>
          </p:cNvPr>
          <p:cNvGrpSpPr/>
          <p:nvPr/>
        </p:nvGrpSpPr>
        <p:grpSpPr>
          <a:xfrm>
            <a:off x="3794795" y="2538994"/>
            <a:ext cx="4353810" cy="3756219"/>
            <a:chOff x="3794795" y="2538994"/>
            <a:chExt cx="4353810" cy="3756219"/>
          </a:xfrm>
        </p:grpSpPr>
        <p:graphicFrame>
          <p:nvGraphicFramePr>
            <p:cNvPr id="12" name="Диаграмма 11">
              <a:extLst>
                <a:ext uri="{FF2B5EF4-FFF2-40B4-BE49-F238E27FC236}">
                  <a16:creationId xmlns:a16="http://schemas.microsoft.com/office/drawing/2014/main" id="{B991DBA1-26FA-2165-CD12-6DEB57B182A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79751691"/>
                </p:ext>
              </p:extLst>
            </p:nvPr>
          </p:nvGraphicFramePr>
          <p:xfrm>
            <a:off x="3794795" y="2538994"/>
            <a:ext cx="4353810" cy="37562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EA5B67-014E-DA9F-D5C6-10F8A65F5EFA}"/>
                </a:ext>
              </a:extLst>
            </p:cNvPr>
            <p:cNvSpPr txBox="1"/>
            <p:nvPr/>
          </p:nvSpPr>
          <p:spPr>
            <a:xfrm>
              <a:off x="4146327" y="2780695"/>
              <a:ext cx="4074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В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459E4FD-5D9D-9ED3-7B6A-6C82589A4D79}"/>
              </a:ext>
            </a:extLst>
          </p:cNvPr>
          <p:cNvGrpSpPr/>
          <p:nvPr/>
        </p:nvGrpSpPr>
        <p:grpSpPr>
          <a:xfrm>
            <a:off x="7912702" y="2726078"/>
            <a:ext cx="4318431" cy="3223438"/>
            <a:chOff x="7912702" y="2726078"/>
            <a:chExt cx="4318431" cy="3223438"/>
          </a:xfrm>
        </p:grpSpPr>
        <p:graphicFrame>
          <p:nvGraphicFramePr>
            <p:cNvPr id="16" name="Диаграмма 15">
              <a:extLst>
                <a:ext uri="{FF2B5EF4-FFF2-40B4-BE49-F238E27FC236}">
                  <a16:creationId xmlns:a16="http://schemas.microsoft.com/office/drawing/2014/main" id="{22C22A05-07D3-45FB-FCDF-768E647366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5217232"/>
                </p:ext>
              </p:extLst>
            </p:nvPr>
          </p:nvGraphicFramePr>
          <p:xfrm>
            <a:off x="7912702" y="2726078"/>
            <a:ext cx="4318431" cy="32234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3B8AD4-1738-BBF7-EF9D-884F1CE39E3D}"/>
                </a:ext>
              </a:extLst>
            </p:cNvPr>
            <p:cNvSpPr txBox="1"/>
            <p:nvPr/>
          </p:nvSpPr>
          <p:spPr>
            <a:xfrm>
              <a:off x="8500137" y="2843161"/>
              <a:ext cx="437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09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961A0FA0-92A8-38FE-0CBF-B9D850BE90A1}"/>
              </a:ext>
            </a:extLst>
          </p:cNvPr>
          <p:cNvCxnSpPr>
            <a:cxnSpLocks/>
          </p:cNvCxnSpPr>
          <p:nvPr/>
        </p:nvCxnSpPr>
        <p:spPr>
          <a:xfrm flipV="1">
            <a:off x="6096000" y="1882066"/>
            <a:ext cx="7716" cy="4202124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88009274-905A-E982-DF1D-35E61B94D6DA}"/>
              </a:ext>
            </a:extLst>
          </p:cNvPr>
          <p:cNvCxnSpPr>
            <a:cxnSpLocks/>
          </p:cNvCxnSpPr>
          <p:nvPr/>
        </p:nvCxnSpPr>
        <p:spPr>
          <a:xfrm>
            <a:off x="6096000" y="6077840"/>
            <a:ext cx="5599479" cy="1079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51EA9D6-EB60-09C3-837E-E38A4AD3BA88}"/>
              </a:ext>
            </a:extLst>
          </p:cNvPr>
          <p:cNvCxnSpPr>
            <a:cxnSpLocks/>
          </p:cNvCxnSpPr>
          <p:nvPr/>
        </p:nvCxnSpPr>
        <p:spPr>
          <a:xfrm>
            <a:off x="5900131" y="5643838"/>
            <a:ext cx="381965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BBD15CE-3178-3B18-9FA9-52F16A8D82D4}"/>
              </a:ext>
            </a:extLst>
          </p:cNvPr>
          <p:cNvCxnSpPr>
            <a:cxnSpLocks/>
          </p:cNvCxnSpPr>
          <p:nvPr/>
        </p:nvCxnSpPr>
        <p:spPr>
          <a:xfrm>
            <a:off x="5889585" y="5182779"/>
            <a:ext cx="381965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AAD037D-097A-1EB2-BF62-A20092A7385C}"/>
              </a:ext>
            </a:extLst>
          </p:cNvPr>
          <p:cNvCxnSpPr>
            <a:cxnSpLocks/>
          </p:cNvCxnSpPr>
          <p:nvPr/>
        </p:nvCxnSpPr>
        <p:spPr>
          <a:xfrm>
            <a:off x="5889585" y="4719792"/>
            <a:ext cx="381965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9F93E42-D50E-11A9-E748-3616D1BE46F8}"/>
              </a:ext>
            </a:extLst>
          </p:cNvPr>
          <p:cNvCxnSpPr>
            <a:cxnSpLocks/>
          </p:cNvCxnSpPr>
          <p:nvPr/>
        </p:nvCxnSpPr>
        <p:spPr>
          <a:xfrm>
            <a:off x="5878010" y="4279954"/>
            <a:ext cx="381965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5F6826E-D7BC-F8B2-DCCD-A678C621959D}"/>
              </a:ext>
            </a:extLst>
          </p:cNvPr>
          <p:cNvCxnSpPr>
            <a:cxnSpLocks/>
          </p:cNvCxnSpPr>
          <p:nvPr/>
        </p:nvCxnSpPr>
        <p:spPr>
          <a:xfrm>
            <a:off x="5912734" y="3805392"/>
            <a:ext cx="381965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7A22AA9-9B66-11AB-B71B-DA79A5B55862}"/>
              </a:ext>
            </a:extLst>
          </p:cNvPr>
          <p:cNvCxnSpPr>
            <a:cxnSpLocks/>
          </p:cNvCxnSpPr>
          <p:nvPr/>
        </p:nvCxnSpPr>
        <p:spPr>
          <a:xfrm>
            <a:off x="5889585" y="3365555"/>
            <a:ext cx="381965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6DAE077-CDBF-77BF-2166-1A4C15A35474}"/>
              </a:ext>
            </a:extLst>
          </p:cNvPr>
          <p:cNvCxnSpPr>
            <a:cxnSpLocks/>
          </p:cNvCxnSpPr>
          <p:nvPr/>
        </p:nvCxnSpPr>
        <p:spPr>
          <a:xfrm>
            <a:off x="5912734" y="2914142"/>
            <a:ext cx="381965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A8C0271-71FB-6C8B-015B-EEE7BC93C4DF}"/>
              </a:ext>
            </a:extLst>
          </p:cNvPr>
          <p:cNvCxnSpPr>
            <a:cxnSpLocks/>
          </p:cNvCxnSpPr>
          <p:nvPr/>
        </p:nvCxnSpPr>
        <p:spPr>
          <a:xfrm>
            <a:off x="5900131" y="2485878"/>
            <a:ext cx="381965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0DBDD42-AF16-5803-62F9-86D7655B699E}"/>
              </a:ext>
            </a:extLst>
          </p:cNvPr>
          <p:cNvSpPr txBox="1"/>
          <p:nvPr/>
        </p:nvSpPr>
        <p:spPr>
          <a:xfrm>
            <a:off x="7574471" y="2130194"/>
            <a:ext cx="374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Медальный зачёт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200043-0128-17A2-44F2-6CBD805E7912}"/>
              </a:ext>
            </a:extLst>
          </p:cNvPr>
          <p:cNvSpPr txBox="1"/>
          <p:nvPr/>
        </p:nvSpPr>
        <p:spPr>
          <a:xfrm rot="16200000">
            <a:off x="3404394" y="3414371"/>
            <a:ext cx="3332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Gabriola" panose="04040605051002020D02" pitchFamily="82" charset="0"/>
              </a:rPr>
              <a:t>Количество медалей, шт.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ED0B4-33D9-5FF9-E4B3-A5309D6E45D8}"/>
              </a:ext>
            </a:extLst>
          </p:cNvPr>
          <p:cNvSpPr txBox="1"/>
          <p:nvPr/>
        </p:nvSpPr>
        <p:spPr>
          <a:xfrm>
            <a:off x="5377305" y="5205826"/>
            <a:ext cx="32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abriola" panose="04040605051002020D02" pitchFamily="82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3287C2-7133-5127-710A-CBA71EC8DC24}"/>
              </a:ext>
            </a:extLst>
          </p:cNvPr>
          <p:cNvSpPr txBox="1"/>
          <p:nvPr/>
        </p:nvSpPr>
        <p:spPr>
          <a:xfrm>
            <a:off x="5286673" y="4798885"/>
            <a:ext cx="69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abriola" panose="04040605051002020D02" pitchFamily="82" charset="0"/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5ED14C-FF6C-8537-49AF-8E8D46741EC4}"/>
              </a:ext>
            </a:extLst>
          </p:cNvPr>
          <p:cNvSpPr txBox="1"/>
          <p:nvPr/>
        </p:nvSpPr>
        <p:spPr>
          <a:xfrm>
            <a:off x="5345797" y="4342633"/>
            <a:ext cx="41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abriola" panose="04040605051002020D02" pitchFamily="82" charset="0"/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11D1DB-0589-8462-6DAD-922F6164739D}"/>
              </a:ext>
            </a:extLst>
          </p:cNvPr>
          <p:cNvSpPr txBox="1"/>
          <p:nvPr/>
        </p:nvSpPr>
        <p:spPr>
          <a:xfrm>
            <a:off x="5335599" y="3886381"/>
            <a:ext cx="482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abriola" panose="04040605051002020D02" pitchFamily="82" charset="0"/>
              </a:rPr>
              <a:t>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B4B1B3-6FB8-5A60-CBE7-D5DD1223C803}"/>
              </a:ext>
            </a:extLst>
          </p:cNvPr>
          <p:cNvSpPr txBox="1"/>
          <p:nvPr/>
        </p:nvSpPr>
        <p:spPr>
          <a:xfrm flipH="1">
            <a:off x="5345755" y="3400897"/>
            <a:ext cx="65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abriola" panose="04040605051002020D02" pitchFamily="82" charset="0"/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7E496E-CFD6-B5AB-0F33-FAFDD6EE8583}"/>
              </a:ext>
            </a:extLst>
          </p:cNvPr>
          <p:cNvSpPr txBox="1"/>
          <p:nvPr/>
        </p:nvSpPr>
        <p:spPr>
          <a:xfrm>
            <a:off x="5348219" y="3005649"/>
            <a:ext cx="94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abriola" panose="04040605051002020D02" pitchFamily="82" charset="0"/>
              </a:rPr>
              <a:t>30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642798-75AC-42D7-371A-F11B5FF681CA}"/>
              </a:ext>
            </a:extLst>
          </p:cNvPr>
          <p:cNvSpPr txBox="1"/>
          <p:nvPr/>
        </p:nvSpPr>
        <p:spPr>
          <a:xfrm>
            <a:off x="5330169" y="2516463"/>
            <a:ext cx="46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abriola" panose="04040605051002020D02" pitchFamily="82" charset="0"/>
              </a:rPr>
              <a:t>35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0C714B-AFC8-E398-EBF0-D376A0AA6B18}"/>
              </a:ext>
            </a:extLst>
          </p:cNvPr>
          <p:cNvSpPr txBox="1"/>
          <p:nvPr/>
        </p:nvSpPr>
        <p:spPr>
          <a:xfrm>
            <a:off x="5292121" y="2097842"/>
            <a:ext cx="510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abriola" panose="04040605051002020D02" pitchFamily="82" charset="0"/>
              </a:rPr>
              <a:t>40</a:t>
            </a:r>
          </a:p>
        </p:txBody>
      </p:sp>
      <p:pic>
        <p:nvPicPr>
          <p:cNvPr id="23" name="Рисунок 22" descr="Изображение выглядит как снимок экрана, Прямоугольник, вод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03BCD533-52F3-7EBB-CD6E-8CD47F90F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70" y="3816187"/>
            <a:ext cx="451663" cy="226165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нимок экрана, Прямоугольник, Красочность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963E5D64-962B-E636-913B-FDFFCABD1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23" y="3699669"/>
            <a:ext cx="467459" cy="237817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еленый, снимок экрана, Прямоугольник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B6EEB211-5E65-D5A7-0DFF-AC9B8981E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37" y="3376349"/>
            <a:ext cx="450104" cy="271894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сный, снимок экрана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9A9931A2-02ED-2FE2-E068-B1D0D0C01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486" y="3465661"/>
            <a:ext cx="467459" cy="26229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9E5BE7-7E68-CAF3-C432-6D43363708EC}"/>
              </a:ext>
            </a:extLst>
          </p:cNvPr>
          <p:cNvSpPr txBox="1"/>
          <p:nvPr/>
        </p:nvSpPr>
        <p:spPr>
          <a:xfrm>
            <a:off x="6347859" y="6096819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Gabriola" panose="04040605051002020D02" pitchFamily="82" charset="0"/>
              </a:rPr>
              <a:t>Канада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E724C8-AD81-974C-0C48-01D0E2F68A0C}"/>
              </a:ext>
            </a:extLst>
          </p:cNvPr>
          <p:cNvSpPr txBox="1"/>
          <p:nvPr/>
        </p:nvSpPr>
        <p:spPr>
          <a:xfrm>
            <a:off x="7594900" y="6077839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Gabriola" panose="04040605051002020D02" pitchFamily="82" charset="0"/>
              </a:rPr>
              <a:t>Норвегия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0C72A9-501B-4A1A-C9F8-8D4B9D44BFD7}"/>
              </a:ext>
            </a:extLst>
          </p:cNvPr>
          <p:cNvSpPr txBox="1"/>
          <p:nvPr/>
        </p:nvSpPr>
        <p:spPr>
          <a:xfrm>
            <a:off x="9110223" y="6096819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Gabriola" panose="04040605051002020D02" pitchFamily="82" charset="0"/>
              </a:rPr>
              <a:t>Россия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F0338E-E532-92D0-5774-7D3CCFDFA15C}"/>
              </a:ext>
            </a:extLst>
          </p:cNvPr>
          <p:cNvSpPr txBox="1"/>
          <p:nvPr/>
        </p:nvSpPr>
        <p:spPr>
          <a:xfrm>
            <a:off x="10567893" y="6096819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Gabriola" panose="04040605051002020D02" pitchFamily="82" charset="0"/>
              </a:rPr>
              <a:t>США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49923A-45D4-B2ED-2E41-84C2839ACA2E}"/>
              </a:ext>
            </a:extLst>
          </p:cNvPr>
          <p:cNvSpPr txBox="1"/>
          <p:nvPr/>
        </p:nvSpPr>
        <p:spPr>
          <a:xfrm>
            <a:off x="-70266" y="69530"/>
            <a:ext cx="7396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Рассмотрите таблицу медального зачёта Олимпиады 2014 г.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3955EF-E680-C239-75FE-9A37CD7F9632}"/>
              </a:ext>
            </a:extLst>
          </p:cNvPr>
          <p:cNvSpPr txBox="1"/>
          <p:nvPr/>
        </p:nvSpPr>
        <p:spPr>
          <a:xfrm>
            <a:off x="5301709" y="884040"/>
            <a:ext cx="709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Восстановите диаграмму, используя данные из таблицы.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58E18D-A5CA-C517-F602-67011028AD12}"/>
              </a:ext>
            </a:extLst>
          </p:cNvPr>
          <p:cNvSpPr txBox="1"/>
          <p:nvPr/>
        </p:nvSpPr>
        <p:spPr>
          <a:xfrm>
            <a:off x="227384" y="3645203"/>
            <a:ext cx="4262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Проверьте себя, щёлкнув на слайд. </a:t>
            </a:r>
          </a:p>
          <a:p>
            <a:endParaRPr lang="ru-RU" sz="28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7F7DBB-7463-E39E-6E7A-02B4E498E54D}"/>
              </a:ext>
            </a:extLst>
          </p:cNvPr>
          <p:cNvSpPr txBox="1"/>
          <p:nvPr/>
        </p:nvSpPr>
        <p:spPr>
          <a:xfrm>
            <a:off x="44665" y="6385318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abriola" panose="04040605051002020D02" pitchFamily="82" charset="0"/>
              </a:rPr>
              <a:t>В задании использовано изображение с сайта </a:t>
            </a:r>
            <a:r>
              <a:rPr lang="en-US" dirty="0">
                <a:latin typeface="Gabriola" panose="04040605051002020D02" pitchFamily="82" charset="0"/>
              </a:rPr>
              <a:t>championat.com</a:t>
            </a:r>
            <a:endParaRPr lang="ru-RU" dirty="0">
              <a:latin typeface="Gabriola" panose="04040605051002020D02" pitchFamily="82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C383E60-7ED5-0648-C609-D9664C80BF63}"/>
              </a:ext>
            </a:extLst>
          </p:cNvPr>
          <p:cNvGrpSpPr/>
          <p:nvPr/>
        </p:nvGrpSpPr>
        <p:grpSpPr>
          <a:xfrm>
            <a:off x="234077" y="730151"/>
            <a:ext cx="4207902" cy="2482646"/>
            <a:chOff x="234077" y="730151"/>
            <a:chExt cx="4207902" cy="2482646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C9F07511-1CBE-D78C-B2AA-BBB27651C1F2}"/>
                </a:ext>
              </a:extLst>
            </p:cNvPr>
            <p:cNvGrpSpPr/>
            <p:nvPr/>
          </p:nvGrpSpPr>
          <p:grpSpPr>
            <a:xfrm>
              <a:off x="234077" y="959027"/>
              <a:ext cx="4207902" cy="2253770"/>
              <a:chOff x="7304062" y="556391"/>
              <a:chExt cx="3239014" cy="2402032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6F16F432-22A7-471E-30E2-EC142567A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69585"/>
              <a:stretch/>
            </p:blipFill>
            <p:spPr>
              <a:xfrm>
                <a:off x="7304062" y="557094"/>
                <a:ext cx="1341224" cy="2401329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10CE1FEE-D689-2C03-38C8-C559FDDEE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57004"/>
              <a:stretch/>
            </p:blipFill>
            <p:spPr>
              <a:xfrm>
                <a:off x="8645286" y="556391"/>
                <a:ext cx="1897790" cy="2402032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AF7411B-8162-C666-E7B7-BE9D9379563F}"/>
                </a:ext>
              </a:extLst>
            </p:cNvPr>
            <p:cNvSpPr txBox="1"/>
            <p:nvPr/>
          </p:nvSpPr>
          <p:spPr>
            <a:xfrm>
              <a:off x="2095015" y="730151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Gabriola" panose="04040605051002020D02" pitchFamily="82" charset="0"/>
                </a:rPr>
                <a:t>Золото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DA3009-E6FC-79FB-A47F-ECD6C8121C33}"/>
                </a:ext>
              </a:extLst>
            </p:cNvPr>
            <p:cNvSpPr txBox="1"/>
            <p:nvPr/>
          </p:nvSpPr>
          <p:spPr>
            <a:xfrm>
              <a:off x="2666325" y="730151"/>
              <a:ext cx="660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Gabriola" panose="04040605051002020D02" pitchFamily="82" charset="0"/>
                </a:rPr>
                <a:t>Серебро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3909BF-76DB-4B8F-5CEA-D8DD9AE3DC19}"/>
                </a:ext>
              </a:extLst>
            </p:cNvPr>
            <p:cNvSpPr txBox="1"/>
            <p:nvPr/>
          </p:nvSpPr>
          <p:spPr>
            <a:xfrm>
              <a:off x="3209240" y="730151"/>
              <a:ext cx="599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Gabriola" panose="04040605051002020D02" pitchFamily="82" charset="0"/>
                </a:rPr>
                <a:t>Бронза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76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AB42D-2771-2F7A-44F5-A342A8F7C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1">
            <a:extLst>
              <a:ext uri="{FF2B5EF4-FFF2-40B4-BE49-F238E27FC236}">
                <a16:creationId xmlns:a16="http://schemas.microsoft.com/office/drawing/2014/main" id="{8F2404D6-77C9-22F3-24EA-533CDCB45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1EF1CFE0-3999-5B46-28CD-60155BBF5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09DFD6-6BF2-E477-0817-DCD01030B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06CD5C7-6AE1-0198-AEC5-F6CC8EDA0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D5BE7706-5C96-C030-1708-32AD53252F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8377700"/>
              </p:ext>
            </p:extLst>
          </p:nvPr>
        </p:nvGraphicFramePr>
        <p:xfrm>
          <a:off x="1506587" y="263343"/>
          <a:ext cx="7318780" cy="409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FCD4A86-2398-4D09-C6F6-49FCF61EFF9D}"/>
              </a:ext>
            </a:extLst>
          </p:cNvPr>
          <p:cNvSpPr txBox="1"/>
          <p:nvPr/>
        </p:nvSpPr>
        <p:spPr>
          <a:xfrm>
            <a:off x="3343584" y="0"/>
            <a:ext cx="439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Рассмотрите диаграмму.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123CE-149B-26F8-A86C-ADA2FE0A78BC}"/>
              </a:ext>
            </a:extLst>
          </p:cNvPr>
          <p:cNvSpPr txBox="1"/>
          <p:nvPr/>
        </p:nvSpPr>
        <p:spPr>
          <a:xfrm>
            <a:off x="321470" y="4091974"/>
            <a:ext cx="9845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>
                <a:latin typeface="Gabriola" panose="04040605051002020D02" pitchFamily="82" charset="0"/>
              </a:rPr>
              <a:t>Назовите самый популярный вид спорта в Московской области. 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Gabriola" panose="04040605051002020D02" pitchFamily="82" charset="0"/>
              </a:rPr>
              <a:t>Назовите менее популярные виды спорта в Московской области.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Gabriola" panose="04040605051002020D02" pitchFamily="82" charset="0"/>
              </a:rPr>
              <a:t>Какими видами спорта занимаются более 40 000 чел.   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Gabriola" panose="04040605051002020D02" pitchFamily="82" charset="0"/>
              </a:rPr>
              <a:t>Сколько человек занимаются хоккеем?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Gabriola" panose="04040605051002020D02" pitchFamily="82" charset="0"/>
              </a:rPr>
              <a:t>Сколько человек занимаются водными видами спорта?</a:t>
            </a:r>
          </a:p>
          <a:p>
            <a:pPr marL="342900" indent="-342900">
              <a:buAutoNum type="arabicPeriod"/>
            </a:pPr>
            <a:endParaRPr lang="ru-RU" sz="28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25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527153-1AE3-0BE5-043C-FABB328C2F2B}"/>
              </a:ext>
            </a:extLst>
          </p:cNvPr>
          <p:cNvSpPr txBox="1"/>
          <p:nvPr/>
        </p:nvSpPr>
        <p:spPr>
          <a:xfrm>
            <a:off x="153934" y="72681"/>
            <a:ext cx="25939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Выполните задания.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E1C7E-501A-AB8C-F672-C234775B4710}"/>
              </a:ext>
            </a:extLst>
          </p:cNvPr>
          <p:cNvSpPr txBox="1"/>
          <p:nvPr/>
        </p:nvSpPr>
        <p:spPr>
          <a:xfrm>
            <a:off x="98998" y="1159020"/>
            <a:ext cx="38908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briola" panose="04040605051002020D02" pitchFamily="82" charset="0"/>
              </a:rPr>
              <a:t>1. Какой диаграммы НЕ бывает?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4C2CA-88A2-7B0F-C0F8-7504A99B5976}"/>
              </a:ext>
            </a:extLst>
          </p:cNvPr>
          <p:cNvSpPr txBox="1"/>
          <p:nvPr/>
        </p:nvSpPr>
        <p:spPr>
          <a:xfrm>
            <a:off x="5286723" y="1686882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столбчатая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A275B-AB70-5C49-0496-FADFE7DA82A2}"/>
              </a:ext>
            </a:extLst>
          </p:cNvPr>
          <p:cNvSpPr txBox="1"/>
          <p:nvPr/>
        </p:nvSpPr>
        <p:spPr>
          <a:xfrm>
            <a:off x="815862" y="1686882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круговая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1FFCA-9702-D368-09CE-B6EF1A4D050F}"/>
              </a:ext>
            </a:extLst>
          </p:cNvPr>
          <p:cNvSpPr txBox="1"/>
          <p:nvPr/>
        </p:nvSpPr>
        <p:spPr>
          <a:xfrm>
            <a:off x="2875192" y="1686882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волнистая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62214-77DE-603D-EA04-CB7B9FD52646}"/>
              </a:ext>
            </a:extLst>
          </p:cNvPr>
          <p:cNvSpPr txBox="1"/>
          <p:nvPr/>
        </p:nvSpPr>
        <p:spPr>
          <a:xfrm>
            <a:off x="8180551" y="1686882"/>
            <a:ext cx="1290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линейная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B4934A-9B3E-6FCD-BE65-114371D5F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333"/>
          <a:stretch/>
        </p:blipFill>
        <p:spPr>
          <a:xfrm>
            <a:off x="0" y="3319394"/>
            <a:ext cx="2787325" cy="1696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40CCE1-9815-D98E-BD45-B81C53D407AE}"/>
              </a:ext>
            </a:extLst>
          </p:cNvPr>
          <p:cNvSpPr txBox="1"/>
          <p:nvPr/>
        </p:nvSpPr>
        <p:spPr>
          <a:xfrm>
            <a:off x="0" y="2487096"/>
            <a:ext cx="8691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2. Рассмотрите таблицу. Какая диаграмма отражает данные таблицы.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636D6E-73F6-5F31-54B5-450BDFA9D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51" y="3181565"/>
            <a:ext cx="3745646" cy="2563892"/>
          </a:xfrm>
          <a:prstGeom prst="rect">
            <a:avLst/>
          </a:prstGeom>
        </p:spPr>
      </p:pic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58E66383-7857-0DC2-FE0E-E117FCE18C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959626"/>
              </p:ext>
            </p:extLst>
          </p:nvPr>
        </p:nvGraphicFramePr>
        <p:xfrm>
          <a:off x="2158498" y="3390146"/>
          <a:ext cx="3537856" cy="2146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9C09EE-1A49-4236-DB27-885B98372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697" y="3335434"/>
            <a:ext cx="3464823" cy="21467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B52A7C-F988-76D8-425D-BD99827E1023}"/>
              </a:ext>
            </a:extLst>
          </p:cNvPr>
          <p:cNvSpPr txBox="1"/>
          <p:nvPr/>
        </p:nvSpPr>
        <p:spPr>
          <a:xfrm>
            <a:off x="153934" y="6246104"/>
            <a:ext cx="455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abriola" panose="04040605051002020D02" pitchFamily="82" charset="0"/>
              </a:rPr>
              <a:t>В задании использовано изображение с сайта </a:t>
            </a:r>
            <a:r>
              <a:rPr lang="en-US" dirty="0">
                <a:latin typeface="Gabriola" panose="04040605051002020D02" pitchFamily="82" charset="0"/>
              </a:rPr>
              <a:t>vesiskitim.ru</a:t>
            </a:r>
            <a:endParaRPr lang="ru-RU" dirty="0">
              <a:latin typeface="Gabriola" panose="04040605051002020D02" pitchFamily="8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91DEB6-6751-F0A2-E0C0-C0CBF71D4671}"/>
              </a:ext>
            </a:extLst>
          </p:cNvPr>
          <p:cNvSpPr txBox="1"/>
          <p:nvPr/>
        </p:nvSpPr>
        <p:spPr>
          <a:xfrm>
            <a:off x="153934" y="600543"/>
            <a:ext cx="4262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Проверьте себя, щёлкнув на слайд.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7609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BABC7-7A26-8C34-F3EA-5E57445FE78A}"/>
              </a:ext>
            </a:extLst>
          </p:cNvPr>
          <p:cNvSpPr txBox="1"/>
          <p:nvPr/>
        </p:nvSpPr>
        <p:spPr>
          <a:xfrm>
            <a:off x="134700" y="69845"/>
            <a:ext cx="5149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3. Заполните таблицу по диаграмме.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9E223C2-229F-B21E-B3CC-D5DFF68D63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019978"/>
              </p:ext>
            </p:extLst>
          </p:nvPr>
        </p:nvGraphicFramePr>
        <p:xfrm>
          <a:off x="-110584" y="767405"/>
          <a:ext cx="5372020" cy="3837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3D2BCCF-4E3C-72F5-0FBE-60E25EB0D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736321"/>
              </p:ext>
            </p:extLst>
          </p:nvPr>
        </p:nvGraphicFramePr>
        <p:xfrm>
          <a:off x="5506720" y="331455"/>
          <a:ext cx="5506720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3360">
                  <a:extLst>
                    <a:ext uri="{9D8B030D-6E8A-4147-A177-3AD203B41FA5}">
                      <a16:colId xmlns:a16="http://schemas.microsoft.com/office/drawing/2014/main" val="874139249"/>
                    </a:ext>
                  </a:extLst>
                </a:gridCol>
                <a:gridCol w="2753360">
                  <a:extLst>
                    <a:ext uri="{9D8B030D-6E8A-4147-A177-3AD203B41FA5}">
                      <a16:colId xmlns:a16="http://schemas.microsoft.com/office/drawing/2014/main" val="2653509875"/>
                    </a:ext>
                  </a:extLst>
                </a:gridCol>
              </a:tblGrid>
              <a:tr h="31823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Gabriola" panose="04040605051002020D02" pitchFamily="82" charset="0"/>
                        </a:rPr>
                        <a:t>Название страны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Gabriola" panose="04040605051002020D02" pitchFamily="82" charset="0"/>
                        </a:rPr>
                        <a:t>Количество побед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965092"/>
                  </a:ext>
                </a:extLst>
              </a:tr>
              <a:tr h="318233">
                <a:tc>
                  <a:txBody>
                    <a:bodyPr/>
                    <a:lstStyle/>
                    <a:p>
                      <a:pPr algn="l"/>
                      <a:endParaRPr lang="ru-RU" sz="2800" b="1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643108"/>
                  </a:ext>
                </a:extLst>
              </a:tr>
              <a:tr h="318233">
                <a:tc>
                  <a:txBody>
                    <a:bodyPr/>
                    <a:lstStyle/>
                    <a:p>
                      <a:pPr algn="l"/>
                      <a:endParaRPr lang="ru-RU" sz="2800" b="1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082793"/>
                  </a:ext>
                </a:extLst>
              </a:tr>
              <a:tr h="318233">
                <a:tc>
                  <a:txBody>
                    <a:bodyPr/>
                    <a:lstStyle/>
                    <a:p>
                      <a:pPr algn="l"/>
                      <a:endParaRPr lang="ru-RU" sz="2800" b="1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592139"/>
                  </a:ext>
                </a:extLst>
              </a:tr>
              <a:tr h="318233">
                <a:tc>
                  <a:txBody>
                    <a:bodyPr/>
                    <a:lstStyle/>
                    <a:p>
                      <a:pPr algn="l"/>
                      <a:endParaRPr lang="ru-RU" sz="2800" b="1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995257"/>
                  </a:ext>
                </a:extLst>
              </a:tr>
              <a:tr h="318233">
                <a:tc>
                  <a:txBody>
                    <a:bodyPr/>
                    <a:lstStyle/>
                    <a:p>
                      <a:pPr algn="l"/>
                      <a:endParaRPr lang="ru-RU" sz="2800" b="1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292717"/>
                  </a:ext>
                </a:extLst>
              </a:tr>
              <a:tr h="318233">
                <a:tc>
                  <a:txBody>
                    <a:bodyPr/>
                    <a:lstStyle/>
                    <a:p>
                      <a:pPr algn="l"/>
                      <a:endParaRPr lang="ru-RU" sz="2800" b="1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Gabriola" panose="04040605051002020D02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43934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1D38C9B-A6D6-78D4-29F9-28C1559E812A}"/>
              </a:ext>
            </a:extLst>
          </p:cNvPr>
          <p:cNvSpPr txBox="1"/>
          <p:nvPr/>
        </p:nvSpPr>
        <p:spPr>
          <a:xfrm>
            <a:off x="854814" y="5219992"/>
            <a:ext cx="4622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Проверьте себя, щёлкнув на слайд.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EB123-BC80-2EE1-F195-82420731FA54}"/>
              </a:ext>
            </a:extLst>
          </p:cNvPr>
          <p:cNvSpPr txBox="1"/>
          <p:nvPr/>
        </p:nvSpPr>
        <p:spPr>
          <a:xfrm>
            <a:off x="5455218" y="817270"/>
            <a:ext cx="1005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Канада</a:t>
            </a:r>
          </a:p>
          <a:p>
            <a:endParaRPr lang="ru-RU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CAA326-5160-1770-D1F4-6CE031BD7D03}"/>
              </a:ext>
            </a:extLst>
          </p:cNvPr>
          <p:cNvSpPr txBox="1"/>
          <p:nvPr/>
        </p:nvSpPr>
        <p:spPr>
          <a:xfrm>
            <a:off x="5483271" y="1374748"/>
            <a:ext cx="949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Россия</a:t>
            </a:r>
          </a:p>
          <a:p>
            <a:endParaRPr lang="ru-RU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9D5E0-8ABB-FF7F-7468-9A33019E1B95}"/>
              </a:ext>
            </a:extLst>
          </p:cNvPr>
          <p:cNvSpPr txBox="1"/>
          <p:nvPr/>
        </p:nvSpPr>
        <p:spPr>
          <a:xfrm>
            <a:off x="9383534" y="771103"/>
            <a:ext cx="306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DB971A-5CC6-3998-24F1-E336ED3FAB04}"/>
              </a:ext>
            </a:extLst>
          </p:cNvPr>
          <p:cNvSpPr txBox="1"/>
          <p:nvPr/>
        </p:nvSpPr>
        <p:spPr>
          <a:xfrm>
            <a:off x="9376421" y="1280571"/>
            <a:ext cx="327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8F650-7BD6-B8F7-20E6-44A668D46132}"/>
              </a:ext>
            </a:extLst>
          </p:cNvPr>
          <p:cNvSpPr txBox="1"/>
          <p:nvPr/>
        </p:nvSpPr>
        <p:spPr>
          <a:xfrm>
            <a:off x="5479483" y="1885042"/>
            <a:ext cx="12554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Словакия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99AEE0-B389-05B9-943D-6480568FF2BC}"/>
              </a:ext>
            </a:extLst>
          </p:cNvPr>
          <p:cNvSpPr txBox="1"/>
          <p:nvPr/>
        </p:nvSpPr>
        <p:spPr>
          <a:xfrm>
            <a:off x="5477494" y="2379314"/>
            <a:ext cx="14718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Финляндия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D63992-1A74-926A-052C-3AC34F1BB525}"/>
              </a:ext>
            </a:extLst>
          </p:cNvPr>
          <p:cNvSpPr txBox="1"/>
          <p:nvPr/>
        </p:nvSpPr>
        <p:spPr>
          <a:xfrm>
            <a:off x="5546191" y="2924044"/>
            <a:ext cx="873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Чехия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0D4478-B329-77B6-3023-FD52C1DBDCCB}"/>
              </a:ext>
            </a:extLst>
          </p:cNvPr>
          <p:cNvSpPr txBox="1"/>
          <p:nvPr/>
        </p:nvSpPr>
        <p:spPr>
          <a:xfrm>
            <a:off x="5550017" y="3429000"/>
            <a:ext cx="10919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Швеция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1A4C5-D7D7-ED84-CAF0-72763F0268CF}"/>
              </a:ext>
            </a:extLst>
          </p:cNvPr>
          <p:cNvSpPr txBox="1"/>
          <p:nvPr/>
        </p:nvSpPr>
        <p:spPr>
          <a:xfrm>
            <a:off x="9410591" y="1899178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A7D79D-4F14-0179-0F75-71170AB72063}"/>
              </a:ext>
            </a:extLst>
          </p:cNvPr>
          <p:cNvSpPr txBox="1"/>
          <p:nvPr/>
        </p:nvSpPr>
        <p:spPr>
          <a:xfrm>
            <a:off x="9400467" y="2377475"/>
            <a:ext cx="303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AC427B-560B-5C2D-585D-95040404A017}"/>
              </a:ext>
            </a:extLst>
          </p:cNvPr>
          <p:cNvSpPr txBox="1"/>
          <p:nvPr/>
        </p:nvSpPr>
        <p:spPr>
          <a:xfrm>
            <a:off x="9416405" y="2839340"/>
            <a:ext cx="306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84B182-36C6-2CEE-385E-412941474305}"/>
              </a:ext>
            </a:extLst>
          </p:cNvPr>
          <p:cNvSpPr txBox="1"/>
          <p:nvPr/>
        </p:nvSpPr>
        <p:spPr>
          <a:xfrm>
            <a:off x="9432949" y="3398957"/>
            <a:ext cx="306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72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C6CE34-058B-4672-ECBB-57AAC19B9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05" y="1480315"/>
            <a:ext cx="4658133" cy="4924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84EBB-1A69-432D-D825-C804B3A4F9E5}"/>
              </a:ext>
            </a:extLst>
          </p:cNvPr>
          <p:cNvSpPr txBox="1"/>
          <p:nvPr/>
        </p:nvSpPr>
        <p:spPr>
          <a:xfrm>
            <a:off x="3572933" y="63415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F7DE0-8D13-7A5E-4E58-369B0BF05072}"/>
              </a:ext>
            </a:extLst>
          </p:cNvPr>
          <p:cNvSpPr txBox="1"/>
          <p:nvPr/>
        </p:nvSpPr>
        <p:spPr>
          <a:xfrm>
            <a:off x="0" y="6488668"/>
            <a:ext cx="410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abriola" panose="04040605051002020D02" pitchFamily="82" charset="0"/>
              </a:rPr>
              <a:t>В задании использовано изображение с сайта </a:t>
            </a:r>
            <a:r>
              <a:rPr lang="en-US" dirty="0">
                <a:latin typeface="Gabriola" panose="04040605051002020D02" pitchFamily="82" charset="0"/>
              </a:rPr>
              <a:t>9111.ru</a:t>
            </a:r>
            <a:endParaRPr lang="ru-RU" dirty="0">
              <a:latin typeface="Gabriola" panose="04040605051002020D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CBD50-0380-DB0E-A1E6-6D5D14F1A35C}"/>
              </a:ext>
            </a:extLst>
          </p:cNvPr>
          <p:cNvSpPr txBox="1"/>
          <p:nvPr/>
        </p:nvSpPr>
        <p:spPr>
          <a:xfrm>
            <a:off x="-15219" y="45347"/>
            <a:ext cx="459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4. Постройте диаграмму по таблице.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F3F92DE-5E3F-C28A-A75A-3358A0B5822A}"/>
              </a:ext>
            </a:extLst>
          </p:cNvPr>
          <p:cNvGrpSpPr/>
          <p:nvPr/>
        </p:nvGrpSpPr>
        <p:grpSpPr>
          <a:xfrm>
            <a:off x="5288736" y="282140"/>
            <a:ext cx="6395713" cy="5321393"/>
            <a:chOff x="-228758" y="-66515"/>
            <a:chExt cx="7102205" cy="6008591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49F16E3-5EEB-141A-99D3-BD498B6459A9}"/>
                </a:ext>
              </a:extLst>
            </p:cNvPr>
            <p:cNvGrpSpPr/>
            <p:nvPr/>
          </p:nvGrpSpPr>
          <p:grpSpPr>
            <a:xfrm>
              <a:off x="-228758" y="-66515"/>
              <a:ext cx="7102205" cy="5388035"/>
              <a:chOff x="-210705" y="68599"/>
              <a:chExt cx="7102205" cy="5388035"/>
            </a:xfrm>
          </p:grpSpPr>
          <p:cxnSp>
            <p:nvCxnSpPr>
              <p:cNvPr id="14" name="Прямая со стрелкой 13">
                <a:extLst>
                  <a:ext uri="{FF2B5EF4-FFF2-40B4-BE49-F238E27FC236}">
                    <a16:creationId xmlns:a16="http://schemas.microsoft.com/office/drawing/2014/main" id="{7AC7B9DB-AA95-2B07-3E30-04B2CE1A3A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26015" y="1250066"/>
                <a:ext cx="7716" cy="4202124"/>
              </a:xfrm>
              <a:prstGeom prst="straightConnector1">
                <a:avLst/>
              </a:prstGeom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 стрелкой 14">
                <a:extLst>
                  <a:ext uri="{FF2B5EF4-FFF2-40B4-BE49-F238E27FC236}">
                    <a16:creationId xmlns:a16="http://schemas.microsoft.com/office/drawing/2014/main" id="{3B259101-A3AB-388D-4DE4-C3655D0EC9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6015" y="5445840"/>
                <a:ext cx="5599479" cy="1079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82A425C8-B15F-46E2-B2C3-2613623C1D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146" y="5011838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C0E13E31-B420-D33A-9FB4-6FF3A67AB3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00" y="4550779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74AF076F-4A24-4917-032B-BEABDB46C4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00" y="4087792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04DD7998-42E5-223B-819E-9619A8475C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025" y="3647954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DAA84670-60E6-7D2C-FDEE-033F033ED3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749" y="3173392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53E6234C-7A73-1F0E-8517-3649F1727A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00" y="2733555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6022995A-9EEF-D624-9863-6EEAF9BA3B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749" y="2282142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B36020BB-AFCD-2894-2D10-545F0C432D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146" y="1853878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B68074A-2B76-CFF0-4E29-A409D1571090}"/>
                  </a:ext>
                </a:extLst>
              </p:cNvPr>
              <p:cNvSpPr txBox="1"/>
              <p:nvPr/>
            </p:nvSpPr>
            <p:spPr>
              <a:xfrm>
                <a:off x="738221" y="68599"/>
                <a:ext cx="6153279" cy="1077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Gabriola" panose="04040605051002020D02" pitchFamily="82" charset="0"/>
                  </a:rPr>
                  <a:t>Рейтинг стран по количеству золотых медалей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FEED59-BF49-76C1-4BB5-F314DD653E7D}"/>
                  </a:ext>
                </a:extLst>
              </p:cNvPr>
              <p:cNvSpPr txBox="1"/>
              <p:nvPr/>
            </p:nvSpPr>
            <p:spPr>
              <a:xfrm rot="16200000">
                <a:off x="-1620856" y="2777609"/>
                <a:ext cx="3332963" cy="51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latin typeface="Gabriola" panose="04040605051002020D02" pitchFamily="82" charset="0"/>
                  </a:rPr>
                  <a:t>Количество медалей.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645A316-80C5-85E2-8927-44E0A55416A1}"/>
                  </a:ext>
                </a:extLst>
              </p:cNvPr>
              <p:cNvSpPr txBox="1"/>
              <p:nvPr/>
            </p:nvSpPr>
            <p:spPr>
              <a:xfrm>
                <a:off x="427844" y="4591671"/>
                <a:ext cx="672887" cy="66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50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67AC2A-D96B-1F32-F649-CB938DDDB797}"/>
                  </a:ext>
                </a:extLst>
              </p:cNvPr>
              <p:cNvSpPr txBox="1"/>
              <p:nvPr/>
            </p:nvSpPr>
            <p:spPr>
              <a:xfrm>
                <a:off x="314064" y="4116062"/>
                <a:ext cx="691175" cy="66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100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D4CCDCD-D3AC-4093-2FD6-8A0A34A1BCC4}"/>
                  </a:ext>
                </a:extLst>
              </p:cNvPr>
              <p:cNvSpPr txBox="1"/>
              <p:nvPr/>
            </p:nvSpPr>
            <p:spPr>
              <a:xfrm>
                <a:off x="334190" y="3700422"/>
                <a:ext cx="750201" cy="66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150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345130D-6AE9-48AC-EC67-259372B3E418}"/>
                  </a:ext>
                </a:extLst>
              </p:cNvPr>
              <p:cNvSpPr txBox="1"/>
              <p:nvPr/>
            </p:nvSpPr>
            <p:spPr>
              <a:xfrm>
                <a:off x="309918" y="3249753"/>
                <a:ext cx="877937" cy="66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200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E1800EC-41CC-5D32-AFEF-C30014B15B6F}"/>
                  </a:ext>
                </a:extLst>
              </p:cNvPr>
              <p:cNvSpPr txBox="1"/>
              <p:nvPr/>
            </p:nvSpPr>
            <p:spPr>
              <a:xfrm flipH="1">
                <a:off x="320065" y="2767743"/>
                <a:ext cx="853239" cy="66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250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024761A-45C2-50C2-49BD-424A34FC875B}"/>
                  </a:ext>
                </a:extLst>
              </p:cNvPr>
              <p:cNvSpPr txBox="1"/>
              <p:nvPr/>
            </p:nvSpPr>
            <p:spPr>
              <a:xfrm>
                <a:off x="340485" y="2361235"/>
                <a:ext cx="949637" cy="66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300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BEBA8D1-C73E-7C17-4885-D0FBDA9A83A0}"/>
                  </a:ext>
                </a:extLst>
              </p:cNvPr>
              <p:cNvSpPr txBox="1"/>
              <p:nvPr/>
            </p:nvSpPr>
            <p:spPr>
              <a:xfrm>
                <a:off x="302569" y="1936617"/>
                <a:ext cx="792095" cy="66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350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1F28C71-A9EF-C1C2-BCD3-54C7E91461BD}"/>
                  </a:ext>
                </a:extLst>
              </p:cNvPr>
              <p:cNvSpPr txBox="1"/>
              <p:nvPr/>
            </p:nvSpPr>
            <p:spPr>
              <a:xfrm>
                <a:off x="294266" y="1467458"/>
                <a:ext cx="1010296" cy="66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400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2EDD7D-A0CA-9404-C86C-A1498C354E5E}"/>
                </a:ext>
              </a:extLst>
            </p:cNvPr>
            <p:cNvSpPr txBox="1"/>
            <p:nvPr/>
          </p:nvSpPr>
          <p:spPr>
            <a:xfrm>
              <a:off x="2794118" y="5351287"/>
              <a:ext cx="947357" cy="590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Gabriola" panose="04040605051002020D02" pitchFamily="82" charset="0"/>
                </a:rPr>
                <a:t>СССР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7B8B0B-6903-3BAC-6586-FACA477296A1}"/>
                </a:ext>
              </a:extLst>
            </p:cNvPr>
            <p:cNvSpPr txBox="1"/>
            <p:nvPr/>
          </p:nvSpPr>
          <p:spPr>
            <a:xfrm>
              <a:off x="5276615" y="5351288"/>
              <a:ext cx="1470700" cy="590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Gabriola" panose="04040605051002020D02" pitchFamily="82" charset="0"/>
                </a:rPr>
                <a:t>Германия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405D94-3E32-1F02-D03A-4916A84B2B54}"/>
                </a:ext>
              </a:extLst>
            </p:cNvPr>
            <p:cNvSpPr txBox="1"/>
            <p:nvPr/>
          </p:nvSpPr>
          <p:spPr>
            <a:xfrm>
              <a:off x="1432791" y="5351287"/>
              <a:ext cx="1095102" cy="590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Gabriola" panose="04040605051002020D02" pitchFamily="82" charset="0"/>
                </a:rPr>
                <a:t>Китай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2CD0A9-8DED-9723-3D3D-28A9CFD09446}"/>
                </a:ext>
              </a:extLst>
            </p:cNvPr>
            <p:cNvSpPr txBox="1"/>
            <p:nvPr/>
          </p:nvSpPr>
          <p:spPr>
            <a:xfrm>
              <a:off x="4007701" y="5351288"/>
              <a:ext cx="1233949" cy="590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Gabriola" panose="04040605051002020D02" pitchFamily="82" charset="0"/>
                </a:rPr>
                <a:t>Швеция</a:t>
              </a: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EC1C83CA-C4D0-9CAC-5FEB-43C09B3004B6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63" y="1311994"/>
              <a:ext cx="40511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9DBD18-FD65-A93B-96D2-F926B10C8621}"/>
                </a:ext>
              </a:extLst>
            </p:cNvPr>
            <p:cNvSpPr txBox="1"/>
            <p:nvPr/>
          </p:nvSpPr>
          <p:spPr>
            <a:xfrm>
              <a:off x="271771" y="901098"/>
              <a:ext cx="721287" cy="660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latin typeface="Gabriola" panose="04040605051002020D02" pitchFamily="82" charset="0"/>
                </a:rPr>
                <a:t>450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2601992-1B64-8328-410A-56C23FA41ADB}"/>
              </a:ext>
            </a:extLst>
          </p:cNvPr>
          <p:cNvSpPr txBox="1"/>
          <p:nvPr/>
        </p:nvSpPr>
        <p:spPr>
          <a:xfrm>
            <a:off x="-10404" y="568567"/>
            <a:ext cx="57105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Рейтинг стран по количеству медалей на летних Олимпийских играх.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pic>
        <p:nvPicPr>
          <p:cNvPr id="39" name="Рисунок 38" descr="Изображение выглядит как снимок экрана, Прямоугольник, Красочность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F00EB361-77E9-54A9-208B-8A0DAD488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80" y="3222431"/>
            <a:ext cx="420959" cy="17955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0" name="Рисунок 39" descr="Изображение выглядит как снимок экрана, Прямоугольник, вод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045E2DAC-1976-8FD9-D664-DC177DC3E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7" y="1944656"/>
            <a:ext cx="406734" cy="31078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" name="Рисунок 40" descr="Изображение выглядит как красный, снимок экрана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9CF7FC95-0C65-4125-8A86-1AAF6AE54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54" y="3942472"/>
            <a:ext cx="456639" cy="1075554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</p:pic>
      <p:pic>
        <p:nvPicPr>
          <p:cNvPr id="42" name="Рисунок 41" descr="Изображение выглядит как зеленый, снимок экрана, Прямоугольник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8974E1E3-FDA6-F339-C0DA-90412895E43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474" y="3486623"/>
            <a:ext cx="405330" cy="15577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ACE5D0E-5955-DAB2-5E37-50D03248BFF7}"/>
              </a:ext>
            </a:extLst>
          </p:cNvPr>
          <p:cNvSpPr txBox="1"/>
          <p:nvPr/>
        </p:nvSpPr>
        <p:spPr>
          <a:xfrm>
            <a:off x="6653272" y="5927232"/>
            <a:ext cx="4622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Проверьте себя, щёлкнув на слайд. </a:t>
            </a:r>
          </a:p>
        </p:txBody>
      </p:sp>
    </p:spTree>
    <p:extLst>
      <p:ext uri="{BB962C8B-B14F-4D97-AF65-F5344CB8AC3E}">
        <p14:creationId xmlns:p14="http://schemas.microsoft.com/office/powerpoint/2010/main" val="358341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6A7C73C-C539-C394-0B56-3E6C31990C81}"/>
              </a:ext>
            </a:extLst>
          </p:cNvPr>
          <p:cNvSpPr txBox="1"/>
          <p:nvPr/>
        </p:nvSpPr>
        <p:spPr>
          <a:xfrm>
            <a:off x="491612" y="432620"/>
            <a:ext cx="11405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Gabriola" panose="04040605051002020D02" pitchFamily="82" charset="0"/>
              </a:rPr>
              <a:t>Какое изображение лучше всего описывает ваши знания </a:t>
            </a:r>
          </a:p>
          <a:p>
            <a:pPr algn="ctr"/>
            <a:r>
              <a:rPr lang="ru-RU" sz="3600" dirty="0">
                <a:latin typeface="Gabriola" panose="04040605051002020D02" pitchFamily="82" charset="0"/>
              </a:rPr>
              <a:t>по теме «Столбчатые диаграммы»?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289DC21-CE69-57C0-CB1F-A3AEFE40AEA1}"/>
              </a:ext>
            </a:extLst>
          </p:cNvPr>
          <p:cNvGrpSpPr/>
          <p:nvPr/>
        </p:nvGrpSpPr>
        <p:grpSpPr>
          <a:xfrm>
            <a:off x="3434840" y="2567233"/>
            <a:ext cx="5479630" cy="1740309"/>
            <a:chOff x="3434840" y="2567233"/>
            <a:chExt cx="5479630" cy="1740309"/>
          </a:xfrm>
        </p:grpSpPr>
        <p:sp>
          <p:nvSpPr>
            <p:cNvPr id="8" name="Улыбающееся лицо 7">
              <a:extLst>
                <a:ext uri="{FF2B5EF4-FFF2-40B4-BE49-F238E27FC236}">
                  <a16:creationId xmlns:a16="http://schemas.microsoft.com/office/drawing/2014/main" id="{EDDFD838-733A-077C-9710-BBA7503A49D2}"/>
                </a:ext>
              </a:extLst>
            </p:cNvPr>
            <p:cNvSpPr/>
            <p:nvPr/>
          </p:nvSpPr>
          <p:spPr>
            <a:xfrm>
              <a:off x="3434840" y="2567233"/>
              <a:ext cx="1759975" cy="1740309"/>
            </a:xfrm>
            <a:prstGeom prst="smileyFac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Улыбающееся лицо 8">
              <a:extLst>
                <a:ext uri="{FF2B5EF4-FFF2-40B4-BE49-F238E27FC236}">
                  <a16:creationId xmlns:a16="http://schemas.microsoft.com/office/drawing/2014/main" id="{4266B95F-0935-EC69-ADB6-59E9E9898001}"/>
                </a:ext>
              </a:extLst>
            </p:cNvPr>
            <p:cNvSpPr/>
            <p:nvPr/>
          </p:nvSpPr>
          <p:spPr>
            <a:xfrm>
              <a:off x="5388075" y="2567233"/>
              <a:ext cx="1691148" cy="1681316"/>
            </a:xfrm>
            <a:prstGeom prst="smileyFace">
              <a:avLst>
                <a:gd name="adj" fmla="val -25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381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Улыбающееся лицо 9">
              <a:extLst>
                <a:ext uri="{FF2B5EF4-FFF2-40B4-BE49-F238E27FC236}">
                  <a16:creationId xmlns:a16="http://schemas.microsoft.com/office/drawing/2014/main" id="{E92766C3-3921-D890-179A-E072779C964F}"/>
                </a:ext>
              </a:extLst>
            </p:cNvPr>
            <p:cNvSpPr/>
            <p:nvPr/>
          </p:nvSpPr>
          <p:spPr>
            <a:xfrm>
              <a:off x="7272483" y="2609451"/>
              <a:ext cx="1641987" cy="1639098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62099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2B0D3D-34E1-4DFB-4D46-C9B9E9E8A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3C706BF-78A9-8A0B-9334-59F9F51A4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CEC9A1-9FBD-E93A-6FA4-855AEECCD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E036E49-C20F-81B1-2E31-0BB6B680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EAAFBD9-2AD2-21F6-D2C4-2C4F9DDB2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AF89F-FC1C-137F-BFB8-E04C863EFE4D}"/>
              </a:ext>
            </a:extLst>
          </p:cNvPr>
          <p:cNvSpPr txBox="1"/>
          <p:nvPr/>
        </p:nvSpPr>
        <p:spPr>
          <a:xfrm>
            <a:off x="1818967" y="98223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Разгадайте слово. 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04AEF3BE-DEC1-C40D-307C-99F9267D1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099085"/>
              </p:ext>
            </p:extLst>
          </p:nvPr>
        </p:nvGraphicFramePr>
        <p:xfrm>
          <a:off x="798797" y="1401843"/>
          <a:ext cx="5322410" cy="5218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241">
                  <a:extLst>
                    <a:ext uri="{9D8B030D-6E8A-4147-A177-3AD203B41FA5}">
                      <a16:colId xmlns:a16="http://schemas.microsoft.com/office/drawing/2014/main" val="3436287055"/>
                    </a:ext>
                  </a:extLst>
                </a:gridCol>
                <a:gridCol w="532241">
                  <a:extLst>
                    <a:ext uri="{9D8B030D-6E8A-4147-A177-3AD203B41FA5}">
                      <a16:colId xmlns:a16="http://schemas.microsoft.com/office/drawing/2014/main" val="3089187995"/>
                    </a:ext>
                  </a:extLst>
                </a:gridCol>
                <a:gridCol w="532241">
                  <a:extLst>
                    <a:ext uri="{9D8B030D-6E8A-4147-A177-3AD203B41FA5}">
                      <a16:colId xmlns:a16="http://schemas.microsoft.com/office/drawing/2014/main" val="4124908039"/>
                    </a:ext>
                  </a:extLst>
                </a:gridCol>
                <a:gridCol w="532241">
                  <a:extLst>
                    <a:ext uri="{9D8B030D-6E8A-4147-A177-3AD203B41FA5}">
                      <a16:colId xmlns:a16="http://schemas.microsoft.com/office/drawing/2014/main" val="563980149"/>
                    </a:ext>
                  </a:extLst>
                </a:gridCol>
                <a:gridCol w="532241">
                  <a:extLst>
                    <a:ext uri="{9D8B030D-6E8A-4147-A177-3AD203B41FA5}">
                      <a16:colId xmlns:a16="http://schemas.microsoft.com/office/drawing/2014/main" val="658960041"/>
                    </a:ext>
                  </a:extLst>
                </a:gridCol>
                <a:gridCol w="532241">
                  <a:extLst>
                    <a:ext uri="{9D8B030D-6E8A-4147-A177-3AD203B41FA5}">
                      <a16:colId xmlns:a16="http://schemas.microsoft.com/office/drawing/2014/main" val="3847242362"/>
                    </a:ext>
                  </a:extLst>
                </a:gridCol>
                <a:gridCol w="532241">
                  <a:extLst>
                    <a:ext uri="{9D8B030D-6E8A-4147-A177-3AD203B41FA5}">
                      <a16:colId xmlns:a16="http://schemas.microsoft.com/office/drawing/2014/main" val="2637878832"/>
                    </a:ext>
                  </a:extLst>
                </a:gridCol>
                <a:gridCol w="532241">
                  <a:extLst>
                    <a:ext uri="{9D8B030D-6E8A-4147-A177-3AD203B41FA5}">
                      <a16:colId xmlns:a16="http://schemas.microsoft.com/office/drawing/2014/main" val="2552617798"/>
                    </a:ext>
                  </a:extLst>
                </a:gridCol>
                <a:gridCol w="532241">
                  <a:extLst>
                    <a:ext uri="{9D8B030D-6E8A-4147-A177-3AD203B41FA5}">
                      <a16:colId xmlns:a16="http://schemas.microsoft.com/office/drawing/2014/main" val="3517423968"/>
                    </a:ext>
                  </a:extLst>
                </a:gridCol>
                <a:gridCol w="532241">
                  <a:extLst>
                    <a:ext uri="{9D8B030D-6E8A-4147-A177-3AD203B41FA5}">
                      <a16:colId xmlns:a16="http://schemas.microsoft.com/office/drawing/2014/main" val="4112493539"/>
                    </a:ext>
                  </a:extLst>
                </a:gridCol>
              </a:tblGrid>
              <a:tr h="521843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500177"/>
                  </a:ext>
                </a:extLst>
              </a:tr>
              <a:tr h="521843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534660"/>
                  </a:ext>
                </a:extLst>
              </a:tr>
              <a:tr h="521843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330523"/>
                  </a:ext>
                </a:extLst>
              </a:tr>
              <a:tr h="521843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850467"/>
                  </a:ext>
                </a:extLst>
              </a:tr>
              <a:tr h="521843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27803"/>
                  </a:ext>
                </a:extLst>
              </a:tr>
              <a:tr h="521843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744440"/>
                  </a:ext>
                </a:extLst>
              </a:tr>
              <a:tr h="521843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038722"/>
                  </a:ext>
                </a:extLst>
              </a:tr>
              <a:tr h="521843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960685"/>
                  </a:ext>
                </a:extLst>
              </a:tr>
              <a:tr h="521843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440607"/>
                  </a:ext>
                </a:extLst>
              </a:tr>
              <a:tr h="521843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dirty="0">
                          <a:latin typeface="Gabriola" panose="04040605051002020D02" pitchFamily="82" charset="0"/>
                        </a:rPr>
                        <a:t>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2706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40614F8-8289-3622-3052-0A4D53EAB036}"/>
              </a:ext>
            </a:extLst>
          </p:cNvPr>
          <p:cNvSpPr txBox="1"/>
          <p:nvPr/>
        </p:nvSpPr>
        <p:spPr>
          <a:xfrm>
            <a:off x="848761" y="881982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724E03-BC7C-F518-1F01-1B4C53ECCB47}"/>
              </a:ext>
            </a:extLst>
          </p:cNvPr>
          <p:cNvSpPr txBox="1"/>
          <p:nvPr/>
        </p:nvSpPr>
        <p:spPr>
          <a:xfrm>
            <a:off x="1439228" y="878623"/>
            <a:ext cx="344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635E67-7BB0-961D-8BD5-BBBE4AA58BDC}"/>
              </a:ext>
            </a:extLst>
          </p:cNvPr>
          <p:cNvSpPr txBox="1"/>
          <p:nvPr/>
        </p:nvSpPr>
        <p:spPr>
          <a:xfrm>
            <a:off x="2012549" y="878623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270E1F-5E81-CE33-2E65-AC16E2114376}"/>
              </a:ext>
            </a:extLst>
          </p:cNvPr>
          <p:cNvSpPr txBox="1"/>
          <p:nvPr/>
        </p:nvSpPr>
        <p:spPr>
          <a:xfrm>
            <a:off x="2558484" y="878623"/>
            <a:ext cx="322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19AC8A-B41A-4360-52AF-0D4260C747C0}"/>
              </a:ext>
            </a:extLst>
          </p:cNvPr>
          <p:cNvSpPr txBox="1"/>
          <p:nvPr/>
        </p:nvSpPr>
        <p:spPr>
          <a:xfrm>
            <a:off x="2966823" y="853036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F78DBE-234A-D2DA-623B-9B6593691277}"/>
              </a:ext>
            </a:extLst>
          </p:cNvPr>
          <p:cNvSpPr txBox="1"/>
          <p:nvPr/>
        </p:nvSpPr>
        <p:spPr>
          <a:xfrm>
            <a:off x="3517888" y="863836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99D681-0FAD-7A1F-4F28-C7522CA8CF61}"/>
              </a:ext>
            </a:extLst>
          </p:cNvPr>
          <p:cNvSpPr txBox="1"/>
          <p:nvPr/>
        </p:nvSpPr>
        <p:spPr>
          <a:xfrm>
            <a:off x="4034481" y="853036"/>
            <a:ext cx="4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Ж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32966E-658B-5CBB-B39B-D7D5D299A798}"/>
              </a:ext>
            </a:extLst>
          </p:cNvPr>
          <p:cNvSpPr txBox="1"/>
          <p:nvPr/>
        </p:nvSpPr>
        <p:spPr>
          <a:xfrm>
            <a:off x="4636090" y="853036"/>
            <a:ext cx="333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З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3786C4-1759-A07A-788E-66258FCB9319}"/>
              </a:ext>
            </a:extLst>
          </p:cNvPr>
          <p:cNvSpPr txBox="1"/>
          <p:nvPr/>
        </p:nvSpPr>
        <p:spPr>
          <a:xfrm>
            <a:off x="5143237" y="85694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3A0A09-6B58-49A3-93B2-60DA0B74FA32}"/>
              </a:ext>
            </a:extLst>
          </p:cNvPr>
          <p:cNvSpPr txBox="1"/>
          <p:nvPr/>
        </p:nvSpPr>
        <p:spPr>
          <a:xfrm>
            <a:off x="5669556" y="863836"/>
            <a:ext cx="35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Gabriola" panose="04040605051002020D02" pitchFamily="82" charset="0"/>
              </a:rPr>
              <a:t>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5219A5-8539-5744-7BCF-DF9EA7F7EA83}"/>
              </a:ext>
            </a:extLst>
          </p:cNvPr>
          <p:cNvSpPr txBox="1"/>
          <p:nvPr/>
        </p:nvSpPr>
        <p:spPr>
          <a:xfrm>
            <a:off x="282591" y="1283923"/>
            <a:ext cx="28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024490-5BA2-868A-6BC9-012ED8D5C6C5}"/>
              </a:ext>
            </a:extLst>
          </p:cNvPr>
          <p:cNvSpPr txBox="1"/>
          <p:nvPr/>
        </p:nvSpPr>
        <p:spPr>
          <a:xfrm>
            <a:off x="235356" y="1757155"/>
            <a:ext cx="333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561FCD-E9CF-38EA-A355-C93B3609C670}"/>
              </a:ext>
            </a:extLst>
          </p:cNvPr>
          <p:cNvSpPr txBox="1"/>
          <p:nvPr/>
        </p:nvSpPr>
        <p:spPr>
          <a:xfrm>
            <a:off x="255434" y="2269090"/>
            <a:ext cx="333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E42767-C27A-FF9D-B523-07E3321588D7}"/>
              </a:ext>
            </a:extLst>
          </p:cNvPr>
          <p:cNvSpPr txBox="1"/>
          <p:nvPr/>
        </p:nvSpPr>
        <p:spPr>
          <a:xfrm>
            <a:off x="262260" y="2876718"/>
            <a:ext cx="364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5BFE5B-3464-7CFD-1C16-079C43C2C2B9}"/>
              </a:ext>
            </a:extLst>
          </p:cNvPr>
          <p:cNvSpPr txBox="1"/>
          <p:nvPr/>
        </p:nvSpPr>
        <p:spPr>
          <a:xfrm>
            <a:off x="301359" y="3371664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13823E-C54F-A40B-9471-1205240E17CB}"/>
              </a:ext>
            </a:extLst>
          </p:cNvPr>
          <p:cNvSpPr txBox="1"/>
          <p:nvPr/>
        </p:nvSpPr>
        <p:spPr>
          <a:xfrm>
            <a:off x="239618" y="3982064"/>
            <a:ext cx="365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37EA88-F0F2-A097-72C0-1110F0F15C53}"/>
              </a:ext>
            </a:extLst>
          </p:cNvPr>
          <p:cNvSpPr txBox="1"/>
          <p:nvPr/>
        </p:nvSpPr>
        <p:spPr>
          <a:xfrm>
            <a:off x="268672" y="4419780"/>
            <a:ext cx="357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39D343-3E2C-40B9-A036-B192238AA7A6}"/>
              </a:ext>
            </a:extLst>
          </p:cNvPr>
          <p:cNvSpPr txBox="1"/>
          <p:nvPr/>
        </p:nvSpPr>
        <p:spPr>
          <a:xfrm>
            <a:off x="268672" y="4981448"/>
            <a:ext cx="357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066B80-D146-11C5-0756-1CBA68A05B0F}"/>
              </a:ext>
            </a:extLst>
          </p:cNvPr>
          <p:cNvSpPr txBox="1"/>
          <p:nvPr/>
        </p:nvSpPr>
        <p:spPr>
          <a:xfrm flipH="1">
            <a:off x="277737" y="5371872"/>
            <a:ext cx="416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6CC226-7085-9948-CE87-64766364751B}"/>
              </a:ext>
            </a:extLst>
          </p:cNvPr>
          <p:cNvSpPr txBox="1"/>
          <p:nvPr/>
        </p:nvSpPr>
        <p:spPr>
          <a:xfrm>
            <a:off x="255434" y="6005599"/>
            <a:ext cx="63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10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C9DA30C5-237B-FB4A-1ECC-403A3B4C6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401970"/>
              </p:ext>
            </p:extLst>
          </p:nvPr>
        </p:nvGraphicFramePr>
        <p:xfrm>
          <a:off x="6398514" y="1140233"/>
          <a:ext cx="5558128" cy="88521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22818">
                  <a:extLst>
                    <a:ext uri="{9D8B030D-6E8A-4147-A177-3AD203B41FA5}">
                      <a16:colId xmlns:a16="http://schemas.microsoft.com/office/drawing/2014/main" val="3681475645"/>
                    </a:ext>
                  </a:extLst>
                </a:gridCol>
                <a:gridCol w="622818">
                  <a:extLst>
                    <a:ext uri="{9D8B030D-6E8A-4147-A177-3AD203B41FA5}">
                      <a16:colId xmlns:a16="http://schemas.microsoft.com/office/drawing/2014/main" val="2649421983"/>
                    </a:ext>
                  </a:extLst>
                </a:gridCol>
                <a:gridCol w="622818">
                  <a:extLst>
                    <a:ext uri="{9D8B030D-6E8A-4147-A177-3AD203B41FA5}">
                      <a16:colId xmlns:a16="http://schemas.microsoft.com/office/drawing/2014/main" val="1676339465"/>
                    </a:ext>
                  </a:extLst>
                </a:gridCol>
                <a:gridCol w="622818">
                  <a:extLst>
                    <a:ext uri="{9D8B030D-6E8A-4147-A177-3AD203B41FA5}">
                      <a16:colId xmlns:a16="http://schemas.microsoft.com/office/drawing/2014/main" val="2340872038"/>
                    </a:ext>
                  </a:extLst>
                </a:gridCol>
                <a:gridCol w="622818">
                  <a:extLst>
                    <a:ext uri="{9D8B030D-6E8A-4147-A177-3AD203B41FA5}">
                      <a16:colId xmlns:a16="http://schemas.microsoft.com/office/drawing/2014/main" val="4229586790"/>
                    </a:ext>
                  </a:extLst>
                </a:gridCol>
                <a:gridCol w="622818">
                  <a:extLst>
                    <a:ext uri="{9D8B030D-6E8A-4147-A177-3AD203B41FA5}">
                      <a16:colId xmlns:a16="http://schemas.microsoft.com/office/drawing/2014/main" val="3218304590"/>
                    </a:ext>
                  </a:extLst>
                </a:gridCol>
                <a:gridCol w="622818">
                  <a:extLst>
                    <a:ext uri="{9D8B030D-6E8A-4147-A177-3AD203B41FA5}">
                      <a16:colId xmlns:a16="http://schemas.microsoft.com/office/drawing/2014/main" val="2652676694"/>
                    </a:ext>
                  </a:extLst>
                </a:gridCol>
                <a:gridCol w="622818">
                  <a:extLst>
                    <a:ext uri="{9D8B030D-6E8A-4147-A177-3AD203B41FA5}">
                      <a16:colId xmlns:a16="http://schemas.microsoft.com/office/drawing/2014/main" val="281835930"/>
                    </a:ext>
                  </a:extLst>
                </a:gridCol>
                <a:gridCol w="575584">
                  <a:extLst>
                    <a:ext uri="{9D8B030D-6E8A-4147-A177-3AD203B41FA5}">
                      <a16:colId xmlns:a16="http://schemas.microsoft.com/office/drawing/2014/main" val="2228479679"/>
                    </a:ext>
                  </a:extLst>
                </a:gridCol>
              </a:tblGrid>
              <a:tr h="442606">
                <a:tc>
                  <a:txBody>
                    <a:bodyPr/>
                    <a:lstStyle/>
                    <a:p>
                      <a:r>
                        <a:rPr lang="ru-RU" dirty="0"/>
                        <a:t>Г10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Ж3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Е3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251028"/>
                  </a:ext>
                </a:extLst>
              </a:tr>
              <a:tr h="4426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11674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913A5B05-4D87-D634-E36B-1A79C57F0DE4}"/>
              </a:ext>
            </a:extLst>
          </p:cNvPr>
          <p:cNvSpPr txBox="1"/>
          <p:nvPr/>
        </p:nvSpPr>
        <p:spPr>
          <a:xfrm>
            <a:off x="6421345" y="1433989"/>
            <a:ext cx="4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Д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F43418-4F38-A642-D69E-1BB105F49B76}"/>
              </a:ext>
            </a:extLst>
          </p:cNvPr>
          <p:cNvSpPr txBox="1"/>
          <p:nvPr/>
        </p:nvSpPr>
        <p:spPr>
          <a:xfrm>
            <a:off x="7113339" y="1464595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C11FCB-D216-8528-160C-34791641040B}"/>
              </a:ext>
            </a:extLst>
          </p:cNvPr>
          <p:cNvSpPr txBox="1"/>
          <p:nvPr/>
        </p:nvSpPr>
        <p:spPr>
          <a:xfrm>
            <a:off x="7734361" y="1464594"/>
            <a:ext cx="409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ED7F68-8E7D-6684-1311-92D5967D2D68}"/>
              </a:ext>
            </a:extLst>
          </p:cNvPr>
          <p:cNvSpPr txBox="1"/>
          <p:nvPr/>
        </p:nvSpPr>
        <p:spPr>
          <a:xfrm>
            <a:off x="8437297" y="1469022"/>
            <a:ext cx="359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Г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5D7247-81BF-D1ED-C2DA-D75E85F5CA3E}"/>
              </a:ext>
            </a:extLst>
          </p:cNvPr>
          <p:cNvSpPr txBox="1"/>
          <p:nvPr/>
        </p:nvSpPr>
        <p:spPr>
          <a:xfrm>
            <a:off x="8988928" y="1464594"/>
            <a:ext cx="372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Р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E4D402-4E77-75DF-D968-9B28BBF1544F}"/>
              </a:ext>
            </a:extLst>
          </p:cNvPr>
          <p:cNvSpPr txBox="1"/>
          <p:nvPr/>
        </p:nvSpPr>
        <p:spPr>
          <a:xfrm>
            <a:off x="11419624" y="1464592"/>
            <a:ext cx="409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CEC033-1E50-FED8-E9AD-0C7DFDCE5951}"/>
              </a:ext>
            </a:extLst>
          </p:cNvPr>
          <p:cNvSpPr txBox="1"/>
          <p:nvPr/>
        </p:nvSpPr>
        <p:spPr>
          <a:xfrm>
            <a:off x="10199344" y="1464593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М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6A3D9E6-12A0-3051-C31A-F8A6C4A56958}"/>
              </a:ext>
            </a:extLst>
          </p:cNvPr>
          <p:cNvSpPr txBox="1"/>
          <p:nvPr/>
        </p:nvSpPr>
        <p:spPr>
          <a:xfrm>
            <a:off x="10828977" y="1464593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М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63C65D-6486-DCF6-4955-E99100800F2D}"/>
              </a:ext>
            </a:extLst>
          </p:cNvPr>
          <p:cNvSpPr txBox="1"/>
          <p:nvPr/>
        </p:nvSpPr>
        <p:spPr>
          <a:xfrm>
            <a:off x="9599908" y="1464592"/>
            <a:ext cx="409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12564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40DF54-8033-A7DD-E10F-9EBBD0E69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 descr="Изображение выглядит как снимок экран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AA993E1B-7138-E784-8FCD-758DC6F38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t="7081" r="27445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9" name="Rectangle 4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1B799EF-4212-8149-EE03-7B915197D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198" y="156526"/>
            <a:ext cx="5986345" cy="61546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Посмотрите видеофрагмент.</a:t>
            </a:r>
          </a:p>
        </p:txBody>
      </p:sp>
      <p:pic>
        <p:nvPicPr>
          <p:cNvPr id="9" name="Диаграмма видео">
            <a:hlinkClick r:id="" action="ppaction://media"/>
            <a:extLst>
              <a:ext uri="{FF2B5EF4-FFF2-40B4-BE49-F238E27FC236}">
                <a16:creationId xmlns:a16="http://schemas.microsoft.com/office/drawing/2014/main" id="{657168B8-5EC7-D457-5EEB-6DEE7E4A43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78" y="1039676"/>
            <a:ext cx="5614971" cy="3148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31C5FC-4143-6E34-4AD0-89EF0F6F7565}"/>
              </a:ext>
            </a:extLst>
          </p:cNvPr>
          <p:cNvSpPr txBox="1"/>
          <p:nvPr/>
        </p:nvSpPr>
        <p:spPr>
          <a:xfrm>
            <a:off x="6758232" y="1133295"/>
            <a:ext cx="48974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О чём сегодня будет говорить на уроке?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Сформулируйте тему урока.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0FA1A-0D38-2CA4-7347-95B7AB0CFC45}"/>
              </a:ext>
            </a:extLst>
          </p:cNvPr>
          <p:cNvSpPr txBox="1"/>
          <p:nvPr/>
        </p:nvSpPr>
        <p:spPr>
          <a:xfrm>
            <a:off x="7249621" y="3442170"/>
            <a:ext cx="4262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Проверьте себя, щёлкнув на слайд.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7F6F2F-8657-1E8D-319B-651026625627}"/>
              </a:ext>
            </a:extLst>
          </p:cNvPr>
          <p:cNvSpPr txBox="1"/>
          <p:nvPr/>
        </p:nvSpPr>
        <p:spPr>
          <a:xfrm>
            <a:off x="481029" y="5183862"/>
            <a:ext cx="11613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Цель урока: научиться извлекать и интерпретировать информацию, представленную на диаграмме. 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966342-E933-C7E7-3323-A6BBBB7ABEFF}"/>
              </a:ext>
            </a:extLst>
          </p:cNvPr>
          <p:cNvSpPr txBox="1"/>
          <p:nvPr/>
        </p:nvSpPr>
        <p:spPr>
          <a:xfrm>
            <a:off x="4188542" y="4536327"/>
            <a:ext cx="4661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Тема урока «Столбчатые диаграммы»</a:t>
            </a:r>
          </a:p>
        </p:txBody>
      </p:sp>
    </p:spTree>
    <p:extLst>
      <p:ext uri="{BB962C8B-B14F-4D97-AF65-F5344CB8AC3E}">
        <p14:creationId xmlns:p14="http://schemas.microsoft.com/office/powerpoint/2010/main" val="154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5C0641-8719-E59C-0F53-9E9BA0A7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68"/>
            <a:ext cx="6163590" cy="7559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3EC09F-E007-7787-26BE-6A664A57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013" y="1042682"/>
            <a:ext cx="4468755" cy="7498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FAB23B-5D71-5F5E-10FB-DB79B399CE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84" t="2955" r="55524" b="61758"/>
          <a:stretch/>
        </p:blipFill>
        <p:spPr>
          <a:xfrm>
            <a:off x="461009" y="1274962"/>
            <a:ext cx="3412578" cy="24030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1E1C14-A937-3071-56BE-54AD23B7B2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478" t="50000" r="23824" b="38058"/>
          <a:stretch/>
        </p:blipFill>
        <p:spPr>
          <a:xfrm>
            <a:off x="83442" y="3760693"/>
            <a:ext cx="3568529" cy="21540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3A5FA2-BED4-654E-44BE-9E29B63FB3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418" r="59481" b="12112"/>
          <a:stretch/>
        </p:blipFill>
        <p:spPr>
          <a:xfrm>
            <a:off x="3459247" y="3817537"/>
            <a:ext cx="4529457" cy="2403063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5110013-A0AA-C4AF-8F67-7728D6C43D9D}"/>
              </a:ext>
            </a:extLst>
          </p:cNvPr>
          <p:cNvGrpSpPr/>
          <p:nvPr/>
        </p:nvGrpSpPr>
        <p:grpSpPr>
          <a:xfrm>
            <a:off x="3799550" y="1044510"/>
            <a:ext cx="3554979" cy="2716183"/>
            <a:chOff x="3838470" y="1165609"/>
            <a:chExt cx="2873829" cy="2166315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678FE12-50E2-5477-0776-3760F2342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000" t="67692" r="2472" b="12381"/>
            <a:stretch/>
          </p:blipFill>
          <p:spPr>
            <a:xfrm>
              <a:off x="3838470" y="1585159"/>
              <a:ext cx="2859075" cy="1746765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9CA73E7-EA9C-7D10-5EE0-E6B4FDC1C3D8}"/>
                </a:ext>
              </a:extLst>
            </p:cNvPr>
            <p:cNvSpPr/>
            <p:nvPr/>
          </p:nvSpPr>
          <p:spPr>
            <a:xfrm>
              <a:off x="4481565" y="1165609"/>
              <a:ext cx="2230734" cy="755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7FA3B4-7043-D770-D72B-683EC1423F3F}"/>
              </a:ext>
            </a:extLst>
          </p:cNvPr>
          <p:cNvSpPr txBox="1"/>
          <p:nvPr/>
        </p:nvSpPr>
        <p:spPr>
          <a:xfrm>
            <a:off x="83442" y="6488668"/>
            <a:ext cx="515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abriola" panose="04040605051002020D02" pitchFamily="82" charset="0"/>
              </a:rPr>
              <a:t>В задании использовано изображение с сайта </a:t>
            </a:r>
            <a:r>
              <a:rPr lang="en-US" dirty="0">
                <a:latin typeface="Gabriola" panose="04040605051002020D02" pitchFamily="82" charset="0"/>
              </a:rPr>
              <a:t>cdn5.vectorstock.com</a:t>
            </a:r>
            <a:endParaRPr lang="ru-RU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8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2DE4D729-5163-4A7F-3F14-9D8CB595F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1688" r="3456" b="8186"/>
          <a:stretch/>
        </p:blipFill>
        <p:spPr>
          <a:xfrm>
            <a:off x="83123" y="1202178"/>
            <a:ext cx="5527824" cy="3635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003E74-4605-92A2-4062-CF20E3CAF581}"/>
              </a:ext>
            </a:extLst>
          </p:cNvPr>
          <p:cNvSpPr txBox="1"/>
          <p:nvPr/>
        </p:nvSpPr>
        <p:spPr>
          <a:xfrm>
            <a:off x="622107" y="324759"/>
            <a:ext cx="3549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Рассмотрите диаграмму.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1558E-CD05-DC9F-EB19-73DE8BB9324E}"/>
              </a:ext>
            </a:extLst>
          </p:cNvPr>
          <p:cNvSpPr txBox="1"/>
          <p:nvPr/>
        </p:nvSpPr>
        <p:spPr>
          <a:xfrm>
            <a:off x="138896" y="6488668"/>
            <a:ext cx="4515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abriola" panose="04040605051002020D02" pitchFamily="82" charset="0"/>
              </a:rPr>
              <a:t>В задании использовано изображение с сайта </a:t>
            </a:r>
            <a:r>
              <a:rPr lang="en-US" dirty="0">
                <a:latin typeface="Gabriola" panose="04040605051002020D02" pitchFamily="82" charset="0"/>
              </a:rPr>
              <a:t>issuu.com</a:t>
            </a:r>
            <a:r>
              <a:rPr lang="ru-RU" dirty="0">
                <a:latin typeface="Gabriola" panose="04040605051002020D02" pitchFamily="8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4D473-C8A0-8D87-C0BB-2EA6A7F8C8DF}"/>
              </a:ext>
            </a:extLst>
          </p:cNvPr>
          <p:cNvSpPr txBox="1"/>
          <p:nvPr/>
        </p:nvSpPr>
        <p:spPr>
          <a:xfrm>
            <a:off x="5610947" y="1040391"/>
            <a:ext cx="6394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1. С каждым годом количество участников мероприятий по выполнению нормативов комплекса ГТО увеличивается.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399EC-2D97-7B92-8EFE-93AE39D11E64}"/>
              </a:ext>
            </a:extLst>
          </p:cNvPr>
          <p:cNvSpPr txBox="1"/>
          <p:nvPr/>
        </p:nvSpPr>
        <p:spPr>
          <a:xfrm>
            <a:off x="5610947" y="2808126"/>
            <a:ext cx="6497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2. В 2011-2013 г. комплекс ГТО назывался «Московский спортсмен».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A97D4-BBE5-1B38-1C75-1E1CAF0CE4B2}"/>
              </a:ext>
            </a:extLst>
          </p:cNvPr>
          <p:cNvSpPr txBox="1"/>
          <p:nvPr/>
        </p:nvSpPr>
        <p:spPr>
          <a:xfrm>
            <a:off x="5610946" y="4144973"/>
            <a:ext cx="6138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3. Резкое увеличение участников мероприятий по выполнения нормативов комплекса ГТО произошло в 2013 г.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D3455-CD5A-637C-4349-4427550E7BC8}"/>
              </a:ext>
            </a:extLst>
          </p:cNvPr>
          <p:cNvSpPr txBox="1"/>
          <p:nvPr/>
        </p:nvSpPr>
        <p:spPr>
          <a:xfrm>
            <a:off x="6547744" y="324759"/>
            <a:ext cx="41841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Выберите </a:t>
            </a:r>
            <a:r>
              <a:rPr lang="ru-RU" sz="2800" b="1" dirty="0">
                <a:latin typeface="Gabriola" panose="04040605051002020D02" pitchFamily="82" charset="0"/>
              </a:rPr>
              <a:t>неверное </a:t>
            </a:r>
            <a:r>
              <a:rPr lang="ru-RU" sz="2800" dirty="0">
                <a:latin typeface="Gabriola" panose="04040605051002020D02" pitchFamily="82" charset="0"/>
              </a:rPr>
              <a:t>утверждение. 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CCA2BB-1F12-E62C-21CB-6C6D83D7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148" y="5853825"/>
            <a:ext cx="446875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EF7220-E24F-FA50-1C14-360779822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1">
            <a:extLst>
              <a:ext uri="{FF2B5EF4-FFF2-40B4-BE49-F238E27FC236}">
                <a16:creationId xmlns:a16="http://schemas.microsoft.com/office/drawing/2014/main" id="{B4A21EDE-7C6A-CE65-0EB5-351CCF989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9FF9DAE1-1D69-5ACF-6B98-116487BDF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DCB4F49-A55F-A699-F692-CF2B04780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E289AA0-DD40-FEE9-681A-A53E26772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6FD11F2-5B42-CCCF-062E-8879CD8EDD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5682523"/>
              </p:ext>
            </p:extLst>
          </p:nvPr>
        </p:nvGraphicFramePr>
        <p:xfrm>
          <a:off x="287989" y="163411"/>
          <a:ext cx="6803691" cy="5068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9D029A-C907-D2CE-3B99-ABA8206533F5}"/>
              </a:ext>
            </a:extLst>
          </p:cNvPr>
          <p:cNvSpPr txBox="1"/>
          <p:nvPr/>
        </p:nvSpPr>
        <p:spPr>
          <a:xfrm>
            <a:off x="6380991" y="933101"/>
            <a:ext cx="52322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Рассмотрите диаграмму.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Определите, чему равно одно деление на диаграмме. 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91BE8-9865-05E3-B96B-0D15BCF2F25C}"/>
              </a:ext>
            </a:extLst>
          </p:cNvPr>
          <p:cNvSpPr txBox="1"/>
          <p:nvPr/>
        </p:nvSpPr>
        <p:spPr>
          <a:xfrm>
            <a:off x="7091680" y="3429000"/>
            <a:ext cx="4262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Проверьте себя, щёлкнув на слайд.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DB7C7-971C-62DC-0467-63B7A9C6FDE6}"/>
              </a:ext>
            </a:extLst>
          </p:cNvPr>
          <p:cNvSpPr txBox="1"/>
          <p:nvPr/>
        </p:nvSpPr>
        <p:spPr>
          <a:xfrm>
            <a:off x="7943676" y="3832541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423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79777-2050-4976-81D2-1A8CCF39170A}"/>
              </a:ext>
            </a:extLst>
          </p:cNvPr>
          <p:cNvSpPr txBox="1"/>
          <p:nvPr/>
        </p:nvSpPr>
        <p:spPr>
          <a:xfrm>
            <a:off x="1116202" y="105196"/>
            <a:ext cx="64556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Рассмотрите диаграмму и дополните высказывания.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29B48E0E-F473-4329-C3F9-2E0C9FEDD4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3148446"/>
              </p:ext>
            </p:extLst>
          </p:nvPr>
        </p:nvGraphicFramePr>
        <p:xfrm>
          <a:off x="305166" y="709507"/>
          <a:ext cx="6044834" cy="4533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23636-685C-EEF4-0230-DA9D8023A98F}"/>
              </a:ext>
            </a:extLst>
          </p:cNvPr>
          <p:cNvSpPr txBox="1"/>
          <p:nvPr/>
        </p:nvSpPr>
        <p:spPr>
          <a:xfrm>
            <a:off x="6101871" y="709507"/>
            <a:ext cx="5966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Наименьшее количество девочек, которые сдали ГТО учатся в </a:t>
            </a:r>
          </a:p>
          <a:p>
            <a:endParaRPr lang="ru-RU" sz="2800" dirty="0">
              <a:latin typeface="Gabriola" panose="04040605051002020D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A5D3B-CD07-53F1-E584-E0706CDCA469}"/>
              </a:ext>
            </a:extLst>
          </p:cNvPr>
          <p:cNvSpPr txBox="1"/>
          <p:nvPr/>
        </p:nvSpPr>
        <p:spPr>
          <a:xfrm>
            <a:off x="11653520" y="1330960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3FAC8-318C-3E73-8612-836DF7BED03A}"/>
              </a:ext>
            </a:extLst>
          </p:cNvPr>
          <p:cNvSpPr txBox="1"/>
          <p:nvPr/>
        </p:nvSpPr>
        <p:spPr>
          <a:xfrm>
            <a:off x="7708983" y="1104348"/>
            <a:ext cx="1571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3-ем классе.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C8EB8-F365-1A81-A900-401900C06F25}"/>
              </a:ext>
            </a:extLst>
          </p:cNvPr>
          <p:cNvSpPr txBox="1"/>
          <p:nvPr/>
        </p:nvSpPr>
        <p:spPr>
          <a:xfrm>
            <a:off x="6096000" y="2039224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Всего мальчиков, которые сдали ГТО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09BCBE-E4C9-1674-4CE7-C9F28D969A65}"/>
              </a:ext>
            </a:extLst>
          </p:cNvPr>
          <p:cNvSpPr txBox="1"/>
          <p:nvPr/>
        </p:nvSpPr>
        <p:spPr>
          <a:xfrm>
            <a:off x="10424160" y="1990927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43 человека.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A45DA-F5FC-4B91-4035-901B9D8CF2F9}"/>
              </a:ext>
            </a:extLst>
          </p:cNvPr>
          <p:cNvSpPr txBox="1"/>
          <p:nvPr/>
        </p:nvSpPr>
        <p:spPr>
          <a:xfrm>
            <a:off x="5978729" y="2982089"/>
            <a:ext cx="6090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Всего учащихся, которые сдали ГТО в начальной школе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A9C94F-36D1-8DF8-6875-6AEC049EAF50}"/>
              </a:ext>
            </a:extLst>
          </p:cNvPr>
          <p:cNvSpPr txBox="1"/>
          <p:nvPr/>
        </p:nvSpPr>
        <p:spPr>
          <a:xfrm>
            <a:off x="6845494" y="3412976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80 человек.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CCA9F-EDE2-67BA-245F-E6BC5286A4D2}"/>
              </a:ext>
            </a:extLst>
          </p:cNvPr>
          <p:cNvSpPr txBox="1"/>
          <p:nvPr/>
        </p:nvSpPr>
        <p:spPr>
          <a:xfrm>
            <a:off x="7078076" y="4567125"/>
            <a:ext cx="4262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Проверьте себя, щёлкнув на слайд.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198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4E9DE654-4A54-31B5-3DD3-0CD409FABF86}"/>
              </a:ext>
            </a:extLst>
          </p:cNvPr>
          <p:cNvGrpSpPr/>
          <p:nvPr/>
        </p:nvGrpSpPr>
        <p:grpSpPr>
          <a:xfrm>
            <a:off x="-29942" y="766656"/>
            <a:ext cx="6855436" cy="4206568"/>
            <a:chOff x="-29942" y="1250066"/>
            <a:chExt cx="6855436" cy="4206568"/>
          </a:xfrm>
        </p:grpSpPr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2ACBE60C-5C76-84D3-963B-FCF3971F8C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015" y="1250066"/>
              <a:ext cx="7716" cy="4202124"/>
            </a:xfrm>
            <a:prstGeom prst="straightConnector1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A2393C1D-C627-BB95-78EA-1C1B1173A699}"/>
                </a:ext>
              </a:extLst>
            </p:cNvPr>
            <p:cNvCxnSpPr>
              <a:cxnSpLocks/>
            </p:cNvCxnSpPr>
            <p:nvPr/>
          </p:nvCxnSpPr>
          <p:spPr>
            <a:xfrm>
              <a:off x="1226015" y="5445840"/>
              <a:ext cx="5599479" cy="1079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02EC9C3F-B2DF-4B84-2DFD-8CAA916165DB}"/>
                </a:ext>
              </a:extLst>
            </p:cNvPr>
            <p:cNvCxnSpPr>
              <a:cxnSpLocks/>
            </p:cNvCxnSpPr>
            <p:nvPr/>
          </p:nvCxnSpPr>
          <p:spPr>
            <a:xfrm>
              <a:off x="1030146" y="5011838"/>
              <a:ext cx="38196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8AD5EEFB-A2BD-815A-0119-590C9DF2C5F1}"/>
                </a:ext>
              </a:extLst>
            </p:cNvPr>
            <p:cNvCxnSpPr>
              <a:cxnSpLocks/>
            </p:cNvCxnSpPr>
            <p:nvPr/>
          </p:nvCxnSpPr>
          <p:spPr>
            <a:xfrm>
              <a:off x="1019600" y="4550779"/>
              <a:ext cx="38196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D802C872-867B-BEF0-C9F7-D0555CCBF8C2}"/>
                </a:ext>
              </a:extLst>
            </p:cNvPr>
            <p:cNvCxnSpPr>
              <a:cxnSpLocks/>
            </p:cNvCxnSpPr>
            <p:nvPr/>
          </p:nvCxnSpPr>
          <p:spPr>
            <a:xfrm>
              <a:off x="1019600" y="4087792"/>
              <a:ext cx="38196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EEE469FE-0397-41CF-419D-3C44780A963C}"/>
                </a:ext>
              </a:extLst>
            </p:cNvPr>
            <p:cNvCxnSpPr>
              <a:cxnSpLocks/>
            </p:cNvCxnSpPr>
            <p:nvPr/>
          </p:nvCxnSpPr>
          <p:spPr>
            <a:xfrm>
              <a:off x="1008025" y="3647954"/>
              <a:ext cx="38196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2E5301B2-EF35-38AC-A903-3E77116ABA86}"/>
                </a:ext>
              </a:extLst>
            </p:cNvPr>
            <p:cNvCxnSpPr>
              <a:cxnSpLocks/>
            </p:cNvCxnSpPr>
            <p:nvPr/>
          </p:nvCxnSpPr>
          <p:spPr>
            <a:xfrm>
              <a:off x="1042749" y="3173392"/>
              <a:ext cx="38196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4A12D27-6102-A0AB-662F-E58A53C9B373}"/>
                </a:ext>
              </a:extLst>
            </p:cNvPr>
            <p:cNvCxnSpPr>
              <a:cxnSpLocks/>
            </p:cNvCxnSpPr>
            <p:nvPr/>
          </p:nvCxnSpPr>
          <p:spPr>
            <a:xfrm>
              <a:off x="1019600" y="2733555"/>
              <a:ext cx="38196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54E871A5-C84E-B7D7-7A47-3A2F4CB6A2DA}"/>
                </a:ext>
              </a:extLst>
            </p:cNvPr>
            <p:cNvCxnSpPr>
              <a:cxnSpLocks/>
            </p:cNvCxnSpPr>
            <p:nvPr/>
          </p:nvCxnSpPr>
          <p:spPr>
            <a:xfrm>
              <a:off x="1042749" y="2282142"/>
              <a:ext cx="38196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89792F1B-BD1B-E5EB-7FDD-7BC4C42F67F5}"/>
                </a:ext>
              </a:extLst>
            </p:cNvPr>
            <p:cNvCxnSpPr>
              <a:cxnSpLocks/>
            </p:cNvCxnSpPr>
            <p:nvPr/>
          </p:nvCxnSpPr>
          <p:spPr>
            <a:xfrm>
              <a:off x="1030146" y="1853878"/>
              <a:ext cx="38196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FBD4B7-1FEF-3EB2-8A32-4DDB1508DFC5}"/>
                </a:ext>
              </a:extLst>
            </p:cNvPr>
            <p:cNvSpPr txBox="1"/>
            <p:nvPr/>
          </p:nvSpPr>
          <p:spPr>
            <a:xfrm>
              <a:off x="2028022" y="1412160"/>
              <a:ext cx="3749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Gabriola" panose="04040605051002020D02" pitchFamily="82" charset="0"/>
                </a:rPr>
                <a:t>Подтягивание на перекладине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DC40AD-6352-5E51-C8F9-1FFAD06CCD06}"/>
                </a:ext>
              </a:extLst>
            </p:cNvPr>
            <p:cNvSpPr txBox="1"/>
            <p:nvPr/>
          </p:nvSpPr>
          <p:spPr>
            <a:xfrm rot="16200000">
              <a:off x="-1465591" y="2782371"/>
              <a:ext cx="3332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Gabriola" panose="04040605051002020D02" pitchFamily="82" charset="0"/>
                </a:rPr>
                <a:t>Количество подтягиваний, раз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75C2BF-0D77-9308-20A0-FE9CB8F502DD}"/>
                </a:ext>
              </a:extLst>
            </p:cNvPr>
            <p:cNvSpPr txBox="1"/>
            <p:nvPr/>
          </p:nvSpPr>
          <p:spPr>
            <a:xfrm>
              <a:off x="507320" y="4573826"/>
              <a:ext cx="324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Gabriola" panose="04040605051002020D02" pitchFamily="82" charset="0"/>
                </a:rPr>
                <a:t>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BCDA2D-2978-D362-2F85-9B4FAA8B6A0D}"/>
                </a:ext>
              </a:extLst>
            </p:cNvPr>
            <p:cNvSpPr txBox="1"/>
            <p:nvPr/>
          </p:nvSpPr>
          <p:spPr>
            <a:xfrm>
              <a:off x="416688" y="4166885"/>
              <a:ext cx="691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Gabriola" panose="04040605051002020D02" pitchFamily="82" charset="0"/>
                </a:rPr>
                <a:t>10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5D86F0-C495-C3B4-648E-7D0A21F10086}"/>
                </a:ext>
              </a:extLst>
            </p:cNvPr>
            <p:cNvSpPr txBox="1"/>
            <p:nvPr/>
          </p:nvSpPr>
          <p:spPr>
            <a:xfrm>
              <a:off x="475812" y="3710633"/>
              <a:ext cx="418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Gabriola" panose="04040605051002020D02" pitchFamily="82" charset="0"/>
                </a:rPr>
                <a:t>15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746987-79C3-FCE0-1EBB-D2BB32ECA840}"/>
                </a:ext>
              </a:extLst>
            </p:cNvPr>
            <p:cNvSpPr txBox="1"/>
            <p:nvPr/>
          </p:nvSpPr>
          <p:spPr>
            <a:xfrm>
              <a:off x="465614" y="3254381"/>
              <a:ext cx="4828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Gabriola" panose="04040605051002020D02" pitchFamily="82" charset="0"/>
                </a:rPr>
                <a:t>20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DA3CFE3-B09E-E9FC-7156-6A46F58E23ED}"/>
                </a:ext>
              </a:extLst>
            </p:cNvPr>
            <p:cNvSpPr txBox="1"/>
            <p:nvPr/>
          </p:nvSpPr>
          <p:spPr>
            <a:xfrm flipH="1">
              <a:off x="475770" y="2768897"/>
              <a:ext cx="659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Gabriola" panose="04040605051002020D02" pitchFamily="82" charset="0"/>
                </a:rPr>
                <a:t>25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DA6913-B284-54E2-09B7-7661B0BBF187}"/>
                </a:ext>
              </a:extLst>
            </p:cNvPr>
            <p:cNvSpPr txBox="1"/>
            <p:nvPr/>
          </p:nvSpPr>
          <p:spPr>
            <a:xfrm>
              <a:off x="478234" y="2373649"/>
              <a:ext cx="949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Gabriola" panose="04040605051002020D02" pitchFamily="82" charset="0"/>
                </a:rPr>
                <a:t>30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761647-457D-1BC0-CF32-5E92F19DD4F2}"/>
                </a:ext>
              </a:extLst>
            </p:cNvPr>
            <p:cNvSpPr txBox="1"/>
            <p:nvPr/>
          </p:nvSpPr>
          <p:spPr>
            <a:xfrm>
              <a:off x="460184" y="1884463"/>
              <a:ext cx="460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Gabriola" panose="04040605051002020D02" pitchFamily="82" charset="0"/>
                </a:rPr>
                <a:t>35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4A61C2-C428-D27A-EB06-7151FA48FDCC}"/>
                </a:ext>
              </a:extLst>
            </p:cNvPr>
            <p:cNvSpPr txBox="1"/>
            <p:nvPr/>
          </p:nvSpPr>
          <p:spPr>
            <a:xfrm>
              <a:off x="422136" y="1465842"/>
              <a:ext cx="5100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Gabriola" panose="04040605051002020D02" pitchFamily="82" charset="0"/>
                </a:rPr>
                <a:t>40</a:t>
              </a:r>
            </a:p>
          </p:txBody>
        </p:sp>
        <p:pic>
          <p:nvPicPr>
            <p:cNvPr id="43" name="Рисунок 42" descr="Изображение выглядит как снимок экрана, Прямоугольник, вода, си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BBF1AE3E-9F8D-5087-BD54-9D8843589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385" y="3630877"/>
              <a:ext cx="451663" cy="1814963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снимок экрана, Прямоугольник, Красочность, прямоуголь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92F55D2E-6CD6-AC0F-FF89-7C4EFDDCE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538" y="3136643"/>
              <a:ext cx="467459" cy="2309197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зеленый, снимок экрана, Прямоугольник, прямоуголь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5228EFE5-FDA7-4F7A-67E1-06E5E1936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9488" y="4094142"/>
              <a:ext cx="450104" cy="1340938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асный, снимок экрана, Прямоуго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27D3E119-A1AE-473B-1E88-231392271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501" y="2718949"/>
              <a:ext cx="507081" cy="2737685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1C23111-C2D7-A478-9DFD-43368107BA6F}"/>
              </a:ext>
            </a:extLst>
          </p:cNvPr>
          <p:cNvSpPr txBox="1"/>
          <p:nvPr/>
        </p:nvSpPr>
        <p:spPr>
          <a:xfrm>
            <a:off x="6825494" y="953015"/>
            <a:ext cx="5513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Рассмотрите диаграмму.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Расставьте имена детей, которые участвовали в подтягивании на перекладине. 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Больше всех подтянулся Аркадий. 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Меньше всех подтянулся Ярослав. 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Никита подтянулся больше Ярослава и Николая.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42937E-45E4-DF26-32D5-E2B9EAC0DC58}"/>
              </a:ext>
            </a:extLst>
          </p:cNvPr>
          <p:cNvSpPr txBox="1"/>
          <p:nvPr/>
        </p:nvSpPr>
        <p:spPr>
          <a:xfrm>
            <a:off x="1309189" y="5115491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Николай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FE21AE9-3869-2453-DDCA-744F3317052D}"/>
              </a:ext>
            </a:extLst>
          </p:cNvPr>
          <p:cNvSpPr txBox="1"/>
          <p:nvPr/>
        </p:nvSpPr>
        <p:spPr>
          <a:xfrm>
            <a:off x="2695512" y="5115491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Никита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466A6A1-73C0-0DA2-4278-F27362745610}"/>
              </a:ext>
            </a:extLst>
          </p:cNvPr>
          <p:cNvSpPr txBox="1"/>
          <p:nvPr/>
        </p:nvSpPr>
        <p:spPr>
          <a:xfrm>
            <a:off x="4086874" y="5115491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Ярослав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A4D356-2CB4-4573-8956-0BFE4424B01F}"/>
              </a:ext>
            </a:extLst>
          </p:cNvPr>
          <p:cNvSpPr txBox="1"/>
          <p:nvPr/>
        </p:nvSpPr>
        <p:spPr>
          <a:xfrm>
            <a:off x="5493110" y="5115491"/>
            <a:ext cx="1205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Аркадий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F92CF20-EB92-C176-D90F-80C8E5A8760D}"/>
              </a:ext>
            </a:extLst>
          </p:cNvPr>
          <p:cNvSpPr txBox="1"/>
          <p:nvPr/>
        </p:nvSpPr>
        <p:spPr>
          <a:xfrm>
            <a:off x="7421975" y="4459272"/>
            <a:ext cx="4262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Проверьте себя, щёлкнув на слайд.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661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4503260-0AA7-7A5D-4B98-3B87E6430BB4}"/>
              </a:ext>
            </a:extLst>
          </p:cNvPr>
          <p:cNvGrpSpPr/>
          <p:nvPr/>
        </p:nvGrpSpPr>
        <p:grpSpPr>
          <a:xfrm>
            <a:off x="0" y="1318372"/>
            <a:ext cx="6475896" cy="4738299"/>
            <a:chOff x="-47995" y="393960"/>
            <a:chExt cx="7191246" cy="535019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6812E383-DD86-A05A-D407-19C02621042C}"/>
                </a:ext>
              </a:extLst>
            </p:cNvPr>
            <p:cNvGrpSpPr/>
            <p:nvPr/>
          </p:nvGrpSpPr>
          <p:grpSpPr>
            <a:xfrm>
              <a:off x="-47995" y="393960"/>
              <a:ext cx="7191246" cy="4930284"/>
              <a:chOff x="-29942" y="529074"/>
              <a:chExt cx="7191246" cy="4930284"/>
            </a:xfrm>
          </p:grpSpPr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18C43AAA-4279-EC55-E780-4568E47E62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26015" y="1250066"/>
                <a:ext cx="7716" cy="4202124"/>
              </a:xfrm>
              <a:prstGeom prst="straightConnector1">
                <a:avLst/>
              </a:prstGeom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 стрелкой 11">
                <a:extLst>
                  <a:ext uri="{FF2B5EF4-FFF2-40B4-BE49-F238E27FC236}">
                    <a16:creationId xmlns:a16="http://schemas.microsoft.com/office/drawing/2014/main" id="{016030EF-FFC5-F560-8B02-B429FAF8B6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6015" y="5445840"/>
                <a:ext cx="5599479" cy="1079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93202333-E99C-B3DB-6DD8-A79AF4C688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146" y="5011838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id="{DDB098B1-585C-A725-74AE-7862469A74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00" y="4550779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60701DF9-188C-6A0E-8FEB-9A1A054D2E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00" y="4087792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754F62C3-9BAC-8B94-E1F6-81121C1FE7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025" y="3647954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5C6C340D-D7CF-8E75-19A2-8AA5FEFA4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749" y="3173392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0E4E7C8B-1184-72F9-6078-57711D3D1C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00" y="2733555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C502733C-6F53-1804-CCA9-5736678FD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749" y="2282142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81D837BA-647C-BE74-8489-0B73525C5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146" y="1853878"/>
                <a:ext cx="381965" cy="0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D9FA57D-B215-D40E-B6C5-2054CAB9C62A}"/>
                  </a:ext>
                </a:extLst>
              </p:cNvPr>
              <p:cNvSpPr txBox="1"/>
              <p:nvPr/>
            </p:nvSpPr>
            <p:spPr>
              <a:xfrm>
                <a:off x="1008025" y="529074"/>
                <a:ext cx="6153279" cy="604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Gabriola" panose="04040605051002020D02" pitchFamily="82" charset="0"/>
                  </a:rPr>
                  <a:t>Занятия учащихся в кружках, секциях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B61AEF1-698B-7746-A1A8-E7F2C66F6D2A}"/>
                  </a:ext>
                </a:extLst>
              </p:cNvPr>
              <p:cNvSpPr txBox="1"/>
              <p:nvPr/>
            </p:nvSpPr>
            <p:spPr>
              <a:xfrm rot="16200000">
                <a:off x="-1465591" y="2782371"/>
                <a:ext cx="3332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latin typeface="Gabriola" panose="04040605051002020D02" pitchFamily="82" charset="0"/>
                  </a:rPr>
                  <a:t>Количество учащихся, чел.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2D4419-1295-F976-EA4E-BEA116B4173D}"/>
                  </a:ext>
                </a:extLst>
              </p:cNvPr>
              <p:cNvSpPr txBox="1"/>
              <p:nvPr/>
            </p:nvSpPr>
            <p:spPr>
              <a:xfrm>
                <a:off x="507319" y="4573826"/>
                <a:ext cx="646351" cy="66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30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DDDF9-88E4-CD36-01CC-3A491E8D26A5}"/>
                  </a:ext>
                </a:extLst>
              </p:cNvPr>
              <p:cNvSpPr txBox="1"/>
              <p:nvPr/>
            </p:nvSpPr>
            <p:spPr>
              <a:xfrm>
                <a:off x="416688" y="4166885"/>
                <a:ext cx="6911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60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0A44E35-AD53-C2FE-ACC7-DCE0A5FF90A1}"/>
                  </a:ext>
                </a:extLst>
              </p:cNvPr>
              <p:cNvSpPr txBox="1"/>
              <p:nvPr/>
            </p:nvSpPr>
            <p:spPr>
              <a:xfrm>
                <a:off x="475812" y="3710633"/>
                <a:ext cx="5907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90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4D0CEA-B949-C80D-9C79-4BCC71DED08D}"/>
                  </a:ext>
                </a:extLst>
              </p:cNvPr>
              <p:cNvSpPr txBox="1"/>
              <p:nvPr/>
            </p:nvSpPr>
            <p:spPr>
              <a:xfrm>
                <a:off x="465613" y="3254381"/>
                <a:ext cx="6422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120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87729B9-4049-73F2-2861-270FC6E11639}"/>
                  </a:ext>
                </a:extLst>
              </p:cNvPr>
              <p:cNvSpPr txBox="1"/>
              <p:nvPr/>
            </p:nvSpPr>
            <p:spPr>
              <a:xfrm flipH="1">
                <a:off x="475770" y="2768897"/>
                <a:ext cx="6598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150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7859ACA-7D4A-02D9-6FBF-8850CF9EDE75}"/>
                  </a:ext>
                </a:extLst>
              </p:cNvPr>
              <p:cNvSpPr txBox="1"/>
              <p:nvPr/>
            </p:nvSpPr>
            <p:spPr>
              <a:xfrm>
                <a:off x="478234" y="2373649"/>
                <a:ext cx="9496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180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CB38F14-D212-9B7F-1D6B-691C525A0A4A}"/>
                  </a:ext>
                </a:extLst>
              </p:cNvPr>
              <p:cNvSpPr txBox="1"/>
              <p:nvPr/>
            </p:nvSpPr>
            <p:spPr>
              <a:xfrm>
                <a:off x="460183" y="1884463"/>
                <a:ext cx="6754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210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6E43B4-E661-6CA3-93B0-B8596EFFAEAB}"/>
                  </a:ext>
                </a:extLst>
              </p:cNvPr>
              <p:cNvSpPr txBox="1"/>
              <p:nvPr/>
            </p:nvSpPr>
            <p:spPr>
              <a:xfrm>
                <a:off x="422135" y="1465842"/>
                <a:ext cx="7315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Gabriola" panose="04040605051002020D02" pitchFamily="82" charset="0"/>
                  </a:rPr>
                  <a:t>240</a:t>
                </a:r>
              </a:p>
            </p:txBody>
          </p:sp>
          <p:pic>
            <p:nvPicPr>
              <p:cNvPr id="31" name="Рисунок 30" descr="Изображение выглядит как снимок экрана, Прямоугольник, вода, сини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704D32F-AD8E-30A1-33A6-A302CA90A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9385" y="4087792"/>
                <a:ext cx="451663" cy="1358048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снимок экрана, Прямоугольник, Красочность, прямоуголь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5F6C4D2-3552-7E26-2205-7535BC0A7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1538" y="1476639"/>
                <a:ext cx="467459" cy="3969202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зеленый, снимок экрана, Прямоугольник, прямоуголь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097AFDB-EC8F-F350-214E-C50B8F6E2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5325" y="2721673"/>
                <a:ext cx="450104" cy="2737685"/>
              </a:xfrm>
              <a:prstGeom prst="rect">
                <a:avLst/>
              </a:prstGeom>
            </p:spPr>
          </p:pic>
          <p:pic>
            <p:nvPicPr>
              <p:cNvPr id="34" name="Рисунок 33" descr="Изображение выглядит как красный, снимок экрана, Прямоугольни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C8CBDF-A75F-47A1-5A55-FCEFD121D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3501" y="3173392"/>
                <a:ext cx="507081" cy="2283242"/>
              </a:xfrm>
              <a:prstGeom prst="rect">
                <a:avLst/>
              </a:prstGeom>
              <a:solidFill>
                <a:srgbClr val="FFC000"/>
              </a:solidFill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9484E6-E1DE-BE78-4632-5A1119B78967}"/>
                </a:ext>
              </a:extLst>
            </p:cNvPr>
            <p:cNvSpPr txBox="1"/>
            <p:nvPr/>
          </p:nvSpPr>
          <p:spPr>
            <a:xfrm>
              <a:off x="1001547" y="5220938"/>
              <a:ext cx="1617751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Gabriola" panose="04040605051002020D02" pitchFamily="82" charset="0"/>
                </a:rPr>
                <a:t>Фехтование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1A1003-5F3E-28A0-B9DC-B7DE0C633FD0}"/>
                </a:ext>
              </a:extLst>
            </p:cNvPr>
            <p:cNvSpPr txBox="1"/>
            <p:nvPr/>
          </p:nvSpPr>
          <p:spPr>
            <a:xfrm>
              <a:off x="3847824" y="5207325"/>
              <a:ext cx="1362874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Gabriola" panose="04040605051002020D02" pitchFamily="82" charset="0"/>
                </a:rPr>
                <a:t>Плавание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F1343B-D045-4640-A5E6-B0CF6AD119CB}"/>
                </a:ext>
              </a:extLst>
            </p:cNvPr>
            <p:cNvSpPr txBox="1"/>
            <p:nvPr/>
          </p:nvSpPr>
          <p:spPr>
            <a:xfrm>
              <a:off x="2817032" y="5220937"/>
              <a:ext cx="939681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Gabriola" panose="04040605051002020D02" pitchFamily="82" charset="0"/>
                </a:rPr>
                <a:t>Танцы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6B8FCE-988E-BF72-A708-E20C3AA4E9CD}"/>
                </a:ext>
              </a:extLst>
            </p:cNvPr>
            <p:cNvSpPr txBox="1"/>
            <p:nvPr/>
          </p:nvSpPr>
          <p:spPr>
            <a:xfrm>
              <a:off x="5340720" y="5196706"/>
              <a:ext cx="1396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Gabriola" panose="04040605051002020D02" pitchFamily="82" charset="0"/>
                </a:rPr>
                <a:t>Рисование</a:t>
              </a:r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C8A7991C-A986-B23D-9542-6B84C272E1A6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63" y="1311994"/>
              <a:ext cx="405115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8847B4-63C8-6A79-B7BF-B6673C0706F4}"/>
                </a:ext>
              </a:extLst>
            </p:cNvPr>
            <p:cNvSpPr txBox="1"/>
            <p:nvPr/>
          </p:nvSpPr>
          <p:spPr>
            <a:xfrm>
              <a:off x="400209" y="927508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latin typeface="Gabriola" panose="04040605051002020D02" pitchFamily="82" charset="0"/>
                </a:rPr>
                <a:t>270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7A52CAD-31EA-140A-1ADC-F15CCF20CFCA}"/>
              </a:ext>
            </a:extLst>
          </p:cNvPr>
          <p:cNvSpPr txBox="1"/>
          <p:nvPr/>
        </p:nvSpPr>
        <p:spPr>
          <a:xfrm>
            <a:off x="476626" y="353542"/>
            <a:ext cx="8291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Рассмотрите диаграмму. Вставьте в таблицу данные из диаграммы.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22E892-3307-CF59-0BA9-E06AD68E99C1}"/>
              </a:ext>
            </a:extLst>
          </p:cNvPr>
          <p:cNvSpPr txBox="1"/>
          <p:nvPr/>
        </p:nvSpPr>
        <p:spPr>
          <a:xfrm>
            <a:off x="7480619" y="5550351"/>
            <a:ext cx="4262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Проверьте себя, щёлкнув на слайд. </a:t>
            </a:r>
          </a:p>
          <a:p>
            <a:endParaRPr lang="ru-RU" sz="28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B24DE30-E4A5-A742-4DFC-7AAA44E08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912" y="1540383"/>
            <a:ext cx="5128008" cy="311357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77CA16C-31D8-7BDE-A110-498E236BD13C}"/>
              </a:ext>
            </a:extLst>
          </p:cNvPr>
          <p:cNvSpPr txBox="1"/>
          <p:nvPr/>
        </p:nvSpPr>
        <p:spPr>
          <a:xfrm>
            <a:off x="9897627" y="214534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150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39A9BC-2F57-6ED3-7E2F-07D04537E231}"/>
              </a:ext>
            </a:extLst>
          </p:cNvPr>
          <p:cNvSpPr txBox="1"/>
          <p:nvPr/>
        </p:nvSpPr>
        <p:spPr>
          <a:xfrm>
            <a:off x="6803923" y="276140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Gabriola" panose="04040605051002020D02" pitchFamily="82" charset="0"/>
              </a:rPr>
              <a:t>Плавание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CE57F7-32B7-7155-EF9E-46AB8611FA23}"/>
              </a:ext>
            </a:extLst>
          </p:cNvPr>
          <p:cNvSpPr txBox="1"/>
          <p:nvPr/>
        </p:nvSpPr>
        <p:spPr>
          <a:xfrm>
            <a:off x="9897627" y="3290180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270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3AF0FF-ECB2-42EF-9ADA-665E93D348B2}"/>
              </a:ext>
            </a:extLst>
          </p:cNvPr>
          <p:cNvSpPr txBox="1"/>
          <p:nvPr/>
        </p:nvSpPr>
        <p:spPr>
          <a:xfrm>
            <a:off x="6781427" y="3875897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Фехтование</a:t>
            </a:r>
          </a:p>
        </p:txBody>
      </p:sp>
    </p:spTree>
    <p:extLst>
      <p:ext uri="{BB962C8B-B14F-4D97-AF65-F5344CB8AC3E}">
        <p14:creationId xmlns:p14="http://schemas.microsoft.com/office/powerpoint/2010/main" val="88503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798</Words>
  <Application>Microsoft Office PowerPoint</Application>
  <PresentationFormat>Широкоэкранный</PresentationFormat>
  <Paragraphs>307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Gabriola</vt:lpstr>
      <vt:lpstr>Тема Office</vt:lpstr>
      <vt:lpstr>Презентация к уроку по учебному предмету «Математика» в 4-ом классе  на тему «Столбчатые диаграммы»</vt:lpstr>
      <vt:lpstr>Презентация PowerPoint</vt:lpstr>
      <vt:lpstr>Посмотрите видеофрагмент.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владимир волков</dc:creator>
  <cp:lastModifiedBy>владимир волков</cp:lastModifiedBy>
  <cp:revision>31</cp:revision>
  <dcterms:created xsi:type="dcterms:W3CDTF">2024-11-11T16:41:00Z</dcterms:created>
  <dcterms:modified xsi:type="dcterms:W3CDTF">2024-11-19T15:52:46Z</dcterms:modified>
</cp:coreProperties>
</file>